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6" r:id="rId2"/>
    <p:sldId id="266" r:id="rId3"/>
    <p:sldId id="280" r:id="rId4"/>
    <p:sldId id="1697" r:id="rId5"/>
    <p:sldId id="1698" r:id="rId6"/>
    <p:sldId id="1700" r:id="rId7"/>
    <p:sldId id="1701" r:id="rId8"/>
    <p:sldId id="1702" r:id="rId9"/>
    <p:sldId id="1704" r:id="rId10"/>
    <p:sldId id="1710" r:id="rId11"/>
    <p:sldId id="1708" r:id="rId12"/>
    <p:sldId id="1712" r:id="rId13"/>
    <p:sldId id="1713" r:id="rId14"/>
    <p:sldId id="1714" r:id="rId15"/>
    <p:sldId id="1720" r:id="rId16"/>
    <p:sldId id="1721" r:id="rId17"/>
    <p:sldId id="1722" r:id="rId18"/>
    <p:sldId id="1723" r:id="rId19"/>
    <p:sldId id="1715" r:id="rId20"/>
    <p:sldId id="1724" r:id="rId21"/>
    <p:sldId id="1725" r:id="rId22"/>
    <p:sldId id="1726" r:id="rId23"/>
    <p:sldId id="1728" r:id="rId24"/>
    <p:sldId id="1735" r:id="rId25"/>
    <p:sldId id="1734" r:id="rId26"/>
    <p:sldId id="1730" r:id="rId27"/>
    <p:sldId id="1716" r:id="rId28"/>
    <p:sldId id="1731" r:id="rId29"/>
    <p:sldId id="1718" r:id="rId30"/>
    <p:sldId id="1709" r:id="rId31"/>
    <p:sldId id="1732"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E19"/>
    <a:srgbClr val="6EC3AD"/>
    <a:srgbClr val="303689"/>
    <a:srgbClr val="DA3C49"/>
    <a:srgbClr val="258A8F"/>
    <a:srgbClr val="67B1AA"/>
    <a:srgbClr val="79BAB4"/>
    <a:srgbClr val="66B5C9"/>
    <a:srgbClr val="EDB159"/>
    <a:srgbClr val="235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5309" autoAdjust="0"/>
  </p:normalViewPr>
  <p:slideViewPr>
    <p:cSldViewPr snapToGrid="0">
      <p:cViewPr varScale="1">
        <p:scale>
          <a:sx n="47" d="100"/>
          <a:sy n="47" d="100"/>
        </p:scale>
        <p:origin x="57" y="72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83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iki.jikexueyuan.com/project/rust-primer/ffi/prefac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我们的项目是想要用</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语言对</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级项目“基于互联网网页的小型分布式文件系统”进行改写，再用</a:t>
            </a:r>
            <a:r>
              <a:rPr lang="en-US" altLang="zh-CN" sz="1200" b="0" i="0" kern="1200" dirty="0">
                <a:solidFill>
                  <a:schemeClr val="tx1"/>
                </a:solidFill>
                <a:effectLst/>
                <a:latin typeface="+mn-lt"/>
                <a:ea typeface="+mn-ea"/>
                <a:cs typeface="+mn-cs"/>
              </a:rPr>
              <a:t>WebAssembly </a:t>
            </a:r>
            <a:r>
              <a:rPr lang="zh-CN" altLang="en-US" sz="1200" b="0" i="0" kern="1200" dirty="0">
                <a:solidFill>
                  <a:schemeClr val="tx1"/>
                </a:solidFill>
                <a:effectLst/>
                <a:latin typeface="+mn-lt"/>
                <a:ea typeface="+mn-ea"/>
                <a:cs typeface="+mn-cs"/>
              </a:rPr>
              <a:t>把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写的分布式文件系统程序的打包，并完成与</a:t>
            </a:r>
            <a:r>
              <a:rPr lang="en-US" altLang="zh-CN" sz="1200" b="0" i="0" kern="1200" dirty="0">
                <a:solidFill>
                  <a:schemeClr val="tx1"/>
                </a:solidFill>
                <a:effectLst/>
                <a:latin typeface="+mn-lt"/>
                <a:ea typeface="+mn-ea"/>
                <a:cs typeface="+mn-cs"/>
              </a:rPr>
              <a:t>JS</a:t>
            </a:r>
            <a:r>
              <a:rPr lang="zh-CN" altLang="en-US" sz="1200" b="0" i="0" kern="1200" dirty="0">
                <a:solidFill>
                  <a:schemeClr val="tx1"/>
                </a:solidFill>
                <a:effectLst/>
                <a:latin typeface="+mn-lt"/>
                <a:ea typeface="+mn-ea"/>
                <a:cs typeface="+mn-cs"/>
              </a:rPr>
              <a:t>的互调，实现与</a:t>
            </a:r>
            <a:r>
              <a:rPr lang="en-US" altLang="zh-CN" sz="1200" b="0" i="0" kern="1200" dirty="0">
                <a:solidFill>
                  <a:schemeClr val="tx1"/>
                </a:solidFill>
                <a:effectLst/>
                <a:latin typeface="+mn-lt"/>
                <a:ea typeface="+mn-ea"/>
                <a:cs typeface="+mn-cs"/>
              </a:rPr>
              <a:t>Rust-WebAssembly-JS</a:t>
            </a:r>
            <a:r>
              <a:rPr lang="zh-CN" altLang="en-US" sz="1200" b="0" i="0" kern="1200" dirty="0">
                <a:solidFill>
                  <a:schemeClr val="tx1"/>
                </a:solidFill>
                <a:effectLst/>
                <a:latin typeface="+mn-lt"/>
                <a:ea typeface="+mn-ea"/>
                <a:cs typeface="+mn-cs"/>
              </a:rPr>
              <a:t>的程序链，再通过 </a:t>
            </a:r>
            <a:r>
              <a:rPr lang="en-US" altLang="zh-CN" sz="1200" b="0" i="0" kern="1200" dirty="0">
                <a:solidFill>
                  <a:schemeClr val="tx1"/>
                </a:solidFill>
                <a:effectLst/>
                <a:latin typeface="+mn-lt"/>
                <a:ea typeface="+mn-ea"/>
                <a:cs typeface="+mn-cs"/>
              </a:rPr>
              <a:t>Node.js </a:t>
            </a:r>
            <a:r>
              <a:rPr lang="zh-CN" altLang="en-US" sz="1200" b="0" i="0" kern="1200" dirty="0">
                <a:solidFill>
                  <a:schemeClr val="tx1"/>
                </a:solidFill>
                <a:effectLst/>
                <a:latin typeface="+mn-lt"/>
                <a:ea typeface="+mn-ea"/>
                <a:cs typeface="+mn-cs"/>
              </a:rPr>
              <a:t>部署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最终在 </a:t>
            </a:r>
            <a:r>
              <a:rPr lang="en-US" altLang="zh-CN" sz="1200" b="0" i="0" kern="1200" dirty="0">
                <a:solidFill>
                  <a:schemeClr val="tx1"/>
                </a:solidFill>
                <a:effectLst/>
                <a:latin typeface="+mn-lt"/>
                <a:ea typeface="+mn-ea"/>
                <a:cs typeface="+mn-cs"/>
              </a:rPr>
              <a:t>Node.js ( V8 </a:t>
            </a:r>
            <a:r>
              <a:rPr lang="zh-CN" altLang="en-US" sz="1200" b="0" i="0" kern="1200" dirty="0">
                <a:solidFill>
                  <a:schemeClr val="tx1"/>
                </a:solidFill>
                <a:effectLst/>
                <a:latin typeface="+mn-lt"/>
                <a:ea typeface="+mn-ea"/>
                <a:cs typeface="+mn-cs"/>
              </a:rPr>
              <a:t>引擎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上实现跨平台的，可提供移动式文件访问的分布式文件系统。</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40708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013786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client</a:t>
            </a:r>
          </a:p>
          <a:p>
            <a:endParaRPr lang="zh-CN" altLang="en-US"/>
          </a:p>
          <a:p>
            <a:r>
              <a:rPr lang="zh-CN" altLang="en-US"/>
              <a:t>  - Client</a:t>
            </a:r>
          </a:p>
          <a:p>
            <a:r>
              <a:rPr lang="zh-CN" altLang="en-US"/>
              <a:t>  - Synltem</a:t>
            </a:r>
          </a:p>
          <a:p>
            <a:r>
              <a:rPr lang="zh-CN" altLang="en-US"/>
              <a:t>- com</a:t>
            </a:r>
          </a:p>
          <a:p>
            <a:r>
              <a:rPr lang="zh-CN" altLang="en-US"/>
              <a:t>  - backblaze </a:t>
            </a:r>
          </a:p>
          <a:p>
            <a:r>
              <a:rPr lang="zh-CN" altLang="en-US"/>
              <a:t>    - erasure //原项目采用 backclaze 公司提供的开源实现，本项目采用 github 上的开源项目 [reed-solomon-erasure](https://github.com/darrenldl/reed-solomon-erasure) 实现</a:t>
            </a:r>
          </a:p>
          <a:p>
            <a:r>
              <a:rPr lang="zh-CN" altLang="en-US"/>
              <a:t>- connect</a:t>
            </a:r>
          </a:p>
          <a:p>
            <a:r>
              <a:rPr lang="zh-CN" altLang="en-US"/>
              <a:t>  - FileTransporter //其中有两个静态函数分别用于文件碎片的发送与接收</a:t>
            </a:r>
          </a:p>
          <a:p>
            <a:r>
              <a:rPr lang="zh-CN" altLang="en-US"/>
              <a:t>  - FragmentManager //数据链接类，负责处理数据链接中的客户机碎片上传报文、客户机碎片下载报文与客户机碎片删除报文</a:t>
            </a:r>
          </a:p>
          <a:p>
            <a:r>
              <a:rPr lang="zh-CN" altLang="en-US"/>
              <a:t>  - ServerConnecter </a:t>
            </a:r>
          </a:p>
          <a:p>
            <a:r>
              <a:rPr lang="zh-CN" altLang="en-US"/>
              <a:t>- fileDetector</a:t>
            </a:r>
          </a:p>
          <a:p>
            <a:r>
              <a:rPr lang="zh-CN" altLang="en-US"/>
              <a:t>  - FileAttrs //查询属性</a:t>
            </a:r>
          </a:p>
          <a:p>
            <a:r>
              <a:rPr lang="zh-CN" altLang="en-US"/>
              <a:t>  - FileUploader</a:t>
            </a:r>
          </a:p>
          <a:p>
            <a:r>
              <a:rPr lang="zh-CN" altLang="en-US"/>
              <a:t>  - FileUtil //寻找文件</a:t>
            </a:r>
          </a:p>
          <a:p>
            <a:r>
              <a:rPr lang="zh-CN" altLang="en-US"/>
              <a:t>  - FolderScanner //每隔一段时间确认一次是否有文件夹中被放入了新文件</a:t>
            </a:r>
          </a:p>
          <a:p>
            <a:endParaRPr lang="zh-CN" altLang="en-US"/>
          </a:p>
          <a:p>
            <a:r>
              <a:rPr lang="zh-CN" altLang="en-US"/>
              <a:t>server</a:t>
            </a:r>
          </a:p>
          <a:p>
            <a:endParaRPr lang="zh-CN" altLang="en-US"/>
          </a:p>
          <a:p>
            <a:r>
              <a:rPr lang="zh-CN" altLang="en-US"/>
              <a:t>- controlConnect</a:t>
            </a:r>
          </a:p>
          <a:p>
            <a:endParaRPr lang="zh-CN" altLang="en-US"/>
          </a:p>
          <a:p>
            <a:r>
              <a:rPr lang="zh-CN" altLang="en-US"/>
              <a:t>  - ClientThread  </a:t>
            </a:r>
          </a:p>
          <a:p>
            <a:r>
              <a:rPr lang="zh-CN" altLang="en-US"/>
              <a:t>  - ServerThread </a:t>
            </a:r>
          </a:p>
          <a:p>
            <a:endParaRPr lang="zh-CN" altLang="en-US"/>
          </a:p>
          <a:p>
            <a:r>
              <a:rPr lang="zh-CN" altLang="en-US"/>
              <a:t>- database</a:t>
            </a:r>
          </a:p>
          <a:p>
            <a:endParaRPr lang="zh-CN" altLang="en-US"/>
          </a:p>
          <a:p>
            <a:r>
              <a:rPr lang="zh-CN" altLang="en-US"/>
              <a:t>  - Deviceltem   //各种信息参数查询设置</a:t>
            </a:r>
          </a:p>
          <a:p>
            <a:endParaRPr lang="zh-CN" altLang="en-US"/>
          </a:p>
          <a:p>
            <a:r>
              <a:rPr lang="zh-CN" altLang="en-US"/>
              <a:t>  - FileItem   //各种信息参数查询设置</a:t>
            </a:r>
          </a:p>
          <a:p>
            <a:endParaRPr lang="zh-CN" altLang="en-US"/>
          </a:p>
          <a:p>
            <a:r>
              <a:rPr lang="zh-CN" altLang="en-US"/>
              <a:t>  - Query    closeConnection    queryFile  //通过名字地址或ID或地址查找文件    </a:t>
            </a:r>
          </a:p>
          <a:p>
            <a:endParaRPr lang="zh-CN" altLang="en-US"/>
          </a:p>
          <a:p>
            <a:r>
              <a:rPr lang="zh-CN" altLang="en-US"/>
              <a:t>    ​               queryFragment//fragment, device, request, password, id</a:t>
            </a:r>
          </a:p>
          <a:p>
            <a:endParaRPr lang="zh-CN" altLang="en-US"/>
          </a:p>
          <a:p>
            <a:r>
              <a:rPr lang="zh-CN" altLang="en-US"/>
              <a:t>    ​               或者对上述对象 add, delete, alter</a:t>
            </a:r>
          </a:p>
          <a:p>
            <a:endParaRPr lang="zh-CN" altLang="en-US"/>
          </a:p>
          <a:p>
            <a:r>
              <a:rPr lang="zh-CN" altLang="en-US"/>
              <a:t>  - RequestItem</a:t>
            </a:r>
          </a:p>
          <a:p>
            <a:endParaRPr lang="zh-CN" altLang="en-US"/>
          </a:p>
          <a:p>
            <a:r>
              <a:rPr lang="zh-CN" altLang="en-US"/>
              <a:t>- dataConnect</a:t>
            </a:r>
          </a:p>
          <a:p>
            <a:endParaRPr lang="zh-CN" altLang="en-US"/>
          </a:p>
          <a:p>
            <a:r>
              <a:rPr lang="zh-CN" altLang="en-US"/>
              <a:t>  - ClientThread	//send delete receive fragment              confirm  //确定在线主机，碎片数量，判断如何发送</a:t>
            </a:r>
          </a:p>
          <a:p>
            <a:r>
              <a:rPr lang="zh-CN" altLang="en-US"/>
              <a:t>  - FileTransporter    //receive send files</a:t>
            </a:r>
          </a:p>
          <a:p>
            <a:r>
              <a:rPr lang="zh-CN" altLang="en-US"/>
              <a:t>  - ServerThread</a:t>
            </a:r>
          </a:p>
          <a:p>
            <a:endParaRPr lang="zh-CN" altLang="en-US"/>
          </a:p>
          <a:p>
            <a:r>
              <a:rPr lang="zh-CN" altLang="en-US"/>
              <a:t>- DFS_server</a:t>
            </a:r>
          </a:p>
        </p:txBody>
      </p:sp>
    </p:spTree>
    <p:extLst>
      <p:ext uri="{BB962C8B-B14F-4D97-AF65-F5344CB8AC3E}">
        <p14:creationId xmlns:p14="http://schemas.microsoft.com/office/powerpoint/2010/main" val="1529853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dirty="0"/>
              <a:t>原项目的 Java 客户端使用 `java.io.File` 类获取文件列表，本项目选用 Rust 改写，使用 `std::io::fs` 模块处理文件系统，列出本地机器参与共享的文件列表。</a:t>
            </a:r>
          </a:p>
          <a:p>
            <a:endParaRPr lang="zh-CN" altLang="en-US" dirty="0"/>
          </a:p>
          <a:p>
            <a:r>
              <a:rPr lang="zh-CN" altLang="en-US" dirty="0"/>
              <a:t>向服务器发送文件碎片、接收服务器传来的碎片</a:t>
            </a:r>
          </a:p>
          <a:p>
            <a:r>
              <a:rPr lang="zh-CN" altLang="en-US" dirty="0"/>
              <a:t>- 使用到的标准库：</a:t>
            </a:r>
          </a:p>
          <a:p>
            <a:r>
              <a:rPr lang="zh-CN" altLang="en-US" dirty="0"/>
              <a:t>  std::net:TcpListener用于监听连接</a:t>
            </a:r>
          </a:p>
          <a:p>
            <a:r>
              <a:rPr lang="zh-CN" altLang="en-US" dirty="0"/>
              <a:t>  std::net::TcpStream用于传输数据</a:t>
            </a:r>
          </a:p>
          <a:p>
            <a:r>
              <a:rPr lang="zh-CN" altLang="en-US" dirty="0"/>
              <a:t>过程：在 `TcpListener` `  accept` 连接或 `connect` 到一个远程主机后，将在本地和远程套接字间创建一个`TcpStream` ，数据（文件碎片）通过写入或读取它以进行传输。</a:t>
            </a:r>
          </a:p>
          <a:p>
            <a:endParaRPr lang="zh-CN" altLang="en-US" dirty="0"/>
          </a:p>
          <a:p>
            <a:r>
              <a:rPr lang="zh-CN" altLang="en-US" dirty="0"/>
              <a:t>响应服务器删除本地文件</a:t>
            </a:r>
          </a:p>
          <a:p>
            <a:r>
              <a:rPr lang="zh-CN" altLang="en-US" dirty="0"/>
              <a:t>接收到服务器删除文件的请求后，依据文件路径，使用 `std::fs::remove_file` 删除文件</a:t>
            </a:r>
          </a:p>
          <a:p>
            <a:endParaRPr lang="zh-CN" altLang="en-US" dirty="0"/>
          </a:p>
          <a:p>
            <a:r>
              <a:rPr lang="zh-CN" altLang="en-US" dirty="0"/>
              <a:t>`std :: net`</a:t>
            </a:r>
          </a:p>
          <a:p>
            <a:r>
              <a:rPr lang="zh-CN" altLang="en-US" dirty="0"/>
              <a:t>TCP / UDP 通信的网络原语。该模块提供了传输控制和用户数据报协议的网络功能，以及 IP 和套接字地址的类型。</a:t>
            </a:r>
          </a:p>
          <a:p>
            <a:endParaRPr lang="zh-CN" altLang="en-US" dirty="0"/>
          </a:p>
          <a:p>
            <a:r>
              <a:rPr lang="zh-CN" altLang="en-US" dirty="0"/>
              <a:t>`std::thread`</a:t>
            </a:r>
          </a:p>
          <a:p>
            <a:r>
              <a:rPr lang="zh-CN" altLang="en-US" dirty="0"/>
              <a:t>正在执行的 Rust 程序由一组本机 OS 线程组成，每个本机线程都有自己的堆栈和本地状态。可以命名线程，并为低级同步提供一些内置支持。</a:t>
            </a:r>
          </a:p>
          <a:p>
            <a:r>
              <a:rPr lang="zh-CN" altLang="en-US" dirty="0"/>
              <a:t>线程之间的通信可以通过通道，Rust 的消息传递类型以及其他形式的线程同步和共享内存数据结构来完成。</a:t>
            </a:r>
          </a:p>
          <a:p>
            <a:r>
              <a:rPr lang="zh-CN" altLang="en-US" dirty="0"/>
              <a:t>当 Rust 程序的主线程终止时，即使其他线程仍在运行，整个程序也会关闭。但是，此模块提供了方便的功能，可以自动等待子线程的终止。</a:t>
            </a:r>
          </a:p>
          <a:p>
            <a:endParaRPr lang="zh-CN" altLang="en-US" dirty="0"/>
          </a:p>
          <a:p>
            <a:r>
              <a:rPr lang="zh-CN" altLang="en-US" dirty="0"/>
              <a:t>`rustc::traits::query`</a:t>
            </a:r>
          </a:p>
          <a:p>
            <a:r>
              <a:rPr lang="zh-CN" altLang="en-US" dirty="0"/>
              <a:t>特征查询界面的实验类型。该模块中定义的方法全部基于规范化，该规范化通过替换未绑定的推理变量和区域进行规范查询，从而可以更广泛地重用结果。可以在中找到此处定义的查询的提供程序 librustc_traits</a:t>
            </a:r>
          </a:p>
        </p:txBody>
      </p:sp>
    </p:spTree>
    <p:extLst>
      <p:ext uri="{BB962C8B-B14F-4D97-AF65-F5344CB8AC3E}">
        <p14:creationId xmlns:p14="http://schemas.microsoft.com/office/powerpoint/2010/main" val="2951724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dirty="0"/>
              <a:t>纠删码（Erasure Code）: 纠删码是一种前向错误纠正技术，用于在网络传输中避免包的丢失，以提高存储可靠性。它可将 n 份原始数据，增加 m 份数据，并能通过 n+m 份中的任意 n 份数据还原为原始数据。即如果有任意小于等于 m 份数据失效，仍然能通过剩下的数据还原出来。此为原17级项目“基于互联网的小型分布式文件系统”的一大特点。本项目将继承该项优势，用 Rust 实现纠删码。原项目采用 backclaze 公司提供的开源实现，本项目采用 github 上的开源项目 [reed-solomon-erasure](https://github.com/darrenldl/reed-solomon-erasure) 实现</a:t>
            </a:r>
          </a:p>
          <a:p>
            <a:endParaRPr lang="zh-CN" altLang="en-US" dirty="0"/>
          </a:p>
          <a:p>
            <a:r>
              <a:rPr lang="zh-CN" altLang="en-US" dirty="0"/>
              <a:t>使用 j4rs 项目在 Rust 中调用 Java。其主要思想是实现一个 crate，让用户轻松调用 Java，这样他们就可以从庞大的 Java 生态系统中受益。</a:t>
            </a:r>
          </a:p>
        </p:txBody>
      </p:sp>
    </p:spTree>
    <p:extLst>
      <p:ext uri="{BB962C8B-B14F-4D97-AF65-F5344CB8AC3E}">
        <p14:creationId xmlns:p14="http://schemas.microsoft.com/office/powerpoint/2010/main" val="268561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Node.js</a:t>
            </a:r>
            <a:endParaRPr lang="zh-CN" altLang="en-US" dirty="0"/>
          </a:p>
          <a:p>
            <a:r>
              <a:rPr lang="zh-CN" altLang="en-US" sz="1200" b="0" i="0" kern="1200" dirty="0">
                <a:solidFill>
                  <a:schemeClr val="tx1"/>
                </a:solidFill>
                <a:effectLst/>
                <a:latin typeface="+mn-lt"/>
                <a:ea typeface="+mn-ea"/>
                <a:cs typeface="+mn-cs"/>
              </a:rPr>
              <a:t>基于 </a:t>
            </a:r>
            <a:r>
              <a:rPr lang="en-US" altLang="zh-CN" sz="1200" b="0" i="0" kern="1200" dirty="0">
                <a:solidFill>
                  <a:schemeClr val="tx1"/>
                </a:solidFill>
                <a:effectLst/>
                <a:latin typeface="+mn-lt"/>
                <a:ea typeface="+mn-ea"/>
                <a:cs typeface="+mn-cs"/>
              </a:rPr>
              <a:t>JavaScript </a:t>
            </a:r>
            <a:r>
              <a:rPr lang="zh-CN" altLang="en-US" sz="1200" b="0" i="0" kern="1200" dirty="0">
                <a:solidFill>
                  <a:schemeClr val="tx1"/>
                </a:solidFill>
                <a:effectLst/>
                <a:latin typeface="+mn-lt"/>
                <a:ea typeface="+mn-ea"/>
                <a:cs typeface="+mn-cs"/>
              </a:rPr>
              <a:t>语言和 </a:t>
            </a:r>
            <a:r>
              <a:rPr lang="en-US" altLang="zh-CN" sz="1200" b="0" i="0" kern="1200" dirty="0">
                <a:solidFill>
                  <a:schemeClr val="tx1"/>
                </a:solidFill>
                <a:effectLst/>
                <a:latin typeface="+mn-lt"/>
                <a:ea typeface="+mn-ea"/>
                <a:cs typeface="+mn-cs"/>
              </a:rPr>
              <a:t>V8 </a:t>
            </a:r>
            <a:r>
              <a:rPr lang="zh-CN" altLang="en-US" sz="1200" b="0" i="0" kern="1200" dirty="0">
                <a:solidFill>
                  <a:schemeClr val="tx1"/>
                </a:solidFill>
                <a:effectLst/>
                <a:latin typeface="+mn-lt"/>
                <a:ea typeface="+mn-ea"/>
                <a:cs typeface="+mn-cs"/>
              </a:rPr>
              <a:t>引擎的开源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服务器项目</a:t>
            </a:r>
            <a:endParaRPr lang="zh-CN" altLang="en-US" dirty="0"/>
          </a:p>
          <a:p>
            <a:endParaRPr lang="en-US" altLang="zh-CN" dirty="0"/>
          </a:p>
          <a:p>
            <a:r>
              <a:rPr lang="en-US" altLang="zh-CN" dirty="0"/>
              <a:t>Node.js</a:t>
            </a:r>
            <a:r>
              <a:rPr lang="zh-CN" altLang="en-US" dirty="0"/>
              <a:t>对</a:t>
            </a:r>
            <a:r>
              <a:rPr lang="en-US" altLang="zh-CN" dirty="0"/>
              <a:t>wasm</a:t>
            </a:r>
            <a:r>
              <a:rPr lang="zh-CN" altLang="en-US" dirty="0"/>
              <a:t>支持：</a:t>
            </a:r>
            <a:r>
              <a:rPr lang="en-US" altLang="zh-CN" dirty="0"/>
              <a:t>Node7.2.1</a:t>
            </a:r>
            <a:r>
              <a:rPr lang="zh-CN" altLang="en-US" dirty="0"/>
              <a:t>及之后的版本都有对</a:t>
            </a:r>
            <a:r>
              <a:rPr lang="en-US" altLang="zh-CN" dirty="0"/>
              <a:t>WebAssembly</a:t>
            </a:r>
            <a:r>
              <a:rPr lang="zh-CN" altLang="en-US" dirty="0"/>
              <a:t>的支持。通过开启 --expose-wasm参数，在 NodeJS 就可以访问全局对象 Wasm, 通过它可以来创建 WebAssembly 模块。</a:t>
            </a:r>
          </a:p>
          <a:p>
            <a:endParaRPr lang="zh-CN" altLang="en-US" dirty="0"/>
          </a:p>
          <a:p>
            <a:r>
              <a:rPr lang="en-US" altLang="zh-CN" dirty="0"/>
              <a:t>Node.js</a:t>
            </a:r>
            <a:r>
              <a:rPr lang="zh-CN" altLang="en-US" dirty="0"/>
              <a:t>对</a:t>
            </a:r>
            <a:r>
              <a:rPr lang="en-US" altLang="zh-CN" dirty="0"/>
              <a:t>MySQL</a:t>
            </a:r>
            <a:r>
              <a:rPr lang="zh-CN" altLang="en-US" dirty="0"/>
              <a:t>支持：可以使用 Node.js 来连接 MySQL，并对数据库进行配置、查询、插入数据、更新数据等操作。</a:t>
            </a:r>
          </a:p>
        </p:txBody>
      </p:sp>
    </p:spTree>
    <p:extLst>
      <p:ext uri="{BB962C8B-B14F-4D97-AF65-F5344CB8AC3E}">
        <p14:creationId xmlns:p14="http://schemas.microsoft.com/office/powerpoint/2010/main" val="332091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a:t>
            </a:r>
            <a:r>
              <a:rPr lang="en-US" altLang="zh-CN" dirty="0"/>
              <a:t>server</a:t>
            </a:r>
            <a:r>
              <a:rPr lang="zh-CN" altLang="en-US" dirty="0"/>
              <a:t>端</a:t>
            </a:r>
            <a:r>
              <a:rPr lang="en-US" altLang="zh-CN" dirty="0"/>
              <a:t>demo	server.js </a:t>
            </a:r>
            <a:r>
              <a:rPr lang="zh-CN" altLang="en-US" dirty="0"/>
              <a:t>文件</a:t>
            </a:r>
          </a:p>
          <a:p>
            <a:r>
              <a:rPr lang="zh-CN" altLang="en-US" dirty="0"/>
              <a:t>传统的HTPP服务器会由Aphche、Nginx、IIS之类的软件来担任，但是nodejs并不需要，nodejs提供了http模块，自身就可以用来构建服务器，而且http模块是由C++实现的，性能可靠。</a:t>
            </a:r>
          </a:p>
          <a:p>
            <a:endParaRPr lang="zh-CN" altLang="en-US" dirty="0"/>
          </a:p>
          <a:p>
            <a:r>
              <a:rPr lang="zh-CN" altLang="en-US" dirty="0"/>
              <a:t>http模块创建的是一个基于事件的服务器，</a:t>
            </a:r>
            <a:r>
              <a:rPr lang="zh-CN" altLang="en-US" dirty="0">
                <a:sym typeface="+mn-ea"/>
              </a:rPr>
              <a:t>createServer方法中的参数函数中的两个参数req和res则是分别代表了请求对象和响应对象。</a:t>
            </a:r>
            <a:r>
              <a:rPr lang="zh-CN" altLang="en-US" dirty="0"/>
              <a:t>提供的事件如下：</a:t>
            </a:r>
          </a:p>
          <a:p>
            <a:endParaRPr lang="zh-CN" altLang="en-US" dirty="0"/>
          </a:p>
          <a:p>
            <a:r>
              <a:rPr lang="zh-CN" altLang="en-US" dirty="0"/>
              <a:t>request：当客户端请求到来时，该事件被触发，提供两个参数req和res，表示请求和响应信息，是最常用的事件</a:t>
            </a:r>
          </a:p>
          <a:p>
            <a:r>
              <a:rPr lang="zh-CN" altLang="en-US" dirty="0"/>
              <a:t>connection：当TCP连接建立时，该事件被触发，提供一个参数socket，是net.Socket的实例</a:t>
            </a:r>
          </a:p>
          <a:p>
            <a:r>
              <a:rPr lang="zh-CN" altLang="en-US" dirty="0"/>
              <a:t>close：当服务器关闭时，触发事件（注意不是在用户断开连接时）</a:t>
            </a:r>
          </a:p>
          <a:p>
            <a:endParaRPr lang="zh-CN" altLang="en-US" dirty="0"/>
          </a:p>
          <a:p>
            <a:endParaRPr lang="zh-CN" altLang="en-US" dirty="0"/>
          </a:p>
          <a:p>
            <a:r>
              <a:rPr lang="zh-CN" altLang="en-US" dirty="0"/>
              <a:t>参考网站：</a:t>
            </a:r>
          </a:p>
          <a:p>
            <a:r>
              <a:rPr lang="zh-CN" altLang="en-US" dirty="0"/>
              <a:t>https://www.runoob.com/nodejs/nodejs-web-module.html</a:t>
            </a:r>
          </a:p>
          <a:p>
            <a:r>
              <a:rPr lang="zh-CN" altLang="en-US" dirty="0"/>
              <a:t>https://www.cnblogs.com/liAnran/p/9799296.html</a:t>
            </a:r>
          </a:p>
          <a:p>
            <a:r>
              <a:rPr lang="zh-CN" altLang="en-US" dirty="0"/>
              <a:t>https://blog.csdn.net/TDCQZD/article/details/82051545</a:t>
            </a:r>
          </a:p>
        </p:txBody>
      </p:sp>
    </p:spTree>
    <p:extLst>
      <p:ext uri="{BB962C8B-B14F-4D97-AF65-F5344CB8AC3E}">
        <p14:creationId xmlns:p14="http://schemas.microsoft.com/office/powerpoint/2010/main" val="574967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a:t>
            </a:r>
            <a:r>
              <a:rPr lang="en-US" altLang="zh-CN" dirty="0"/>
              <a:t>Client</a:t>
            </a:r>
            <a:r>
              <a:rPr lang="zh-CN" altLang="en-US" dirty="0"/>
              <a:t>端</a:t>
            </a:r>
            <a:r>
              <a:rPr lang="en-US" altLang="zh-CN" dirty="0"/>
              <a:t>demo	client.js</a:t>
            </a:r>
            <a:r>
              <a:rPr lang="zh-CN" altLang="en-US" dirty="0"/>
              <a:t>文件</a:t>
            </a:r>
          </a:p>
          <a:p>
            <a:endParaRPr lang="zh-CN" altLang="en-US" dirty="0"/>
          </a:p>
          <a:p>
            <a:r>
              <a:rPr lang="zh-CN" altLang="en-US" dirty="0"/>
              <a:t>http.request是一个http客户端工具，用于在客户端上向http服务器发起请求。</a:t>
            </a:r>
          </a:p>
          <a:p>
            <a:r>
              <a:rPr lang="zh-CN" altLang="en-US" dirty="0"/>
              <a:t>http.request(options[, callback])</a:t>
            </a:r>
          </a:p>
          <a:p>
            <a:r>
              <a:rPr lang="zh-CN" altLang="en-US" dirty="0"/>
              <a:t>options ：可以是一个对象、或字符串、或 URL 对象。 如果 options 是一个字符串，它会被自动使用 url.parse() 解析。 如果它是一个 URL 对象, 它会被默认转换成一个 options 对象。</a:t>
            </a:r>
          </a:p>
          <a:p>
            <a:r>
              <a:rPr lang="zh-CN" altLang="en-US" dirty="0"/>
              <a:t>callback ：可选的。callback 参数会作为单次监听器被添加到 ‘response’ 事件。</a:t>
            </a:r>
          </a:p>
          <a:p>
            <a:r>
              <a:rPr lang="zh-CN" altLang="en-US" dirty="0"/>
              <a:t>'response'事件：当请求的响应被接收到时触发。 该事件只触发一次。</a:t>
            </a:r>
          </a:p>
          <a:p>
            <a:endParaRPr lang="zh-CN" altLang="en-US" dirty="0"/>
          </a:p>
          <a:p>
            <a:r>
              <a:rPr lang="zh-CN" altLang="en-US" dirty="0"/>
              <a:t>https://blog.csdn.net/TDCQZD/java/article/details/82051545</a:t>
            </a:r>
          </a:p>
          <a:p>
            <a:r>
              <a:rPr lang="zh-CN" altLang="en-US" dirty="0"/>
              <a:t>https://www.runoob.com/nodejs/nodejs-web-module.html</a:t>
            </a:r>
          </a:p>
          <a:p>
            <a:r>
              <a:rPr lang="zh-CN" altLang="en-US" dirty="0"/>
              <a:t>https://www.cnblogs.com/liAnran/p/9799296.html</a:t>
            </a:r>
          </a:p>
          <a:p>
            <a:r>
              <a:rPr lang="zh-CN" altLang="en-US" dirty="0"/>
              <a:t>https://blog.csdn.net/TDCQZD/article/details/82051545</a:t>
            </a:r>
          </a:p>
        </p:txBody>
      </p:sp>
    </p:spTree>
    <p:extLst>
      <p:ext uri="{BB962C8B-B14F-4D97-AF65-F5344CB8AC3E}">
        <p14:creationId xmlns:p14="http://schemas.microsoft.com/office/powerpoint/2010/main" val="307932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Cargo</a:t>
            </a:r>
            <a:r>
              <a:rPr lang="en-US" altLang="zh-CN" baseline="0" dirty="0"/>
              <a:t> generate –</a:t>
            </a:r>
            <a:r>
              <a:rPr lang="en-US" altLang="zh-CN" baseline="0" dirty="0" err="1"/>
              <a:t>git</a:t>
            </a:r>
            <a:r>
              <a:rPr lang="en-US" altLang="zh-CN" baseline="0" dirty="0"/>
              <a:t> ….    </a:t>
            </a:r>
            <a:r>
              <a:rPr lang="zh-CN" altLang="en-US" baseline="0" dirty="0"/>
              <a:t>克隆模板项目</a:t>
            </a:r>
            <a:endParaRPr lang="en-US" altLang="zh-CN" baseline="0" dirty="0"/>
          </a:p>
          <a:p>
            <a:r>
              <a:rPr lang="en-US" altLang="zh-CN" baseline="0" dirty="0"/>
              <a:t> </a:t>
            </a:r>
            <a:r>
              <a:rPr lang="en-US" altLang="zh-CN" baseline="0" dirty="0" err="1"/>
              <a:t>wasm</a:t>
            </a:r>
            <a:r>
              <a:rPr lang="en-US" altLang="zh-CN" baseline="0" dirty="0"/>
              <a:t>-pack build              </a:t>
            </a:r>
            <a:r>
              <a:rPr lang="zh-CN" altLang="en-US" baseline="0" dirty="0"/>
              <a:t>构建项目</a:t>
            </a:r>
            <a:r>
              <a:rPr lang="en-US" altLang="zh-CN" baseline="0" dirty="0"/>
              <a:t>	</a:t>
            </a:r>
          </a:p>
          <a:p>
            <a:r>
              <a:rPr lang="en-US" altLang="zh-CN" baseline="0" dirty="0"/>
              <a:t> </a:t>
            </a:r>
            <a:r>
              <a:rPr lang="en-US" altLang="zh-CN" baseline="0" dirty="0" err="1"/>
              <a:t>npm</a:t>
            </a:r>
            <a:r>
              <a:rPr lang="en-US" altLang="zh-CN" baseline="0" dirty="0"/>
              <a:t> </a:t>
            </a:r>
            <a:r>
              <a:rPr lang="en-US" altLang="zh-CN" baseline="0" dirty="0" err="1"/>
              <a:t>init</a:t>
            </a:r>
            <a:r>
              <a:rPr lang="en-US" altLang="zh-CN" baseline="0" dirty="0"/>
              <a:t> </a:t>
            </a:r>
            <a:r>
              <a:rPr lang="en-US" altLang="zh-CN" baseline="0" dirty="0" err="1"/>
              <a:t>wasm</a:t>
            </a:r>
            <a:r>
              <a:rPr lang="en-US" altLang="zh-CN" baseline="0" dirty="0"/>
              <a:t>-app …       </a:t>
            </a:r>
            <a:r>
              <a:rPr lang="zh-CN" altLang="en-US" baseline="0" dirty="0"/>
              <a:t>初始化</a:t>
            </a:r>
            <a:endParaRPr lang="en-US" altLang="zh-CN" baseline="0" dirty="0"/>
          </a:p>
          <a:p>
            <a:r>
              <a:rPr lang="en-US" altLang="zh-CN" baseline="0" dirty="0"/>
              <a:t> </a:t>
            </a:r>
            <a:r>
              <a:rPr lang="en-US" altLang="zh-CN" baseline="0" dirty="0" err="1"/>
              <a:t>npm</a:t>
            </a:r>
            <a:r>
              <a:rPr lang="en-US" altLang="zh-CN" baseline="0" dirty="0"/>
              <a:t> install	                     </a:t>
            </a:r>
            <a:r>
              <a:rPr lang="zh-CN" altLang="en-US" baseline="0" dirty="0"/>
              <a:t>安装依赖项</a:t>
            </a:r>
            <a:endParaRPr lang="en-US" altLang="zh-CN" baseline="0" dirty="0"/>
          </a:p>
          <a:p>
            <a:r>
              <a:rPr lang="en-US" altLang="zh-CN" dirty="0"/>
              <a:t> </a:t>
            </a:r>
            <a:r>
              <a:rPr lang="en-US" altLang="zh-CN" dirty="0" err="1"/>
              <a:t>npm</a:t>
            </a:r>
            <a:r>
              <a:rPr lang="en-US" altLang="zh-CN" dirty="0"/>
              <a:t> run start 	</a:t>
            </a:r>
            <a:r>
              <a:rPr lang="zh-CN" altLang="en-US" dirty="0"/>
              <a:t>运行</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705762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92054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CABCFF7-F447-4ABE-8B18-B8F63DEB0F15}"/>
              </a:ext>
            </a:extLst>
          </p:cNvPr>
          <p:cNvSpPr>
            <a:spLocks noGrp="1" noRot="1" noChangeAspect="1" noChangeArrowheads="1"/>
          </p:cNvSpPr>
          <p:nvPr>
            <p:ph type="sldImg" idx="4294967295"/>
          </p:nvPr>
        </p:nvSpPr>
        <p:spPr>
          <a:ln>
            <a:miter lim="800000"/>
          </a:ln>
        </p:spPr>
      </p:sp>
      <p:sp>
        <p:nvSpPr>
          <p:cNvPr id="19458" name="文本占位符 2">
            <a:extLst>
              <a:ext uri="{FF2B5EF4-FFF2-40B4-BE49-F238E27FC236}">
                <a16:creationId xmlns:a16="http://schemas.microsoft.com/office/drawing/2014/main" id="{E9B65162-D81D-4F3B-B9FA-0366CA6CF9DB}"/>
              </a:ext>
            </a:extLst>
          </p:cNvPr>
          <p:cNvSpPr>
            <a:spLocks noGrp="1" noChangeArrowheads="1"/>
          </p:cNvSpPr>
          <p:nvPr>
            <p:ph type="body" idx="4294967295"/>
          </p:nvPr>
        </p:nvSpPr>
        <p:spPr/>
        <p:txBody>
          <a:bodyPr/>
          <a:lstStyle/>
          <a:p>
            <a:r>
              <a:rPr lang="zh-CN" altLang="en-US" dirty="0"/>
              <a:t>Servo是一个开源浏览器引擎，是用Rust编程语言编写的。目前可在Linux，macOS，Windows和Android操作系统上运行。</a:t>
            </a:r>
          </a:p>
          <a:p>
            <a:endParaRPr lang="zh-CN" altLang="en-US" dirty="0"/>
          </a:p>
          <a:p>
            <a:r>
              <a:rPr lang="zh-CN" altLang="en-US" dirty="0"/>
              <a:t>Servo项目不是完整的浏览器，提供可以加载，运行和显示网站和应用程序的组件。这些组件包括：</a:t>
            </a:r>
          </a:p>
          <a:p>
            <a:endParaRPr lang="zh-CN" altLang="en-US" dirty="0"/>
          </a:p>
          <a:p>
            <a:r>
              <a:rPr lang="zh-CN" altLang="en-US" dirty="0"/>
              <a:t>- 并行CSS样式引擎，可以加快页面加载时间并提高稳定性</a:t>
            </a:r>
          </a:p>
          <a:p>
            <a:r>
              <a:rPr lang="zh-CN" altLang="en-US" dirty="0"/>
              <a:t>- 一个称为WebRender的Paint引擎，几乎将绘图全部移到GPU上，从而确保了高帧频并释放了CPU来执行其他工作</a:t>
            </a:r>
          </a:p>
          <a:p>
            <a:endParaRPr lang="zh-CN" altLang="en-US" dirty="0"/>
          </a:p>
          <a:p>
            <a:r>
              <a:rPr lang="zh-CN" altLang="en-US" dirty="0"/>
              <a:t>优势</a:t>
            </a:r>
          </a:p>
          <a:p>
            <a:r>
              <a:rPr lang="en-US" altLang="zh-CN" dirty="0"/>
              <a:t>-</a:t>
            </a:r>
            <a:r>
              <a:rPr lang="zh-CN" altLang="en-US" dirty="0"/>
              <a:t>并行：Servo充分利用Rust的并行化功能，将多进程，多线程，GPU加速的浏览功能带入当今的PC，平板电脑和智能手机。Servo代码使浏览器可以在独立于主线程的线程中运行高优先级任务。这意味着不稳定的内容或缓慢的代码将不太可能破坏浏览器的关键功能。</a:t>
            </a:r>
          </a:p>
          <a:p>
            <a:endParaRPr lang="zh-CN" altLang="en-US" dirty="0"/>
          </a:p>
          <a:p>
            <a:r>
              <a:rPr lang="en-US" altLang="zh-CN" dirty="0"/>
              <a:t>-</a:t>
            </a:r>
            <a:r>
              <a:rPr lang="zh-CN" altLang="en-US" dirty="0"/>
              <a:t>内存安全：该Rust所有权模式有助于编译器保证存储安全，并行代码安全。通过防止常见的软件错误，减少应用程序的攻击面。</a:t>
            </a:r>
          </a:p>
          <a:p>
            <a:endParaRPr lang="zh-CN" altLang="en-US" dirty="0"/>
          </a:p>
          <a:p>
            <a:r>
              <a:rPr lang="en-US" altLang="zh-CN" dirty="0"/>
              <a:t>-</a:t>
            </a:r>
            <a:r>
              <a:rPr lang="zh-CN" altLang="en-US" dirty="0"/>
              <a:t>性能：Servo速度非常快，性能和可靠性的提高意味着，有更多空间运行现代应用程序，并可以扩展到诸如虚拟现实（VR）耳机之类的新硬件。</a:t>
            </a:r>
          </a:p>
          <a:p>
            <a:endParaRPr lang="zh-CN" altLang="en-US" dirty="0"/>
          </a:p>
          <a:p>
            <a:r>
              <a:rPr lang="en-US" altLang="zh-CN" dirty="0"/>
              <a:t>-</a:t>
            </a:r>
            <a:r>
              <a:rPr lang="zh-CN" altLang="en-US" dirty="0"/>
              <a:t>普遍可嵌入性：Servo可以轻松地嵌入并用于各种用例。</a:t>
            </a:r>
          </a:p>
        </p:txBody>
      </p:sp>
    </p:spTree>
    <p:extLst>
      <p:ext uri="{BB962C8B-B14F-4D97-AF65-F5344CB8AC3E}">
        <p14:creationId xmlns:p14="http://schemas.microsoft.com/office/powerpoint/2010/main" val="1652676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a:solidFill>
                  <a:schemeClr val="tx1"/>
                </a:solidFill>
                <a:effectLst/>
                <a:latin typeface="+mn-lt"/>
                <a:ea typeface="+mn-ea"/>
                <a:cs typeface="+mn-cs"/>
              </a:rPr>
              <a:t>Dropbox</a:t>
            </a:r>
            <a:r>
              <a:rPr lang="zh-CN" altLang="en-US" sz="1100" b="0" i="0" kern="1200" dirty="0">
                <a:solidFill>
                  <a:schemeClr val="tx1"/>
                </a:solidFill>
                <a:effectLst/>
                <a:latin typeface="+mn-lt"/>
                <a:ea typeface="+mn-ea"/>
                <a:cs typeface="+mn-cs"/>
              </a:rPr>
              <a:t>是一款网络文件同步工具</a:t>
            </a:r>
          </a:p>
          <a:p>
            <a:r>
              <a:rPr lang="en-US" altLang="zh-CN" sz="1100" b="0" i="0" kern="1200" dirty="0">
                <a:solidFill>
                  <a:schemeClr val="tx1"/>
                </a:solidFill>
                <a:effectLst/>
                <a:latin typeface="+mn-lt"/>
                <a:ea typeface="+mn-ea"/>
                <a:cs typeface="+mn-cs"/>
              </a:rPr>
              <a:t>Dropbox </a:t>
            </a:r>
            <a:r>
              <a:rPr lang="zh-CN" altLang="en-US" sz="1100" b="0" i="0" kern="1200" dirty="0">
                <a:solidFill>
                  <a:schemeClr val="tx1"/>
                </a:solidFill>
                <a:effectLst/>
                <a:latin typeface="+mn-lt"/>
                <a:ea typeface="+mn-ea"/>
                <a:cs typeface="+mn-cs"/>
              </a:rPr>
              <a:t>主要后端基础服务都是用 </a:t>
            </a:r>
            <a:r>
              <a:rPr lang="en-US" altLang="zh-CN" sz="1100" b="0" i="0" kern="1200" dirty="0">
                <a:solidFill>
                  <a:schemeClr val="tx1"/>
                </a:solidFill>
                <a:effectLst/>
                <a:latin typeface="+mn-lt"/>
                <a:ea typeface="+mn-ea"/>
                <a:cs typeface="+mn-cs"/>
              </a:rPr>
              <a:t>Go </a:t>
            </a:r>
            <a:r>
              <a:rPr lang="zh-CN" altLang="en-US" sz="1100" b="0" i="0" kern="1200" dirty="0">
                <a:solidFill>
                  <a:schemeClr val="tx1"/>
                </a:solidFill>
                <a:effectLst/>
                <a:latin typeface="+mn-lt"/>
                <a:ea typeface="+mn-ea"/>
                <a:cs typeface="+mn-cs"/>
              </a:rPr>
              <a:t>编写，有一个底层存储模块使用了 </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，原因如下：</a:t>
            </a:r>
          </a:p>
          <a:p>
            <a:r>
              <a:rPr lang="en-US" altLang="zh-CN" sz="1100" b="0" i="0" kern="1200" dirty="0">
                <a:solidFill>
                  <a:schemeClr val="tx1"/>
                </a:solidFill>
                <a:effectLst/>
                <a:latin typeface="+mn-lt"/>
                <a:ea typeface="+mn-ea"/>
                <a:cs typeface="+mn-cs"/>
              </a:rPr>
              <a:t>1.</a:t>
            </a:r>
            <a:r>
              <a:rPr lang="zh-CN" altLang="en-US" sz="1100" b="0" i="0" kern="1200" dirty="0">
                <a:solidFill>
                  <a:schemeClr val="tx1"/>
                </a:solidFill>
                <a:effectLst/>
                <a:latin typeface="+mn-lt"/>
                <a:ea typeface="+mn-ea"/>
                <a:cs typeface="+mn-cs"/>
              </a:rPr>
              <a:t>节省内存</a:t>
            </a:r>
          </a:p>
          <a:p>
            <a:r>
              <a:rPr lang="en-US" altLang="zh-CN" sz="1100" b="0" i="0" kern="1200" dirty="0" err="1">
                <a:solidFill>
                  <a:schemeClr val="tx1"/>
                </a:solidFill>
                <a:effectLst/>
                <a:latin typeface="+mn-lt"/>
                <a:ea typeface="+mn-ea"/>
                <a:cs typeface="+mn-cs"/>
              </a:rPr>
              <a:t>dropbox</a:t>
            </a:r>
            <a:r>
              <a:rPr lang="en-US" altLang="zh-CN" sz="1100" b="0" i="0" kern="1200" dirty="0">
                <a:solidFill>
                  <a:schemeClr val="tx1"/>
                </a:solidFill>
                <a:effectLst/>
                <a:latin typeface="+mn-lt"/>
                <a:ea typeface="+mn-ea"/>
                <a:cs typeface="+mn-cs"/>
              </a:rPr>
              <a:t> </a:t>
            </a:r>
            <a:r>
              <a:rPr lang="zh-CN" altLang="en-US" sz="1100" b="0" i="0" kern="1200" dirty="0">
                <a:solidFill>
                  <a:schemeClr val="tx1"/>
                </a:solidFill>
                <a:effectLst/>
                <a:latin typeface="+mn-lt"/>
                <a:ea typeface="+mn-ea"/>
                <a:cs typeface="+mn-cs"/>
              </a:rPr>
              <a:t>中的一个存储模块，需要用尽量少的内存和计算来管理 </a:t>
            </a:r>
            <a:r>
              <a:rPr lang="en-US" altLang="zh-CN" sz="1100" b="0" i="0" kern="1200" dirty="0">
                <a:solidFill>
                  <a:schemeClr val="tx1"/>
                </a:solidFill>
                <a:effectLst/>
                <a:latin typeface="+mn-lt"/>
                <a:ea typeface="+mn-ea"/>
                <a:cs typeface="+mn-cs"/>
              </a:rPr>
              <a:t>1GB</a:t>
            </a:r>
            <a:r>
              <a:rPr lang="zh-CN" altLang="en-US" sz="1100" b="0" i="0" kern="1200" dirty="0">
                <a:solidFill>
                  <a:schemeClr val="tx1"/>
                </a:solidFill>
                <a:effectLst/>
                <a:latin typeface="+mn-lt"/>
                <a:ea typeface="+mn-ea"/>
                <a:cs typeface="+mn-cs"/>
              </a:rPr>
              <a:t>或者 </a:t>
            </a:r>
            <a:r>
              <a:rPr lang="en-US" altLang="zh-CN" sz="1100" b="0" i="0" kern="1200" dirty="0">
                <a:solidFill>
                  <a:schemeClr val="tx1"/>
                </a:solidFill>
                <a:effectLst/>
                <a:latin typeface="+mn-lt"/>
                <a:ea typeface="+mn-ea"/>
                <a:cs typeface="+mn-cs"/>
              </a:rPr>
              <a:t>1PB </a:t>
            </a:r>
            <a:r>
              <a:rPr lang="zh-CN" altLang="en-US" sz="1100" b="0" i="0" kern="1200" dirty="0">
                <a:solidFill>
                  <a:schemeClr val="tx1"/>
                </a:solidFill>
                <a:effectLst/>
                <a:latin typeface="+mn-lt"/>
                <a:ea typeface="+mn-ea"/>
                <a:cs typeface="+mn-cs"/>
              </a:rPr>
              <a:t>的数据，为此他们采用了许多奇怪的、自定义的、内联的和缓存友好的定制数据结构，做了</a:t>
            </a:r>
            <a:r>
              <a:rPr lang="en-US" altLang="zh-CN" sz="1100" b="0" i="0" kern="1200" dirty="0">
                <a:solidFill>
                  <a:schemeClr val="tx1"/>
                </a:solidFill>
                <a:effectLst/>
                <a:latin typeface="+mn-lt"/>
                <a:ea typeface="+mn-ea"/>
                <a:cs typeface="+mn-cs"/>
              </a:rPr>
              <a:t>lock-free </a:t>
            </a:r>
            <a:r>
              <a:rPr lang="zh-CN" altLang="en-US" sz="1100" b="0" i="0" kern="1200" dirty="0">
                <a:solidFill>
                  <a:schemeClr val="tx1"/>
                </a:solidFill>
                <a:effectLst/>
                <a:latin typeface="+mn-lt"/>
                <a:ea typeface="+mn-ea"/>
                <a:cs typeface="+mn-cs"/>
              </a:rPr>
              <a:t>的 </a:t>
            </a:r>
            <a:r>
              <a:rPr lang="en-US" altLang="zh-CN" sz="1100" b="0" i="0" kern="1200" dirty="0">
                <a:solidFill>
                  <a:schemeClr val="tx1"/>
                </a:solidFill>
                <a:effectLst/>
                <a:latin typeface="+mn-lt"/>
                <a:ea typeface="+mn-ea"/>
                <a:cs typeface="+mn-cs"/>
              </a:rPr>
              <a:t>pool </a:t>
            </a:r>
            <a:r>
              <a:rPr lang="zh-CN" altLang="en-US" sz="1100" b="0" i="0" kern="1200" dirty="0">
                <a:solidFill>
                  <a:schemeClr val="tx1"/>
                </a:solidFill>
                <a:effectLst/>
                <a:latin typeface="+mn-lt"/>
                <a:ea typeface="+mn-ea"/>
                <a:cs typeface="+mn-cs"/>
              </a:rPr>
              <a:t>，精确控制内存分配保证东西尽量在栈上，以减轻 </a:t>
            </a:r>
            <a:r>
              <a:rPr lang="en-US" altLang="zh-CN" sz="1100" b="0" i="0" kern="1200" dirty="0">
                <a:solidFill>
                  <a:schemeClr val="tx1"/>
                </a:solidFill>
                <a:effectLst/>
                <a:latin typeface="+mn-lt"/>
                <a:ea typeface="+mn-ea"/>
                <a:cs typeface="+mn-cs"/>
              </a:rPr>
              <a:t>VM </a:t>
            </a:r>
            <a:r>
              <a:rPr lang="zh-CN" altLang="en-US" sz="1100" b="0" i="0" kern="1200" dirty="0">
                <a:solidFill>
                  <a:schemeClr val="tx1"/>
                </a:solidFill>
                <a:effectLst/>
                <a:latin typeface="+mn-lt"/>
                <a:ea typeface="+mn-ea"/>
                <a:cs typeface="+mn-cs"/>
              </a:rPr>
              <a:t>的压力。这些优化，用更接近底层的 </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来做，会容易得多。</a:t>
            </a:r>
          </a:p>
          <a:p>
            <a:r>
              <a:rPr lang="en-US" altLang="zh-CN" sz="1100" b="0" i="0" kern="1200" dirty="0">
                <a:solidFill>
                  <a:schemeClr val="tx1"/>
                </a:solidFill>
                <a:effectLst/>
                <a:latin typeface="+mn-lt"/>
                <a:ea typeface="+mn-ea"/>
                <a:cs typeface="+mn-cs"/>
              </a:rPr>
              <a:t>2.Rust </a:t>
            </a:r>
            <a:r>
              <a:rPr lang="zh-CN" altLang="en-US" sz="1100" b="0" i="0" kern="1200" dirty="0">
                <a:solidFill>
                  <a:schemeClr val="tx1"/>
                </a:solidFill>
                <a:effectLst/>
                <a:latin typeface="+mn-lt"/>
                <a:ea typeface="+mn-ea"/>
                <a:cs typeface="+mn-cs"/>
              </a:rPr>
              <a:t>可以节省一些 </a:t>
            </a:r>
            <a:r>
              <a:rPr lang="en-US" altLang="zh-CN" sz="1100" b="0" i="0" kern="1200" dirty="0">
                <a:solidFill>
                  <a:schemeClr val="tx1"/>
                </a:solidFill>
                <a:effectLst/>
                <a:latin typeface="+mn-lt"/>
                <a:ea typeface="+mn-ea"/>
                <a:cs typeface="+mn-cs"/>
              </a:rPr>
              <a:t>CPU </a:t>
            </a:r>
            <a:r>
              <a:rPr lang="zh-CN" altLang="en-US" sz="1100" b="0" i="0" kern="1200" dirty="0">
                <a:solidFill>
                  <a:schemeClr val="tx1"/>
                </a:solidFill>
                <a:effectLst/>
                <a:latin typeface="+mn-lt"/>
                <a:ea typeface="+mn-ea"/>
                <a:cs typeface="+mn-cs"/>
              </a:rPr>
              <a:t>资源</a:t>
            </a:r>
          </a:p>
          <a:p>
            <a:r>
              <a:rPr lang="en-US" altLang="zh-CN" sz="1100" b="0" i="0" kern="1200" dirty="0">
                <a:solidFill>
                  <a:schemeClr val="tx1"/>
                </a:solidFill>
                <a:effectLst/>
                <a:latin typeface="+mn-lt"/>
                <a:ea typeface="+mn-ea"/>
                <a:cs typeface="+mn-cs"/>
              </a:rPr>
              <a:t>3.</a:t>
            </a:r>
            <a:r>
              <a:rPr lang="zh-CN" altLang="en-US" sz="1100" b="0" i="0" kern="1200" dirty="0">
                <a:solidFill>
                  <a:schemeClr val="tx1"/>
                </a:solidFill>
                <a:effectLst/>
                <a:latin typeface="+mn-lt"/>
                <a:ea typeface="+mn-ea"/>
                <a:cs typeface="+mn-cs"/>
              </a:rPr>
              <a:t>与 </a:t>
            </a:r>
            <a:r>
              <a:rPr lang="en-US" altLang="zh-CN" sz="1100" b="0" i="0" kern="1200" dirty="0">
                <a:solidFill>
                  <a:schemeClr val="tx1"/>
                </a:solidFill>
                <a:effectLst/>
                <a:latin typeface="+mn-lt"/>
                <a:ea typeface="+mn-ea"/>
                <a:cs typeface="+mn-cs"/>
              </a:rPr>
              <a:t>C </a:t>
            </a:r>
            <a:r>
              <a:rPr lang="zh-CN" altLang="en-US" sz="1100" b="0" i="0" kern="1200" dirty="0">
                <a:solidFill>
                  <a:schemeClr val="tx1"/>
                </a:solidFill>
                <a:effectLst/>
                <a:latin typeface="+mn-lt"/>
                <a:ea typeface="+mn-ea"/>
                <a:cs typeface="+mn-cs"/>
              </a:rPr>
              <a:t>库的</a:t>
            </a:r>
            <a:r>
              <a:rPr lang="en-US" altLang="zh-CN" sz="1100" b="0" i="0" kern="1200" dirty="0">
                <a:solidFill>
                  <a:schemeClr val="tx1"/>
                </a:solidFill>
                <a:effectLst/>
                <a:latin typeface="+mn-lt"/>
                <a:ea typeface="+mn-ea"/>
                <a:cs typeface="+mn-cs"/>
              </a:rPr>
              <a:t>FFI </a:t>
            </a:r>
            <a:r>
              <a:rPr lang="zh-CN" altLang="en-US" sz="1100" b="0" i="0" kern="1200" dirty="0">
                <a:solidFill>
                  <a:schemeClr val="tx1"/>
                </a:solidFill>
                <a:effectLst/>
                <a:latin typeface="+mn-lt"/>
                <a:ea typeface="+mn-ea"/>
                <a:cs typeface="+mn-cs"/>
              </a:rPr>
              <a:t>与环境协作更容易</a:t>
            </a:r>
          </a:p>
          <a:p>
            <a:r>
              <a:rPr lang="zh-CN" altLang="en-US" sz="1100" b="0" i="0" kern="1200" dirty="0">
                <a:solidFill>
                  <a:schemeClr val="tx1"/>
                </a:solidFill>
                <a:effectLst/>
                <a:latin typeface="+mn-lt"/>
                <a:ea typeface="+mn-ea"/>
                <a:cs typeface="+mn-cs"/>
              </a:rPr>
              <a:t>这个项目还大量使用了各种 </a:t>
            </a:r>
            <a:r>
              <a:rPr lang="en-US" altLang="zh-CN" sz="1100" b="0" i="0" kern="1200" dirty="0">
                <a:solidFill>
                  <a:schemeClr val="tx1"/>
                </a:solidFill>
                <a:effectLst/>
                <a:latin typeface="+mn-lt"/>
                <a:ea typeface="+mn-ea"/>
                <a:cs typeface="+mn-cs"/>
              </a:rPr>
              <a:t>C </a:t>
            </a:r>
            <a:r>
              <a:rPr lang="zh-CN" altLang="en-US" sz="1100" b="0" i="0" kern="1200" dirty="0">
                <a:solidFill>
                  <a:schemeClr val="tx1"/>
                </a:solidFill>
                <a:effectLst/>
                <a:latin typeface="+mn-lt"/>
                <a:ea typeface="+mn-ea"/>
                <a:cs typeface="+mn-cs"/>
              </a:rPr>
              <a:t>库的 </a:t>
            </a:r>
            <a:r>
              <a:rPr lang="en-US" altLang="zh-CN" sz="1100" b="0" i="0" kern="1200" dirty="0">
                <a:solidFill>
                  <a:schemeClr val="tx1"/>
                </a:solidFill>
                <a:effectLst/>
                <a:latin typeface="+mn-lt"/>
                <a:ea typeface="+mn-ea"/>
                <a:cs typeface="+mn-cs"/>
              </a:rPr>
              <a:t>FFI</a:t>
            </a:r>
            <a:r>
              <a:rPr lang="zh-CN" altLang="en-US" sz="1100" b="0" i="0" kern="1200" dirty="0">
                <a:solidFill>
                  <a:schemeClr val="tx1"/>
                </a:solidFill>
                <a:effectLst/>
                <a:latin typeface="+mn-lt"/>
                <a:ea typeface="+mn-ea"/>
                <a:cs typeface="+mn-cs"/>
              </a:rPr>
              <a:t>，以及一个内核组件，使用</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可以非常容易地与这些库和环境的协作，并且零成本。</a:t>
            </a:r>
          </a:p>
          <a:p>
            <a:r>
              <a:rPr lang="en-US" altLang="zh-CN" sz="1100" b="0" i="0" kern="1200" dirty="0">
                <a:solidFill>
                  <a:schemeClr val="tx1"/>
                </a:solidFill>
                <a:effectLst/>
                <a:latin typeface="+mn-lt"/>
                <a:ea typeface="+mn-ea"/>
                <a:cs typeface="+mn-cs"/>
                <a:hlinkClick r:id="rId3"/>
              </a:rPr>
              <a:t>Rust </a:t>
            </a:r>
            <a:r>
              <a:rPr lang="zh-CN" altLang="en-US" sz="1100" b="0" i="0" kern="1200" dirty="0">
                <a:solidFill>
                  <a:schemeClr val="tx1"/>
                </a:solidFill>
                <a:effectLst/>
                <a:latin typeface="+mn-lt"/>
                <a:ea typeface="+mn-ea"/>
                <a:cs typeface="+mn-cs"/>
                <a:hlinkClick r:id="rId3"/>
              </a:rPr>
              <a:t>与 </a:t>
            </a:r>
            <a:r>
              <a:rPr lang="en-US" altLang="zh-CN" sz="1100" b="0" i="0" kern="1200" dirty="0">
                <a:solidFill>
                  <a:schemeClr val="tx1"/>
                </a:solidFill>
                <a:effectLst/>
                <a:latin typeface="+mn-lt"/>
                <a:ea typeface="+mn-ea"/>
                <a:cs typeface="+mn-cs"/>
                <a:hlinkClick r:id="rId3"/>
              </a:rPr>
              <a:t>FFI</a:t>
            </a:r>
            <a:endParaRPr lang="zh-CN" altLang="en-US" sz="1100" b="0" i="0" kern="1200" dirty="0">
              <a:solidFill>
                <a:schemeClr val="tx1"/>
              </a:solidFill>
              <a:effectLst/>
              <a:latin typeface="+mn-lt"/>
              <a:ea typeface="+mn-ea"/>
              <a:cs typeface="+mn-cs"/>
            </a:endParaRPr>
          </a:p>
          <a:p>
            <a:r>
              <a:rPr lang="en-US" altLang="zh-CN" sz="1100" b="0" i="0" kern="1200" dirty="0">
                <a:solidFill>
                  <a:schemeClr val="tx1"/>
                </a:solidFill>
                <a:effectLst/>
                <a:latin typeface="+mn-lt"/>
                <a:ea typeface="+mn-ea"/>
                <a:cs typeface="+mn-cs"/>
              </a:rPr>
              <a:t>4.</a:t>
            </a:r>
            <a:r>
              <a:rPr lang="zh-CN" altLang="en-US" sz="1100" b="0" i="0" kern="1200" dirty="0">
                <a:solidFill>
                  <a:schemeClr val="tx1"/>
                </a:solidFill>
                <a:effectLst/>
                <a:latin typeface="+mn-lt"/>
                <a:ea typeface="+mn-ea"/>
                <a:cs typeface="+mn-cs"/>
              </a:rPr>
              <a:t>与 </a:t>
            </a:r>
            <a:r>
              <a:rPr lang="en-US" altLang="zh-CN" sz="1100" b="0" i="0" kern="1200" dirty="0">
                <a:solidFill>
                  <a:schemeClr val="tx1"/>
                </a:solidFill>
                <a:effectLst/>
                <a:latin typeface="+mn-lt"/>
                <a:ea typeface="+mn-ea"/>
                <a:cs typeface="+mn-cs"/>
              </a:rPr>
              <a:t>Go, </a:t>
            </a:r>
            <a:r>
              <a:rPr lang="en-US" altLang="zh-CN" sz="1100" b="0" i="0" kern="1200" dirty="0" err="1">
                <a:solidFill>
                  <a:schemeClr val="tx1"/>
                </a:solidFill>
                <a:effectLst/>
                <a:latin typeface="+mn-lt"/>
                <a:ea typeface="+mn-ea"/>
                <a:cs typeface="+mn-cs"/>
              </a:rPr>
              <a:t>c++</a:t>
            </a:r>
            <a:r>
              <a:rPr lang="en-US" altLang="zh-CN" sz="1100" b="0" i="0" kern="1200" dirty="0">
                <a:solidFill>
                  <a:schemeClr val="tx1"/>
                </a:solidFill>
                <a:effectLst/>
                <a:latin typeface="+mn-lt"/>
                <a:ea typeface="+mn-ea"/>
                <a:cs typeface="+mn-cs"/>
              </a:rPr>
              <a:t> </a:t>
            </a:r>
            <a:r>
              <a:rPr lang="zh-CN" altLang="en-US" sz="1100" b="0" i="0" kern="1200" dirty="0">
                <a:solidFill>
                  <a:schemeClr val="tx1"/>
                </a:solidFill>
                <a:effectLst/>
                <a:latin typeface="+mn-lt"/>
                <a:ea typeface="+mn-ea"/>
                <a:cs typeface="+mn-cs"/>
              </a:rPr>
              <a:t>比较</a:t>
            </a:r>
          </a:p>
          <a:p>
            <a:pPr lvl="1"/>
            <a:r>
              <a:rPr lang="zh-CN" altLang="en-US" sz="1100" b="0" i="0" kern="1200" dirty="0">
                <a:solidFill>
                  <a:schemeClr val="tx1"/>
                </a:solidFill>
                <a:effectLst/>
                <a:latin typeface="+mn-lt"/>
                <a:ea typeface="+mn-ea"/>
                <a:cs typeface="+mn-cs"/>
              </a:rPr>
              <a:t>相比</a:t>
            </a:r>
            <a:r>
              <a:rPr lang="en-US" altLang="zh-CN" sz="1100" b="0" i="0" kern="1200" dirty="0">
                <a:solidFill>
                  <a:schemeClr val="tx1"/>
                </a:solidFill>
                <a:effectLst/>
                <a:latin typeface="+mn-lt"/>
                <a:ea typeface="+mn-ea"/>
                <a:cs typeface="+mn-cs"/>
              </a:rPr>
              <a:t>Go</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Rust</a:t>
            </a:r>
            <a:r>
              <a:rPr lang="zh-CN" altLang="en-US" sz="1100" b="0" i="0" kern="1200" dirty="0">
                <a:solidFill>
                  <a:schemeClr val="tx1"/>
                </a:solidFill>
                <a:effectLst/>
                <a:latin typeface="+mn-lt"/>
                <a:ea typeface="+mn-ea"/>
                <a:cs typeface="+mn-cs"/>
              </a:rPr>
              <a:t>没有</a:t>
            </a:r>
            <a:r>
              <a:rPr lang="en-US" altLang="zh-CN" sz="1100" b="0" i="0" kern="1200" dirty="0">
                <a:solidFill>
                  <a:schemeClr val="tx1"/>
                </a:solidFill>
                <a:effectLst/>
                <a:latin typeface="+mn-lt"/>
                <a:ea typeface="+mn-ea"/>
                <a:cs typeface="+mn-cs"/>
              </a:rPr>
              <a:t>GC</a:t>
            </a:r>
            <a:r>
              <a:rPr lang="zh-CN" altLang="en-US" sz="1100" b="0" i="0" kern="1200" dirty="0">
                <a:solidFill>
                  <a:schemeClr val="tx1"/>
                </a:solidFill>
                <a:effectLst/>
                <a:latin typeface="+mn-lt"/>
                <a:ea typeface="+mn-ea"/>
                <a:cs typeface="+mn-cs"/>
              </a:rPr>
              <a:t>等运行时开销，性能更好，对</a:t>
            </a:r>
            <a:r>
              <a:rPr lang="en-US" altLang="zh-CN" sz="1100" b="0" i="0" kern="1200" dirty="0">
                <a:solidFill>
                  <a:schemeClr val="tx1"/>
                </a:solidFill>
                <a:effectLst/>
                <a:latin typeface="+mn-lt"/>
                <a:ea typeface="+mn-ea"/>
                <a:cs typeface="+mn-cs"/>
              </a:rPr>
              <a:t>CPU</a:t>
            </a:r>
            <a:r>
              <a:rPr lang="zh-CN" altLang="en-US" sz="1100" b="0" i="0" kern="1200" dirty="0">
                <a:solidFill>
                  <a:schemeClr val="tx1"/>
                </a:solidFill>
                <a:effectLst/>
                <a:latin typeface="+mn-lt"/>
                <a:ea typeface="+mn-ea"/>
                <a:cs typeface="+mn-cs"/>
              </a:rPr>
              <a:t>和内存的使用更自由</a:t>
            </a:r>
          </a:p>
          <a:p>
            <a:pPr lvl="1"/>
            <a:r>
              <a:rPr lang="zh-CN" altLang="en-US" sz="1100" b="0" i="0" kern="1200" dirty="0">
                <a:solidFill>
                  <a:schemeClr val="tx1"/>
                </a:solidFill>
                <a:effectLst/>
                <a:latin typeface="+mn-lt"/>
                <a:ea typeface="+mn-ea"/>
                <a:cs typeface="+mn-cs"/>
              </a:rPr>
              <a:t>相比</a:t>
            </a:r>
            <a:r>
              <a:rPr lang="en-US" altLang="zh-CN" sz="1100" b="0" i="0" kern="1200" dirty="0">
                <a:solidFill>
                  <a:schemeClr val="tx1"/>
                </a:solidFill>
                <a:effectLst/>
                <a:latin typeface="+mn-lt"/>
                <a:ea typeface="+mn-ea"/>
                <a:cs typeface="+mn-cs"/>
              </a:rPr>
              <a:t>C++</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Rust</a:t>
            </a:r>
            <a:r>
              <a:rPr lang="zh-CN" altLang="en-US" sz="1100" b="0" i="0" kern="1200" dirty="0">
                <a:solidFill>
                  <a:schemeClr val="tx1"/>
                </a:solidFill>
                <a:effectLst/>
                <a:latin typeface="+mn-lt"/>
                <a:ea typeface="+mn-ea"/>
                <a:cs typeface="+mn-cs"/>
              </a:rPr>
              <a:t>性能不差，控制性也不差，还能保障内存安全</a:t>
            </a:r>
          </a:p>
          <a:p>
            <a:endParaRPr lang="zh-CN" altLang="en-US" sz="1100"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408160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a:t>
            </a:r>
            <a:endParaRPr lang="en-US" altLang="zh-CN" dirty="0"/>
          </a:p>
          <a:p>
            <a:r>
              <a:rPr lang="zh-CN" altLang="en-US" dirty="0"/>
              <a:t>工作流更快、尺寸更小、安全性高（防干扰、证明出处、受控、沙盒以及云中内存的提高）、开发者效率以及快速、可持续的部署</a:t>
            </a:r>
            <a:endParaRPr lang="en-US" altLang="zh-CN" dirty="0"/>
          </a:p>
          <a:p>
            <a:r>
              <a:rPr lang="zh-CN" altLang="en-US" dirty="0"/>
              <a:t>而我们的项目正是基于服务器和客户端来实现分布式文件系统，这和</a:t>
            </a:r>
            <a:r>
              <a:rPr lang="en-US" altLang="zh-CN" dirty="0"/>
              <a:t>Cloud</a:t>
            </a:r>
            <a:r>
              <a:rPr lang="zh-CN" altLang="en-US" dirty="0"/>
              <a:t>本身也很类似</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0268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Small</a:t>
            </a:r>
          </a:p>
          <a:p>
            <a:r>
              <a:rPr lang="zh-CN" altLang="en-US" dirty="0"/>
              <a:t>本身的文件很小，在</a:t>
            </a:r>
            <a:r>
              <a:rPr lang="en-US" altLang="zh-CN" dirty="0" err="1"/>
              <a:t>wasm</a:t>
            </a:r>
            <a:r>
              <a:rPr lang="zh-CN" altLang="en-US" dirty="0"/>
              <a:t>文件中不需要进行大部分的工作（而是在主机运行时做）</a:t>
            </a:r>
            <a:endParaRPr lang="en-US" altLang="zh-CN" dirty="0"/>
          </a:p>
          <a:p>
            <a:r>
              <a:rPr lang="en-US" altLang="zh-CN" dirty="0"/>
              <a:t>Secure</a:t>
            </a:r>
          </a:p>
          <a:p>
            <a:r>
              <a:rPr lang="zh-CN" altLang="en-US" dirty="0"/>
              <a:t>在</a:t>
            </a:r>
            <a:r>
              <a:rPr lang="en-US" altLang="zh-CN" dirty="0" err="1"/>
              <a:t>WebAssembly</a:t>
            </a:r>
            <a:r>
              <a:rPr lang="zh-CN" altLang="en-US" dirty="0"/>
              <a:t>模块中不会出现缓冲区溢出的安全问题，</a:t>
            </a:r>
            <a:r>
              <a:rPr lang="en-US" altLang="zh-CN" dirty="0" err="1"/>
              <a:t>WebAssembly</a:t>
            </a:r>
            <a:r>
              <a:rPr lang="zh-CN" altLang="en-US" dirty="0"/>
              <a:t>规范允许我们有个性化的区</a:t>
            </a:r>
            <a:endParaRPr lang="en-US" altLang="zh-CN" dirty="0"/>
          </a:p>
          <a:p>
            <a:r>
              <a:rPr lang="zh-CN" altLang="en-US" dirty="0"/>
              <a:t>独立的沙盒内存，不会泄露，也不会在意外情况下被利用</a:t>
            </a:r>
            <a:endParaRPr lang="en-US" altLang="zh-CN" dirty="0"/>
          </a:p>
          <a:p>
            <a:r>
              <a:rPr lang="en-US" altLang="zh-CN" dirty="0"/>
              <a:t>Portable</a:t>
            </a:r>
            <a:r>
              <a:rPr lang="zh-CN" altLang="en-US" dirty="0"/>
              <a:t>（可移植性）</a:t>
            </a:r>
            <a:endParaRPr lang="en-US" altLang="zh-CN" dirty="0"/>
          </a:p>
          <a:p>
            <a:r>
              <a:rPr lang="zh-CN" altLang="en-US" dirty="0"/>
              <a:t>浏览器、物联忘、跨操作系统</a:t>
            </a:r>
            <a:r>
              <a:rPr lang="en-US" altLang="zh-CN" dirty="0"/>
              <a:t>-&gt;</a:t>
            </a:r>
            <a:r>
              <a:rPr lang="zh-CN" altLang="en-US" dirty="0"/>
              <a:t>联系我们的项目</a:t>
            </a:r>
            <a:endParaRPr lang="en-US" altLang="zh-CN" dirty="0"/>
          </a:p>
          <a:p>
            <a:r>
              <a:rPr lang="en-US" altLang="zh-CN" dirty="0"/>
              <a:t>Polyglot(</a:t>
            </a:r>
            <a:r>
              <a:rPr lang="zh-CN" altLang="en-US" dirty="0"/>
              <a:t>支持多语言）</a:t>
            </a:r>
            <a:endParaRPr lang="en-US" altLang="zh-CN" dirty="0"/>
          </a:p>
          <a:p>
            <a:r>
              <a:rPr lang="zh-CN" altLang="en-US" dirty="0"/>
              <a:t>支持</a:t>
            </a:r>
            <a:r>
              <a:rPr lang="en-US" altLang="zh-CN" dirty="0"/>
              <a:t>Rust</a:t>
            </a:r>
            <a:r>
              <a:rPr lang="zh-CN" altLang="en-US" dirty="0"/>
              <a:t>、</a:t>
            </a:r>
            <a:r>
              <a:rPr lang="en-US" altLang="zh-CN" dirty="0"/>
              <a:t>C</a:t>
            </a:r>
            <a:r>
              <a:rPr lang="zh-CN" altLang="en-US" dirty="0"/>
              <a:t>、</a:t>
            </a:r>
            <a:r>
              <a:rPr lang="en-US" altLang="zh-CN" dirty="0"/>
              <a:t>C++</a:t>
            </a:r>
            <a:r>
              <a:rPr lang="zh-CN" altLang="en-US" dirty="0"/>
              <a:t>、</a:t>
            </a:r>
            <a:r>
              <a:rPr lang="en-US" altLang="zh-CN" dirty="0"/>
              <a:t>Go</a:t>
            </a:r>
            <a:r>
              <a:rPr lang="zh-CN" altLang="en-US" dirty="0"/>
              <a:t>等等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147978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低资源占用</a:t>
            </a:r>
          </a:p>
          <a:p>
            <a:r>
              <a:rPr lang="zh-CN" altLang="en-US" sz="1200" b="0" i="0" kern="1200" dirty="0">
                <a:solidFill>
                  <a:schemeClr val="tx1"/>
                </a:solidFill>
                <a:effectLst/>
                <a:latin typeface="+mn-lt"/>
                <a:ea typeface="+mn-ea"/>
                <a:cs typeface="+mn-cs"/>
              </a:rPr>
              <a:t>控制资源使用，将内存与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占用降到最低。大多数运行条件下，一个</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程序比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消耗的内存会少上一个数量级。</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安全可靠</a:t>
            </a:r>
          </a:p>
          <a:p>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的强大类型检查可防止多种级别的 </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，确保开发者可随时明确状态是共享还是可变。在部署之前通过捕捉故障点来获得帮助。</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生命周期及所有权规则</a:t>
            </a:r>
          </a:p>
          <a:p>
            <a:r>
              <a:rPr lang="zh-CN" altLang="en-US" sz="1200" b="0" i="0" kern="1200" dirty="0">
                <a:solidFill>
                  <a:schemeClr val="tx1"/>
                </a:solidFill>
                <a:effectLst/>
                <a:latin typeface="+mn-lt"/>
                <a:ea typeface="+mn-ea"/>
                <a:cs typeface="+mn-cs"/>
              </a:rPr>
              <a:t>虽然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为使 </a:t>
            </a:r>
            <a:r>
              <a:rPr lang="en-US" altLang="zh-CN" sz="1200" b="0" i="0" kern="1200" dirty="0">
                <a:solidFill>
                  <a:schemeClr val="tx1"/>
                </a:solidFill>
                <a:effectLst/>
                <a:latin typeface="+mn-lt"/>
                <a:ea typeface="+mn-ea"/>
                <a:cs typeface="+mn-cs"/>
              </a:rPr>
              <a:t>GC </a:t>
            </a:r>
            <a:r>
              <a:rPr lang="zh-CN" altLang="en-US" sz="1200" b="0" i="0" kern="1200" dirty="0">
                <a:solidFill>
                  <a:schemeClr val="tx1"/>
                </a:solidFill>
                <a:effectLst/>
                <a:latin typeface="+mn-lt"/>
                <a:ea typeface="+mn-ea"/>
                <a:cs typeface="+mn-cs"/>
              </a:rPr>
              <a:t>系统可管理，采用不分配内存的方式努力完善了内存回收机制，但有时却会导致代码过于复杂。</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的生命周期及所有权规则，使得其可在没有</a:t>
            </a:r>
            <a:r>
              <a:rPr lang="en-US" altLang="zh-CN" sz="1200" b="0" i="0" kern="1200" dirty="0">
                <a:solidFill>
                  <a:schemeClr val="tx1"/>
                </a:solidFill>
                <a:effectLst/>
                <a:latin typeface="+mn-lt"/>
                <a:ea typeface="+mn-ea"/>
                <a:cs typeface="+mn-cs"/>
              </a:rPr>
              <a:t>GC</a:t>
            </a:r>
            <a:r>
              <a:rPr lang="zh-CN" altLang="en-US" sz="1200" b="0" i="0" kern="1200" dirty="0">
                <a:solidFill>
                  <a:schemeClr val="tx1"/>
                </a:solidFill>
                <a:effectLst/>
                <a:latin typeface="+mn-lt"/>
                <a:ea typeface="+mn-ea"/>
                <a:cs typeface="+mn-cs"/>
              </a:rPr>
              <a:t>（垃圾回收器）的情况下获取对象，使程序更少的出错。</a:t>
            </a: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优秀的鲁棒性</a:t>
            </a:r>
          </a:p>
          <a:p>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在调试模式下的溢出检查，使得开发人员在测试期间能够发现更多问题，而发布模式下进行封装时不作检查，也提高了发布版本的执行效率。而</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的整型操作没有溢出检查。</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各种高要求的检查，与默认时的引用不变性，造就了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出色的鲁棒性。</a:t>
            </a: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错误处理</a:t>
            </a:r>
          </a:p>
          <a:p>
            <a:r>
              <a:rPr lang="zh-CN" altLang="en-US" sz="1200" b="0" i="0" kern="1200" dirty="0">
                <a:solidFill>
                  <a:schemeClr val="tx1"/>
                </a:solidFill>
                <a:effectLst/>
                <a:latin typeface="+mn-lt"/>
                <a:ea typeface="+mn-ea"/>
                <a:cs typeface="+mn-cs"/>
              </a:rPr>
              <a:t>任何一个线程发生 “</a:t>
            </a:r>
            <a:r>
              <a:rPr lang="en-US" altLang="zh-CN" sz="1200" b="0" i="0" kern="1200" dirty="0">
                <a:solidFill>
                  <a:schemeClr val="tx1"/>
                </a:solidFill>
                <a:effectLst/>
                <a:latin typeface="+mn-lt"/>
                <a:ea typeface="+mn-ea"/>
                <a:cs typeface="+mn-cs"/>
              </a:rPr>
              <a:t>panics” </a:t>
            </a:r>
            <a:r>
              <a:rPr lang="zh-CN" altLang="en-US" sz="1200" b="0" i="0" kern="1200" dirty="0">
                <a:solidFill>
                  <a:schemeClr val="tx1"/>
                </a:solidFill>
                <a:effectLst/>
                <a:latin typeface="+mn-lt"/>
                <a:ea typeface="+mn-ea"/>
                <a:cs typeface="+mn-cs"/>
              </a:rPr>
              <a:t>时，都会被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认为是 </a:t>
            </a:r>
            <a:r>
              <a:rPr lang="en-US" altLang="zh-CN" sz="1200" b="0" i="0" kern="1200" dirty="0" err="1">
                <a:solidFill>
                  <a:schemeClr val="tx1"/>
                </a:solidFill>
                <a:effectLst/>
                <a:latin typeface="+mn-lt"/>
                <a:ea typeface="+mn-ea"/>
                <a:cs typeface="+mn-cs"/>
              </a:rPr>
              <a:t>RuntimeExceptions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会立即终止线程。并且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返回的错误信息比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更具体，可以帮助程序员更好的理解错误点，完善代码。</a:t>
            </a: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元编程：</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有既笨拙又缓慢的运行时反射，</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只需要消耗所需要的资源，因此可以使用宏来实现所需的任何反射功能。这也许需要更多的工作，但是程序员可以完全控制所有内容。</a:t>
            </a: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标准库：</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的库虽然不如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多，但它们都十分的精确，有几个收集类，大量的字符串处理，智能引用和单元，基本的并发支持，一些</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网络和最小的</a:t>
            </a:r>
            <a:r>
              <a:rPr lang="en-US" altLang="zh-CN" sz="1200" b="0" i="0" kern="1200" dirty="0">
                <a:solidFill>
                  <a:schemeClr val="tx1"/>
                </a:solidFill>
                <a:effectLst/>
                <a:latin typeface="+mn-lt"/>
                <a:ea typeface="+mn-ea"/>
                <a:cs typeface="+mn-cs"/>
              </a:rPr>
              <a:t>OS</a:t>
            </a:r>
            <a:r>
              <a:rPr lang="zh-CN" altLang="en-US" sz="1200" b="0" i="0" kern="1200" dirty="0">
                <a:solidFill>
                  <a:schemeClr val="tx1"/>
                </a:solidFill>
                <a:effectLst/>
                <a:latin typeface="+mn-lt"/>
                <a:ea typeface="+mn-ea"/>
                <a:cs typeface="+mn-cs"/>
              </a:rPr>
              <a:t>集成。而且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可以非常轻松的使用和维护第三方库，这也使得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程序可以在使用更精简的库的同时，完成同样的功能。</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537899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图：Unity WebGL使用和不使用WebAssembly的起步时间对比的一个BenchMark。在FireFox中，WebAssembly和asm.js的性能差异达到了2倍，在Chrome中达到了3倍，在Edge中达到6倍。</a:t>
            </a:r>
          </a:p>
          <a:p>
            <a:endParaRPr lang="zh-CN" altLang="en-US" dirty="0"/>
          </a:p>
          <a:p>
            <a:r>
              <a:rPr lang="zh-CN" altLang="en-US" dirty="0"/>
              <a:t>WebAssembly 比 JavaScript 执行更快的原因</a:t>
            </a:r>
          </a:p>
          <a:p>
            <a:endParaRPr lang="zh-CN" altLang="en-US" dirty="0"/>
          </a:p>
          <a:p>
            <a:r>
              <a:rPr lang="zh-CN" altLang="en-US" dirty="0"/>
              <a:t>- 解析阶段 : WebAssembly 的解码时间比 JavaScript 的解析时间更短;</a:t>
            </a:r>
          </a:p>
          <a:p>
            <a:r>
              <a:rPr lang="zh-CN" altLang="en-US" dirty="0"/>
              <a:t>- 编译和优化阶段 : WebAssembly编译和优化所需的时间较少，因为在将文件推送到服务器之前已经进行了更多优化，且WebAssembly 的代码更接近机器码，而JavaScript 需要先通过服务器端进行代码优化，为动态类型多次编译代码。</a:t>
            </a:r>
          </a:p>
          <a:p>
            <a:r>
              <a:rPr lang="zh-CN" altLang="en-US" dirty="0"/>
              <a:t>- 重新优化阶段 : WebAssembly 不会发生重优化现象，因为编译器有足够的信息可以在第一次运行时获得正确的代码，而 JS 引擎的优化假设则可能会发生“抛弃优化代码&lt;-&gt;重优化”现象。</a:t>
            </a:r>
          </a:p>
          <a:p>
            <a:r>
              <a:rPr lang="zh-CN" altLang="en-US" dirty="0">
                <a:sym typeface="+mn-ea"/>
              </a:rPr>
              <a:t>- 文件加载 : WebAssembly 文件体积更小，所以下载速度更快。</a:t>
            </a:r>
            <a:endParaRPr lang="zh-CN" altLang="en-US" dirty="0"/>
          </a:p>
          <a:p>
            <a:r>
              <a:rPr lang="en-US" altLang="zh-CN" dirty="0"/>
              <a:t>- 垃圾回收阶段：WebAssembly 垃圾回收都是手动控制的，效率比自动回收更高。</a:t>
            </a:r>
            <a:endParaRPr lang="zh-CN" altLang="en-US" dirty="0"/>
          </a:p>
        </p:txBody>
      </p:sp>
    </p:spTree>
    <p:extLst>
      <p:ext uri="{BB962C8B-B14F-4D97-AF65-F5344CB8AC3E}">
        <p14:creationId xmlns:p14="http://schemas.microsoft.com/office/powerpoint/2010/main" val="376816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510977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98053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45202" y="0"/>
            <a:ext cx="12237202" cy="6858000"/>
          </a:xfrm>
          <a:prstGeom prst="rect">
            <a:avLst/>
          </a:prstGeom>
        </p:spPr>
      </p:pic>
      <p:sp>
        <p:nvSpPr>
          <p:cNvPr id="47" name="Freeform 47"/>
          <p:cNvSpPr>
            <a:spLocks/>
          </p:cNvSpPr>
          <p:nvPr userDrawn="1"/>
        </p:nvSpPr>
        <p:spPr bwMode="auto">
          <a:xfrm>
            <a:off x="-1588" y="4826208"/>
            <a:ext cx="12206288" cy="2449512"/>
          </a:xfrm>
          <a:custGeom>
            <a:avLst/>
            <a:gdLst>
              <a:gd name="T0" fmla="*/ 7689 w 7689"/>
              <a:gd name="T1" fmla="*/ 1543 h 1543"/>
              <a:gd name="T2" fmla="*/ 7689 w 7689"/>
              <a:gd name="T3" fmla="*/ 1485 h 1543"/>
              <a:gd name="T4" fmla="*/ 4821 w 7689"/>
              <a:gd name="T5" fmla="*/ 568 h 1543"/>
              <a:gd name="T6" fmla="*/ 3065 w 7689"/>
              <a:gd name="T7" fmla="*/ 0 h 1543"/>
              <a:gd name="T8" fmla="*/ 582 w 7689"/>
              <a:gd name="T9" fmla="*/ 597 h 1543"/>
              <a:gd name="T10" fmla="*/ 0 w 7689"/>
              <a:gd name="T11" fmla="*/ 717 h 1543"/>
              <a:gd name="T12" fmla="*/ 0 w 7689"/>
              <a:gd name="T13" fmla="*/ 1543 h 1543"/>
              <a:gd name="T14" fmla="*/ 7689 w 7689"/>
              <a:gd name="T15" fmla="*/ 1543 h 1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9" h="1543">
                <a:moveTo>
                  <a:pt x="7689" y="1543"/>
                </a:moveTo>
                <a:lnTo>
                  <a:pt x="7689" y="1485"/>
                </a:lnTo>
                <a:lnTo>
                  <a:pt x="4821" y="568"/>
                </a:lnTo>
                <a:lnTo>
                  <a:pt x="3065" y="0"/>
                </a:lnTo>
                <a:lnTo>
                  <a:pt x="582" y="597"/>
                </a:lnTo>
                <a:lnTo>
                  <a:pt x="0" y="717"/>
                </a:lnTo>
                <a:lnTo>
                  <a:pt x="0" y="1543"/>
                </a:lnTo>
                <a:lnTo>
                  <a:pt x="7689" y="1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801" name="副标题 2"/>
          <p:cNvSpPr>
            <a:spLocks noGrp="1"/>
          </p:cNvSpPr>
          <p:nvPr>
            <p:ph type="subTitle" idx="1" hasCustomPrompt="1"/>
          </p:nvPr>
        </p:nvSpPr>
        <p:spPr>
          <a:xfrm>
            <a:off x="4019167" y="2420788"/>
            <a:ext cx="4388530"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title style</a:t>
            </a:r>
            <a:endParaRPr lang="zh-CN" altLang="en-US" dirty="0"/>
          </a:p>
        </p:txBody>
      </p:sp>
      <p:sp>
        <p:nvSpPr>
          <p:cNvPr id="9802" name="标题 1"/>
          <p:cNvSpPr>
            <a:spLocks noGrp="1"/>
          </p:cNvSpPr>
          <p:nvPr>
            <p:ph type="ctrTitle" hasCustomPrompt="1"/>
          </p:nvPr>
        </p:nvSpPr>
        <p:spPr>
          <a:xfrm>
            <a:off x="4019167" y="1687589"/>
            <a:ext cx="4388530" cy="698591"/>
          </a:xfrm>
        </p:spPr>
        <p:txBody>
          <a:bodyPr anchor="ctr">
            <a:normAutofit/>
          </a:bodyPr>
          <a:lstStyle>
            <a:lvl1pPr algn="ctr">
              <a:defRPr sz="4000">
                <a:solidFill>
                  <a:schemeClr val="bg1"/>
                </a:solidFill>
              </a:defRPr>
            </a:lvl1pPr>
          </a:lstStyle>
          <a:p>
            <a:r>
              <a:rPr lang="en-US" altLang="zh-CN" dirty="0"/>
              <a:t>Click to edit Master title style</a:t>
            </a:r>
            <a:endParaRPr lang="zh-CN" altLang="en-US" dirty="0"/>
          </a:p>
        </p:txBody>
      </p:sp>
      <p:sp>
        <p:nvSpPr>
          <p:cNvPr id="12" name="文本占位符 13"/>
          <p:cNvSpPr>
            <a:spLocks noGrp="1"/>
          </p:cNvSpPr>
          <p:nvPr>
            <p:ph type="body" sz="quarter" idx="10" hasCustomPrompt="1"/>
          </p:nvPr>
        </p:nvSpPr>
        <p:spPr>
          <a:xfrm>
            <a:off x="4019167" y="3341902"/>
            <a:ext cx="438853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p:ph type="body" sz="quarter" idx="11" hasCustomPrompt="1"/>
          </p:nvPr>
        </p:nvSpPr>
        <p:spPr>
          <a:xfrm>
            <a:off x="4019167" y="3638173"/>
            <a:ext cx="438853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5" name="矩形 4"/>
          <p:cNvSpPr/>
          <p:nvPr userDrawn="1"/>
        </p:nvSpPr>
        <p:spPr>
          <a:xfrm>
            <a:off x="1504950" y="2571750"/>
            <a:ext cx="2809472" cy="4286250"/>
          </a:xfrm>
          <a:prstGeom prst="rect">
            <a:avLst/>
          </a:prstGeom>
          <a:blipFill>
            <a:blip r:embed="rId3"/>
            <a:srcRect/>
            <a:stretch>
              <a:fillRect l="-12865" t="18036" r="1637" b="-6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userDrawn="1"/>
        </p:nvSpPr>
        <p:spPr>
          <a:xfrm>
            <a:off x="679450" y="478971"/>
            <a:ext cx="10833100" cy="590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
          <p:cNvSpPr>
            <a:spLocks noGrp="1"/>
          </p:cNvSpPr>
          <p:nvPr userDrawn="1">
            <p:ph type="body" idx="1" hasCustomPrompt="1"/>
          </p:nvPr>
        </p:nvSpPr>
        <p:spPr>
          <a:xfrm>
            <a:off x="3822700" y="4040923"/>
            <a:ext cx="4546600" cy="1015623"/>
          </a:xfrm>
        </p:spPr>
        <p:txBody>
          <a:bodyPr anchor="t">
            <a:normAutofit/>
          </a:bodyPr>
          <a:lstStyle>
            <a:lvl1pPr marL="0" indent="0" algn="ctr">
              <a:buNone/>
              <a:defRPr sz="1100">
                <a:solidFill>
                  <a:srgbClr val="010E19"/>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
        <p:nvSpPr>
          <p:cNvPr id="20" name="标题 1"/>
          <p:cNvSpPr>
            <a:spLocks noGrp="1"/>
          </p:cNvSpPr>
          <p:nvPr userDrawn="1">
            <p:ph type="title" hasCustomPrompt="1"/>
          </p:nvPr>
        </p:nvSpPr>
        <p:spPr>
          <a:xfrm>
            <a:off x="3828473" y="3144646"/>
            <a:ext cx="4535055" cy="656792"/>
          </a:xfrm>
        </p:spPr>
        <p:txBody>
          <a:bodyPr anchor="ctr">
            <a:normAutofit/>
          </a:bodyPr>
          <a:lstStyle>
            <a:lvl1pPr algn="ctr">
              <a:defRPr sz="2400" b="1">
                <a:solidFill>
                  <a:srgbClr val="010E19"/>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3404075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id="{C435F279-5126-495E-8E30-9336773E73AB}"/>
              </a:ext>
            </a:extLst>
          </p:cNvPr>
          <p:cNvSpPr>
            <a:spLocks noGrp="1"/>
          </p:cNvSpPr>
          <p:nvPr>
            <p:ph type="dt" sz="half" idx="10"/>
          </p:nvPr>
        </p:nvSpPr>
        <p:spPr/>
        <p:txBody>
          <a:bodyPr/>
          <a:lstStyle/>
          <a:p>
            <a:fld id="{6489D9C7-5DC6-4263-87FF-7C99F6FB63C3}" type="datetime1">
              <a:rPr lang="zh-CN" altLang="en-US" smtClean="0"/>
              <a:pPr/>
              <a:t>2020/4/14</a:t>
            </a:fld>
            <a:endParaRPr lang="zh-CN" altLang="en-US"/>
          </a:p>
        </p:txBody>
      </p:sp>
      <p:sp>
        <p:nvSpPr>
          <p:cNvPr id="5" name="页脚占位符 4">
            <a:extLst>
              <a:ext uri="{FF2B5EF4-FFF2-40B4-BE49-F238E27FC236}">
                <a16:creationId xmlns:a16="http://schemas.microsoft.com/office/drawing/2014/main" id="{A4C0B17F-9D1E-411C-A79D-468AF9C700CD}"/>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A27EE5E5-D20B-4E28-A55A-B64A15ED0961}"/>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53C8F923-28DF-42FB-AFCC-03CE2D825F98}"/>
              </a:ext>
            </a:extLst>
          </p:cNvPr>
          <p:cNvSpPr>
            <a:spLocks noGrp="1"/>
          </p:cNvSpPr>
          <p:nvPr>
            <p:ph type="dt" sz="half" idx="10"/>
          </p:nvPr>
        </p:nvSpPr>
        <p:spPr/>
        <p:txBody>
          <a:bodyPr/>
          <a:lstStyle/>
          <a:p>
            <a:fld id="{6489D9C7-5DC6-4263-87FF-7C99F6FB63C3}" type="datetime1">
              <a:rPr lang="zh-CN" altLang="en-US" smtClean="0"/>
              <a:pPr/>
              <a:t>2020/4/14</a:t>
            </a:fld>
            <a:endParaRPr lang="zh-CN" altLang="en-US"/>
          </a:p>
        </p:txBody>
      </p:sp>
      <p:sp>
        <p:nvSpPr>
          <p:cNvPr id="4" name="页脚占位符 3">
            <a:extLst>
              <a:ext uri="{FF2B5EF4-FFF2-40B4-BE49-F238E27FC236}">
                <a16:creationId xmlns:a16="http://schemas.microsoft.com/office/drawing/2014/main" id="{F26AAD67-0CDF-4821-95E6-07C13D2E2D64}"/>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2BBC552-393A-45B1-97BC-D6E942ACA8B6}"/>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45202" y="0"/>
            <a:ext cx="12237202" cy="6858000"/>
          </a:xfrm>
          <a:prstGeom prst="rect">
            <a:avLst/>
          </a:prstGeom>
        </p:spPr>
      </p:pic>
      <p:sp>
        <p:nvSpPr>
          <p:cNvPr id="13" name="标题 1"/>
          <p:cNvSpPr>
            <a:spLocks noGrp="1"/>
          </p:cNvSpPr>
          <p:nvPr userDrawn="1">
            <p:ph type="ctrTitle" hasCustomPrompt="1"/>
          </p:nvPr>
        </p:nvSpPr>
        <p:spPr>
          <a:xfrm>
            <a:off x="4137478" y="2962924"/>
            <a:ext cx="3917045" cy="742950"/>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137477" y="3764096"/>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137477" y="4079730"/>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2020/4/14</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4.jpe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098003" y="1712253"/>
            <a:ext cx="8274433" cy="1871455"/>
          </a:xfrm>
        </p:spPr>
        <p:txBody>
          <a:bodyPr>
            <a:noAutofit/>
          </a:bodyPr>
          <a:lstStyle/>
          <a:p>
            <a:r>
              <a:rPr lang="zh-CN" altLang="en-US" sz="4800" dirty="0"/>
              <a:t>基于 </a:t>
            </a:r>
            <a:r>
              <a:rPr lang="en-US" altLang="zh-CN" sz="4800" dirty="0"/>
              <a:t>Rust </a:t>
            </a:r>
            <a:r>
              <a:rPr lang="zh-CN" altLang="en-US" sz="4800" dirty="0"/>
              <a:t>和 </a:t>
            </a:r>
            <a:r>
              <a:rPr lang="en-US" altLang="zh-CN" sz="4800" dirty="0"/>
              <a:t>WebAssembly </a:t>
            </a:r>
            <a:r>
              <a:rPr lang="zh-CN" altLang="en-US" sz="4800" dirty="0"/>
              <a:t>的互联网分布式文件系统</a:t>
            </a:r>
          </a:p>
        </p:txBody>
      </p:sp>
      <p:sp>
        <p:nvSpPr>
          <p:cNvPr id="6" name="文本占位符 5"/>
          <p:cNvSpPr>
            <a:spLocks noGrp="1"/>
          </p:cNvSpPr>
          <p:nvPr>
            <p:ph type="body" sz="quarter" idx="10"/>
          </p:nvPr>
        </p:nvSpPr>
        <p:spPr>
          <a:xfrm>
            <a:off x="7030221" y="4729019"/>
            <a:ext cx="5041706" cy="1681018"/>
          </a:xfrm>
        </p:spPr>
        <p:txBody>
          <a:bodyPr/>
          <a:lstStyle/>
          <a:p>
            <a:r>
              <a:rPr lang="zh-CN" altLang="en-US" sz="1800" dirty="0"/>
              <a:t>雷雨轩 裴启智 刘逸菲 孙一鸣 曲阳</a:t>
            </a:r>
            <a:endParaRPr lang="en-US" altLang="zh-CN" sz="1800"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a:extLst>
              <a:ext uri="{FF2B5EF4-FFF2-40B4-BE49-F238E27FC236}">
                <a16:creationId xmlns:a16="http://schemas.microsoft.com/office/drawing/2014/main" id="{F8F389EA-AF39-464F-AB19-BBD7B0FE2166}"/>
              </a:ext>
            </a:extLst>
          </p:cNvPr>
          <p:cNvGrpSpPr/>
          <p:nvPr/>
        </p:nvGrpSpPr>
        <p:grpSpPr>
          <a:xfrm>
            <a:off x="4686771" y="1306611"/>
            <a:ext cx="6833716" cy="5338749"/>
            <a:chOff x="1521619" y="3226135"/>
            <a:chExt cx="3705959" cy="2914043"/>
          </a:xfrm>
        </p:grpSpPr>
        <p:grpSp>
          <p:nvGrpSpPr>
            <p:cNvPr id="7" name="íSľídê">
              <a:extLst>
                <a:ext uri="{FF2B5EF4-FFF2-40B4-BE49-F238E27FC236}">
                  <a16:creationId xmlns:a16="http://schemas.microsoft.com/office/drawing/2014/main" id="{5FD35E99-5877-45E1-A7F2-57FB8395AE85}"/>
                </a:ext>
              </a:extLst>
            </p:cNvPr>
            <p:cNvGrpSpPr>
              <a:grpSpLocks/>
            </p:cNvGrpSpPr>
            <p:nvPr/>
          </p:nvGrpSpPr>
          <p:grpSpPr bwMode="auto">
            <a:xfrm>
              <a:off x="1711883" y="5698434"/>
              <a:ext cx="320006" cy="83119"/>
              <a:chOff x="0" y="0"/>
              <a:chExt cx="438150" cy="114300"/>
            </a:xfrm>
            <a:noFill/>
          </p:grpSpPr>
          <p:sp>
            <p:nvSpPr>
              <p:cNvPr id="73" name="iṣḻîďé">
                <a:extLst>
                  <a:ext uri="{FF2B5EF4-FFF2-40B4-BE49-F238E27FC236}">
                    <a16:creationId xmlns:a16="http://schemas.microsoft.com/office/drawing/2014/main" id="{8B27112E-89E2-487E-987A-8208D922B8F1}"/>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4" name="iṡľidè">
                <a:extLst>
                  <a:ext uri="{FF2B5EF4-FFF2-40B4-BE49-F238E27FC236}">
                    <a16:creationId xmlns:a16="http://schemas.microsoft.com/office/drawing/2014/main" id="{7C7A0F20-0E54-410A-9018-F5BF83FE4BFF}"/>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8" name="îṣľîḍe">
              <a:extLst>
                <a:ext uri="{FF2B5EF4-FFF2-40B4-BE49-F238E27FC236}">
                  <a16:creationId xmlns:a16="http://schemas.microsoft.com/office/drawing/2014/main" id="{638AD783-0EBD-4FE0-A788-1D00E9516550}"/>
                </a:ext>
              </a:extLst>
            </p:cNvPr>
            <p:cNvGrpSpPr>
              <a:grpSpLocks/>
            </p:cNvGrpSpPr>
            <p:nvPr/>
          </p:nvGrpSpPr>
          <p:grpSpPr bwMode="auto">
            <a:xfrm>
              <a:off x="2226675" y="5886217"/>
              <a:ext cx="373344" cy="96973"/>
              <a:chOff x="0" y="0"/>
              <a:chExt cx="438150" cy="114300"/>
            </a:xfrm>
            <a:noFill/>
          </p:grpSpPr>
          <p:sp>
            <p:nvSpPr>
              <p:cNvPr id="71" name="îSliḓe">
                <a:extLst>
                  <a:ext uri="{FF2B5EF4-FFF2-40B4-BE49-F238E27FC236}">
                    <a16:creationId xmlns:a16="http://schemas.microsoft.com/office/drawing/2014/main" id="{F13C1560-FF9E-4BD7-AA7B-E2D1759FC19D}"/>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2" name="ïŝľîďé">
                <a:extLst>
                  <a:ext uri="{FF2B5EF4-FFF2-40B4-BE49-F238E27FC236}">
                    <a16:creationId xmlns:a16="http://schemas.microsoft.com/office/drawing/2014/main" id="{92EFD82D-EC5E-424E-BFCC-4033C306546D}"/>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9" name="iśļïḍê">
              <a:extLst>
                <a:ext uri="{FF2B5EF4-FFF2-40B4-BE49-F238E27FC236}">
                  <a16:creationId xmlns:a16="http://schemas.microsoft.com/office/drawing/2014/main" id="{C1796111-14E5-4C15-A334-5FB9FE8E092D}"/>
                </a:ext>
              </a:extLst>
            </p:cNvPr>
            <p:cNvGrpSpPr>
              <a:grpSpLocks/>
            </p:cNvGrpSpPr>
            <p:nvPr/>
          </p:nvGrpSpPr>
          <p:grpSpPr bwMode="auto">
            <a:xfrm>
              <a:off x="2902717" y="5750766"/>
              <a:ext cx="320006" cy="83119"/>
              <a:chOff x="0" y="0"/>
              <a:chExt cx="438150" cy="114300"/>
            </a:xfrm>
            <a:noFill/>
          </p:grpSpPr>
          <p:sp>
            <p:nvSpPr>
              <p:cNvPr id="69" name="íṧľíḓê">
                <a:extLst>
                  <a:ext uri="{FF2B5EF4-FFF2-40B4-BE49-F238E27FC236}">
                    <a16:creationId xmlns:a16="http://schemas.microsoft.com/office/drawing/2014/main" id="{8E34B419-5694-4427-B72F-ED4EBBF5082C}"/>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0" name="íśļïdè">
                <a:extLst>
                  <a:ext uri="{FF2B5EF4-FFF2-40B4-BE49-F238E27FC236}">
                    <a16:creationId xmlns:a16="http://schemas.microsoft.com/office/drawing/2014/main" id="{892431E2-0415-4B09-8078-F05DC986CEDE}"/>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0" name="ï$ļïḑe">
              <a:extLst>
                <a:ext uri="{FF2B5EF4-FFF2-40B4-BE49-F238E27FC236}">
                  <a16:creationId xmlns:a16="http://schemas.microsoft.com/office/drawing/2014/main" id="{311C83AA-B912-46DA-BE0F-1089FFC60885}"/>
                </a:ext>
              </a:extLst>
            </p:cNvPr>
            <p:cNvGrpSpPr>
              <a:grpSpLocks/>
            </p:cNvGrpSpPr>
            <p:nvPr/>
          </p:nvGrpSpPr>
          <p:grpSpPr bwMode="auto">
            <a:xfrm>
              <a:off x="3490341" y="6014733"/>
              <a:ext cx="482960" cy="125445"/>
              <a:chOff x="0" y="0"/>
              <a:chExt cx="438150" cy="114300"/>
            </a:xfrm>
            <a:noFill/>
          </p:grpSpPr>
          <p:sp>
            <p:nvSpPr>
              <p:cNvPr id="67" name="îsliḓé">
                <a:extLst>
                  <a:ext uri="{FF2B5EF4-FFF2-40B4-BE49-F238E27FC236}">
                    <a16:creationId xmlns:a16="http://schemas.microsoft.com/office/drawing/2014/main" id="{E0712AE3-4F9E-4AAD-84FC-E80889C7B61C}"/>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8" name="îśḻîḓé">
                <a:extLst>
                  <a:ext uri="{FF2B5EF4-FFF2-40B4-BE49-F238E27FC236}">
                    <a16:creationId xmlns:a16="http://schemas.microsoft.com/office/drawing/2014/main" id="{7E5339A9-ABD6-43E7-951F-CFB0982165E0}"/>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1" name="íşḷîḓê">
              <a:extLst>
                <a:ext uri="{FF2B5EF4-FFF2-40B4-BE49-F238E27FC236}">
                  <a16:creationId xmlns:a16="http://schemas.microsoft.com/office/drawing/2014/main" id="{014FE7D9-D502-4897-A465-BAF8479A64EF}"/>
                </a:ext>
              </a:extLst>
            </p:cNvPr>
            <p:cNvGrpSpPr>
              <a:grpSpLocks/>
            </p:cNvGrpSpPr>
            <p:nvPr/>
          </p:nvGrpSpPr>
          <p:grpSpPr bwMode="auto">
            <a:xfrm>
              <a:off x="4122513" y="5494990"/>
              <a:ext cx="320006" cy="83119"/>
              <a:chOff x="0" y="0"/>
              <a:chExt cx="438150" cy="114300"/>
            </a:xfrm>
            <a:noFill/>
          </p:grpSpPr>
          <p:sp>
            <p:nvSpPr>
              <p:cNvPr id="65" name="iṩ1iḋe">
                <a:extLst>
                  <a:ext uri="{FF2B5EF4-FFF2-40B4-BE49-F238E27FC236}">
                    <a16:creationId xmlns:a16="http://schemas.microsoft.com/office/drawing/2014/main" id="{67179461-E926-4AB5-B147-CE89E25F4823}"/>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6" name="íṡḷíḋe">
                <a:extLst>
                  <a:ext uri="{FF2B5EF4-FFF2-40B4-BE49-F238E27FC236}">
                    <a16:creationId xmlns:a16="http://schemas.microsoft.com/office/drawing/2014/main" id="{EE18E7D9-FEFF-4FEF-969E-5832041EE5B9}"/>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2" name="îṧḷîḓè">
              <a:extLst>
                <a:ext uri="{FF2B5EF4-FFF2-40B4-BE49-F238E27FC236}">
                  <a16:creationId xmlns:a16="http://schemas.microsoft.com/office/drawing/2014/main" id="{F62E5E1D-8645-4EAF-BD48-84828BC8F110}"/>
                </a:ext>
              </a:extLst>
            </p:cNvPr>
            <p:cNvGrpSpPr>
              <a:grpSpLocks/>
            </p:cNvGrpSpPr>
            <p:nvPr/>
          </p:nvGrpSpPr>
          <p:grpSpPr bwMode="auto">
            <a:xfrm>
              <a:off x="4731220" y="5653535"/>
              <a:ext cx="320006" cy="83119"/>
              <a:chOff x="0" y="0"/>
              <a:chExt cx="438150" cy="114300"/>
            </a:xfrm>
            <a:noFill/>
          </p:grpSpPr>
          <p:sp>
            <p:nvSpPr>
              <p:cNvPr id="63" name="išļíḑê">
                <a:extLst>
                  <a:ext uri="{FF2B5EF4-FFF2-40B4-BE49-F238E27FC236}">
                    <a16:creationId xmlns:a16="http://schemas.microsoft.com/office/drawing/2014/main" id="{D3C141E4-6AF5-40F6-836F-25CBBFC90226}"/>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4" name="îṧḻïḑé">
                <a:extLst>
                  <a:ext uri="{FF2B5EF4-FFF2-40B4-BE49-F238E27FC236}">
                    <a16:creationId xmlns:a16="http://schemas.microsoft.com/office/drawing/2014/main" id="{8A86D72A-E6E7-4CFA-B375-3892718E6AFE}"/>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cxnSp>
          <p:nvCxnSpPr>
            <p:cNvPr id="14" name="直接连接符 13">
              <a:extLst>
                <a:ext uri="{FF2B5EF4-FFF2-40B4-BE49-F238E27FC236}">
                  <a16:creationId xmlns:a16="http://schemas.microsoft.com/office/drawing/2014/main" id="{CF7CF5FA-D2B8-4A4B-8AC5-F795966F9D17}"/>
                </a:ext>
              </a:extLst>
            </p:cNvPr>
            <p:cNvCxnSpPr>
              <a:cxnSpLocks noChangeShapeType="1"/>
              <a:stCxn id="73" idx="5"/>
              <a:endCxn id="71" idx="1"/>
            </p:cNvCxnSpPr>
            <p:nvPr/>
          </p:nvCxnSpPr>
          <p:spPr bwMode="auto">
            <a:xfrm>
              <a:off x="1985024" y="5769379"/>
              <a:ext cx="296324" cy="131038"/>
            </a:xfrm>
            <a:prstGeom prst="line">
              <a:avLst/>
            </a:prstGeom>
            <a:noFill/>
            <a:ln w="12700" cap="flat" cmpd="sng">
              <a:solidFill>
                <a:schemeClr val="accent1"/>
              </a:solidFill>
              <a:bevel/>
              <a:headEnd/>
              <a:tailEnd/>
            </a:ln>
          </p:spPr>
        </p:cxnSp>
        <p:sp>
          <p:nvSpPr>
            <p:cNvPr id="15" name="ïş1îḋé">
              <a:extLst>
                <a:ext uri="{FF2B5EF4-FFF2-40B4-BE49-F238E27FC236}">
                  <a16:creationId xmlns:a16="http://schemas.microsoft.com/office/drawing/2014/main" id="{76A3D90D-2066-4EC9-93BE-E62D32EACC7E}"/>
                </a:ext>
              </a:extLst>
            </p:cNvPr>
            <p:cNvSpPr/>
            <p:nvPr/>
          </p:nvSpPr>
          <p:spPr bwMode="auto">
            <a:xfrm flipV="1">
              <a:off x="2543203" y="5821711"/>
              <a:ext cx="406377" cy="78705"/>
            </a:xfrm>
            <a:prstGeom prst="line">
              <a:avLst/>
            </a:prstGeom>
            <a:noFill/>
            <a:ln w="12700" cap="flat" cmpd="sng">
              <a:solidFill>
                <a:schemeClr val="accent1"/>
              </a:solidFill>
              <a:bevel/>
              <a:headEnd/>
              <a:tailEnd/>
            </a:ln>
          </p:spPr>
          <p:txBody>
            <a:bodyPr anchor="ctr"/>
            <a:lstStyle/>
            <a:p>
              <a:pPr algn="ctr"/>
              <a:endParaRPr/>
            </a:p>
          </p:txBody>
        </p:sp>
        <p:sp>
          <p:nvSpPr>
            <p:cNvPr id="16" name="îŝ1ïḋè">
              <a:extLst>
                <a:ext uri="{FF2B5EF4-FFF2-40B4-BE49-F238E27FC236}">
                  <a16:creationId xmlns:a16="http://schemas.microsoft.com/office/drawing/2014/main" id="{5EBC62A1-FA28-4C34-9FAC-558D66A23B52}"/>
                </a:ext>
              </a:extLst>
            </p:cNvPr>
            <p:cNvSpPr/>
            <p:nvPr/>
          </p:nvSpPr>
          <p:spPr bwMode="auto">
            <a:xfrm>
              <a:off x="3175858" y="5821711"/>
              <a:ext cx="466398" cy="223307"/>
            </a:xfrm>
            <a:prstGeom prst="line">
              <a:avLst/>
            </a:prstGeom>
            <a:noFill/>
            <a:ln w="12700" cap="flat" cmpd="sng">
              <a:solidFill>
                <a:schemeClr val="accent1"/>
              </a:solidFill>
              <a:bevel/>
              <a:headEnd/>
              <a:tailEnd/>
            </a:ln>
          </p:spPr>
          <p:txBody>
            <a:bodyPr anchor="ctr"/>
            <a:lstStyle/>
            <a:p>
              <a:pPr algn="ctr"/>
              <a:endParaRPr/>
            </a:p>
          </p:txBody>
        </p:sp>
        <p:cxnSp>
          <p:nvCxnSpPr>
            <p:cNvPr id="17" name="直接连接符 16">
              <a:extLst>
                <a:ext uri="{FF2B5EF4-FFF2-40B4-BE49-F238E27FC236}">
                  <a16:creationId xmlns:a16="http://schemas.microsoft.com/office/drawing/2014/main" id="{6D08B8DD-166B-4D09-895F-0C4D4FE4CBA0}"/>
                </a:ext>
              </a:extLst>
            </p:cNvPr>
            <p:cNvCxnSpPr>
              <a:cxnSpLocks noChangeShapeType="1"/>
              <a:stCxn id="67" idx="7"/>
              <a:endCxn id="63" idx="3"/>
            </p:cNvCxnSpPr>
            <p:nvPr/>
          </p:nvCxnSpPr>
          <p:spPr bwMode="auto">
            <a:xfrm flipV="1">
              <a:off x="3902573" y="5724481"/>
              <a:ext cx="875511" cy="308621"/>
            </a:xfrm>
            <a:prstGeom prst="line">
              <a:avLst/>
            </a:prstGeom>
            <a:noFill/>
            <a:ln w="12700" cap="flat" cmpd="sng">
              <a:solidFill>
                <a:schemeClr val="accent1"/>
              </a:solidFill>
              <a:bevel/>
              <a:headEnd/>
              <a:tailEnd/>
            </a:ln>
          </p:spPr>
        </p:cxnSp>
        <p:cxnSp>
          <p:nvCxnSpPr>
            <p:cNvPr id="18" name="直接连接符 17">
              <a:extLst>
                <a:ext uri="{FF2B5EF4-FFF2-40B4-BE49-F238E27FC236}">
                  <a16:creationId xmlns:a16="http://schemas.microsoft.com/office/drawing/2014/main" id="{91EF9F7C-5454-44A8-81CE-E34A60223ED0}"/>
                </a:ext>
              </a:extLst>
            </p:cNvPr>
            <p:cNvCxnSpPr>
              <a:cxnSpLocks noChangeShapeType="1"/>
              <a:stCxn id="63" idx="1"/>
              <a:endCxn id="65" idx="5"/>
            </p:cNvCxnSpPr>
            <p:nvPr/>
          </p:nvCxnSpPr>
          <p:spPr bwMode="auto">
            <a:xfrm flipH="1" flipV="1">
              <a:off x="4395654" y="5565936"/>
              <a:ext cx="382429" cy="99771"/>
            </a:xfrm>
            <a:prstGeom prst="line">
              <a:avLst/>
            </a:prstGeom>
            <a:noFill/>
            <a:ln w="12700" cap="flat" cmpd="sng">
              <a:solidFill>
                <a:schemeClr val="accent1"/>
              </a:solidFill>
              <a:bevel/>
              <a:headEnd/>
              <a:tailEnd/>
            </a:ln>
          </p:spPr>
        </p:cxnSp>
        <p:cxnSp>
          <p:nvCxnSpPr>
            <p:cNvPr id="19" name="直接连接符 18">
              <a:extLst>
                <a:ext uri="{FF2B5EF4-FFF2-40B4-BE49-F238E27FC236}">
                  <a16:creationId xmlns:a16="http://schemas.microsoft.com/office/drawing/2014/main" id="{040D4D5A-E269-4189-9FBF-B53C1713847F}"/>
                </a:ext>
              </a:extLst>
            </p:cNvPr>
            <p:cNvCxnSpPr>
              <a:cxnSpLocks noChangeShapeType="1"/>
              <a:stCxn id="69" idx="6"/>
              <a:endCxn id="63" idx="2"/>
            </p:cNvCxnSpPr>
            <p:nvPr/>
          </p:nvCxnSpPr>
          <p:spPr bwMode="auto">
            <a:xfrm flipV="1">
              <a:off x="3222722" y="5695095"/>
              <a:ext cx="1508496" cy="97231"/>
            </a:xfrm>
            <a:prstGeom prst="line">
              <a:avLst/>
            </a:prstGeom>
            <a:noFill/>
            <a:ln w="12700" cap="flat" cmpd="sng">
              <a:solidFill>
                <a:schemeClr val="accent1"/>
              </a:solidFill>
              <a:bevel/>
              <a:headEnd/>
              <a:tailEnd/>
            </a:ln>
          </p:spPr>
        </p:cxnSp>
        <p:sp>
          <p:nvSpPr>
            <p:cNvPr id="20" name="ïś1íḋé">
              <a:extLst>
                <a:ext uri="{FF2B5EF4-FFF2-40B4-BE49-F238E27FC236}">
                  <a16:creationId xmlns:a16="http://schemas.microsoft.com/office/drawing/2014/main" id="{8FF35ADB-0334-4D8E-9780-565E7A27381B}"/>
                </a:ext>
              </a:extLst>
            </p:cNvPr>
            <p:cNvSpPr/>
            <p:nvPr/>
          </p:nvSpPr>
          <p:spPr bwMode="auto">
            <a:xfrm flipV="1">
              <a:off x="3811095" y="5574088"/>
              <a:ext cx="437556" cy="448795"/>
            </a:xfrm>
            <a:prstGeom prst="line">
              <a:avLst/>
            </a:prstGeom>
            <a:noFill/>
            <a:ln w="12700" cap="flat" cmpd="sng">
              <a:solidFill>
                <a:schemeClr val="accent1"/>
              </a:solidFill>
              <a:bevel/>
              <a:headEnd/>
              <a:tailEnd/>
            </a:ln>
          </p:spPr>
          <p:txBody>
            <a:bodyPr anchor="ctr"/>
            <a:lstStyle/>
            <a:p>
              <a:pPr algn="ctr"/>
              <a:endParaRPr/>
            </a:p>
          </p:txBody>
        </p:sp>
        <p:sp>
          <p:nvSpPr>
            <p:cNvPr id="21" name="îśḻiďê">
              <a:extLst>
                <a:ext uri="{FF2B5EF4-FFF2-40B4-BE49-F238E27FC236}">
                  <a16:creationId xmlns:a16="http://schemas.microsoft.com/office/drawing/2014/main" id="{EB1CAA38-BC93-47C1-B747-C17E769D78DF}"/>
                </a:ext>
              </a:extLst>
            </p:cNvPr>
            <p:cNvSpPr/>
            <p:nvPr/>
          </p:nvSpPr>
          <p:spPr bwMode="auto">
            <a:xfrm flipH="1" flipV="1">
              <a:off x="1858185" y="5249013"/>
              <a:ext cx="13090" cy="479145"/>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2" name="isļide">
              <a:extLst>
                <a:ext uri="{FF2B5EF4-FFF2-40B4-BE49-F238E27FC236}">
                  <a16:creationId xmlns:a16="http://schemas.microsoft.com/office/drawing/2014/main" id="{3C716770-C71E-42D7-8CCE-0959FB83F76C}"/>
                </a:ext>
              </a:extLst>
            </p:cNvPr>
            <p:cNvSpPr/>
            <p:nvPr/>
          </p:nvSpPr>
          <p:spPr bwMode="auto">
            <a:xfrm>
              <a:off x="1521619" y="4554469"/>
              <a:ext cx="698057" cy="694544"/>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低占用</a:t>
              </a:r>
            </a:p>
          </p:txBody>
        </p:sp>
        <p:sp>
          <p:nvSpPr>
            <p:cNvPr id="25" name="iṡļíḑè">
              <a:extLst>
                <a:ext uri="{FF2B5EF4-FFF2-40B4-BE49-F238E27FC236}">
                  <a16:creationId xmlns:a16="http://schemas.microsoft.com/office/drawing/2014/main" id="{BB6458EA-1514-4E8F-8AA8-A5A36E6DDA2E}"/>
                </a:ext>
              </a:extLst>
            </p:cNvPr>
            <p:cNvSpPr/>
            <p:nvPr/>
          </p:nvSpPr>
          <p:spPr bwMode="auto">
            <a:xfrm flipH="1" flipV="1">
              <a:off x="3053775" y="4914779"/>
              <a:ext cx="6479" cy="858385"/>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dirty="0"/>
            </a:p>
          </p:txBody>
        </p:sp>
        <p:sp>
          <p:nvSpPr>
            <p:cNvPr id="26" name="î$ľiḋe">
              <a:extLst>
                <a:ext uri="{FF2B5EF4-FFF2-40B4-BE49-F238E27FC236}">
                  <a16:creationId xmlns:a16="http://schemas.microsoft.com/office/drawing/2014/main" id="{AE2B8E0E-D235-4A70-B8A1-5872C02B4759}"/>
                </a:ext>
              </a:extLst>
            </p:cNvPr>
            <p:cNvSpPr/>
            <p:nvPr/>
          </p:nvSpPr>
          <p:spPr bwMode="auto">
            <a:xfrm>
              <a:off x="2707851" y="4219787"/>
              <a:ext cx="698057" cy="694993"/>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所有权</a:t>
              </a:r>
            </a:p>
          </p:txBody>
        </p:sp>
        <p:sp>
          <p:nvSpPr>
            <p:cNvPr id="27" name="ïṧ1iḑe">
              <a:extLst>
                <a:ext uri="{FF2B5EF4-FFF2-40B4-BE49-F238E27FC236}">
                  <a16:creationId xmlns:a16="http://schemas.microsoft.com/office/drawing/2014/main" id="{08409B9F-6C27-42D9-A20F-E144ADD5F948}"/>
                </a:ext>
              </a:extLst>
            </p:cNvPr>
            <p:cNvSpPr/>
            <p:nvPr/>
          </p:nvSpPr>
          <p:spPr bwMode="auto">
            <a:xfrm flipH="1" flipV="1">
              <a:off x="4885250" y="4415911"/>
              <a:ext cx="6251" cy="1275318"/>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8" name="iṥļïḋe">
              <a:extLst>
                <a:ext uri="{FF2B5EF4-FFF2-40B4-BE49-F238E27FC236}">
                  <a16:creationId xmlns:a16="http://schemas.microsoft.com/office/drawing/2014/main" id="{79CC1912-E719-4EC2-B16E-5DE403184760}"/>
                </a:ext>
              </a:extLst>
            </p:cNvPr>
            <p:cNvSpPr/>
            <p:nvPr/>
          </p:nvSpPr>
          <p:spPr bwMode="auto">
            <a:xfrm>
              <a:off x="4529521" y="3729310"/>
              <a:ext cx="698057" cy="694739"/>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标准库</a:t>
              </a:r>
            </a:p>
          </p:txBody>
        </p:sp>
        <p:sp>
          <p:nvSpPr>
            <p:cNvPr id="29" name="íṥ1ïḍé">
              <a:extLst>
                <a:ext uri="{FF2B5EF4-FFF2-40B4-BE49-F238E27FC236}">
                  <a16:creationId xmlns:a16="http://schemas.microsoft.com/office/drawing/2014/main" id="{BB2B9A93-BD1B-4A9E-BA18-F20B58C00EDE}"/>
                </a:ext>
              </a:extLst>
            </p:cNvPr>
            <p:cNvSpPr/>
            <p:nvPr/>
          </p:nvSpPr>
          <p:spPr bwMode="auto">
            <a:xfrm flipV="1">
              <a:off x="3723975" y="3958665"/>
              <a:ext cx="1" cy="2119175"/>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0" name="îṥḷíďé">
              <a:extLst>
                <a:ext uri="{FF2B5EF4-FFF2-40B4-BE49-F238E27FC236}">
                  <a16:creationId xmlns:a16="http://schemas.microsoft.com/office/drawing/2014/main" id="{A50A49B8-A73D-4C17-9414-D75AC37A54D1}"/>
                </a:ext>
              </a:extLst>
            </p:cNvPr>
            <p:cNvSpPr/>
            <p:nvPr/>
          </p:nvSpPr>
          <p:spPr bwMode="auto">
            <a:xfrm>
              <a:off x="3314304" y="3226135"/>
              <a:ext cx="808215" cy="804570"/>
            </a:xfrm>
            <a:prstGeom prst="ellipse">
              <a:avLst/>
            </a:prstGeom>
            <a:solidFill>
              <a:schemeClr val="accent1"/>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鲁棒性</a:t>
              </a:r>
            </a:p>
          </p:txBody>
        </p:sp>
        <p:sp>
          <p:nvSpPr>
            <p:cNvPr id="31" name="íṧļíḍê">
              <a:extLst>
                <a:ext uri="{FF2B5EF4-FFF2-40B4-BE49-F238E27FC236}">
                  <a16:creationId xmlns:a16="http://schemas.microsoft.com/office/drawing/2014/main" id="{A5282B6B-86CF-457A-8A70-3119A5586858}"/>
                </a:ext>
              </a:extLst>
            </p:cNvPr>
            <p:cNvSpPr/>
            <p:nvPr/>
          </p:nvSpPr>
          <p:spPr bwMode="auto">
            <a:xfrm flipV="1">
              <a:off x="2413496" y="4384596"/>
              <a:ext cx="0" cy="1538599"/>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2" name="îṩḻîḑè">
              <a:extLst>
                <a:ext uri="{FF2B5EF4-FFF2-40B4-BE49-F238E27FC236}">
                  <a16:creationId xmlns:a16="http://schemas.microsoft.com/office/drawing/2014/main" id="{42344D5A-2631-4F95-8AD4-536439020770}"/>
                </a:ext>
              </a:extLst>
            </p:cNvPr>
            <p:cNvSpPr/>
            <p:nvPr/>
          </p:nvSpPr>
          <p:spPr bwMode="auto">
            <a:xfrm>
              <a:off x="2072411" y="3721231"/>
              <a:ext cx="698057" cy="694680"/>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安全可靠</a:t>
              </a:r>
            </a:p>
          </p:txBody>
        </p:sp>
        <p:sp>
          <p:nvSpPr>
            <p:cNvPr id="33" name="iş1ide">
              <a:extLst>
                <a:ext uri="{FF2B5EF4-FFF2-40B4-BE49-F238E27FC236}">
                  <a16:creationId xmlns:a16="http://schemas.microsoft.com/office/drawing/2014/main" id="{324C5C9D-3703-43EF-BBBE-19335BC3A3B3}"/>
                </a:ext>
              </a:extLst>
            </p:cNvPr>
            <p:cNvSpPr/>
            <p:nvPr/>
          </p:nvSpPr>
          <p:spPr bwMode="auto">
            <a:xfrm flipV="1">
              <a:off x="4279287" y="5110191"/>
              <a:ext cx="0" cy="421776"/>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dirty="0"/>
            </a:p>
          </p:txBody>
        </p:sp>
        <p:sp>
          <p:nvSpPr>
            <p:cNvPr id="34" name="ïs1íďê">
              <a:extLst>
                <a:ext uri="{FF2B5EF4-FFF2-40B4-BE49-F238E27FC236}">
                  <a16:creationId xmlns:a16="http://schemas.microsoft.com/office/drawing/2014/main" id="{4E714AC5-8AAB-4D48-B901-3116964D45C8}"/>
                </a:ext>
              </a:extLst>
            </p:cNvPr>
            <p:cNvSpPr/>
            <p:nvPr/>
          </p:nvSpPr>
          <p:spPr bwMode="auto">
            <a:xfrm>
              <a:off x="3892923" y="4350199"/>
              <a:ext cx="764151" cy="759992"/>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错误处理</a:t>
              </a:r>
            </a:p>
          </p:txBody>
        </p:sp>
      </p:grpSp>
      <p:sp>
        <p:nvSpPr>
          <p:cNvPr id="49" name="标题 1">
            <a:extLst>
              <a:ext uri="{FF2B5EF4-FFF2-40B4-BE49-F238E27FC236}">
                <a16:creationId xmlns:a16="http://schemas.microsoft.com/office/drawing/2014/main" id="{6F33349B-1F08-483B-A415-000CD15C926C}"/>
              </a:ext>
            </a:extLst>
          </p:cNvPr>
          <p:cNvSpPr>
            <a:spLocks noGrp="1"/>
          </p:cNvSpPr>
          <p:nvPr>
            <p:ph type="title"/>
          </p:nvPr>
        </p:nvSpPr>
        <p:spPr>
          <a:xfrm>
            <a:off x="669924" y="1"/>
            <a:ext cx="10850563" cy="1028699"/>
          </a:xfrm>
        </p:spPr>
        <p:txBody>
          <a:bodyPr/>
          <a:lstStyle/>
          <a:p>
            <a:r>
              <a:rPr lang="en-US" altLang="zh-CN" dirty="0"/>
              <a:t>Why Rust</a:t>
            </a:r>
            <a:endParaRPr lang="zh-CN" altLang="en-US" dirty="0"/>
          </a:p>
        </p:txBody>
      </p:sp>
      <p:sp>
        <p:nvSpPr>
          <p:cNvPr id="50" name="ïṡḷiḓê">
            <a:extLst>
              <a:ext uri="{FF2B5EF4-FFF2-40B4-BE49-F238E27FC236}">
                <a16:creationId xmlns:a16="http://schemas.microsoft.com/office/drawing/2014/main" id="{D4970C0F-9CFE-4B6C-B872-1D2ACFEC4185}"/>
              </a:ext>
            </a:extLst>
          </p:cNvPr>
          <p:cNvSpPr/>
          <p:nvPr/>
        </p:nvSpPr>
        <p:spPr>
          <a:xfrm>
            <a:off x="30783" y="1657586"/>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51" name="iṥḻîdê">
            <a:extLst>
              <a:ext uri="{FF2B5EF4-FFF2-40B4-BE49-F238E27FC236}">
                <a16:creationId xmlns:a16="http://schemas.microsoft.com/office/drawing/2014/main" id="{05E48299-98FD-4380-BDFE-D1511CA8F7C8}"/>
              </a:ext>
            </a:extLst>
          </p:cNvPr>
          <p:cNvSpPr txBox="1"/>
          <p:nvPr/>
        </p:nvSpPr>
        <p:spPr bwMode="auto">
          <a:xfrm>
            <a:off x="669924" y="1729747"/>
            <a:ext cx="4606494" cy="441805"/>
          </a:xfrm>
          <a:prstGeom prst="rect">
            <a:avLst/>
          </a:prstGeom>
          <a:no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b="1" dirty="0">
                <a:solidFill>
                  <a:schemeClr val="bg1"/>
                </a:solidFill>
              </a:rPr>
              <a:t>Rust VS Java</a:t>
            </a:r>
          </a:p>
        </p:txBody>
      </p:sp>
    </p:spTree>
    <p:extLst>
      <p:ext uri="{BB962C8B-B14F-4D97-AF65-F5344CB8AC3E}">
        <p14:creationId xmlns:p14="http://schemas.microsoft.com/office/powerpoint/2010/main" val="171017194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灯片编号占位符 3">
            <a:extLst>
              <a:ext uri="{FF2B5EF4-FFF2-40B4-BE49-F238E27FC236}">
                <a16:creationId xmlns:a16="http://schemas.microsoft.com/office/drawing/2014/main" id="{8F357722-BE25-409E-8754-08F242AEE3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53CC48-F7F1-43F8-8B48-437C792664B6}" type="slidenum">
              <a:rPr lang="zh-CN" altLang="en-US"/>
              <a:pPr/>
              <a:t>11</a:t>
            </a:fld>
            <a:endParaRPr lang="zh-CN" altLang="en-US"/>
          </a:p>
        </p:txBody>
      </p:sp>
      <p:grpSp>
        <p:nvGrpSpPr>
          <p:cNvPr id="2" name="组合 1">
            <a:extLst>
              <a:ext uri="{FF2B5EF4-FFF2-40B4-BE49-F238E27FC236}">
                <a16:creationId xmlns:a16="http://schemas.microsoft.com/office/drawing/2014/main" id="{2887AAC6-D36F-48DF-A603-28836A0B92EC}"/>
              </a:ext>
            </a:extLst>
          </p:cNvPr>
          <p:cNvGrpSpPr/>
          <p:nvPr/>
        </p:nvGrpSpPr>
        <p:grpSpPr>
          <a:xfrm>
            <a:off x="3836988" y="2873375"/>
            <a:ext cx="2178050" cy="2178050"/>
            <a:chOff x="3836988" y="2873375"/>
            <a:chExt cx="2178050" cy="2178050"/>
          </a:xfrm>
        </p:grpSpPr>
        <p:sp>
          <p:nvSpPr>
            <p:cNvPr id="8" name="íṩľiḓe">
              <a:extLst>
                <a:ext uri="{FF2B5EF4-FFF2-40B4-BE49-F238E27FC236}">
                  <a16:creationId xmlns:a16="http://schemas.microsoft.com/office/drawing/2014/main" id="{1950907F-C000-42F3-941A-C543B925DBCB}"/>
                </a:ext>
              </a:extLst>
            </p:cNvPr>
            <p:cNvSpPr/>
            <p:nvPr/>
          </p:nvSpPr>
          <p:spPr bwMode="auto">
            <a:xfrm>
              <a:off x="3836988" y="2873375"/>
              <a:ext cx="2178050" cy="2178050"/>
            </a:xfrm>
            <a:custGeom>
              <a:avLst/>
              <a:gdLst>
                <a:gd name="T0" fmla="*/ 427 w 746"/>
                <a:gd name="T1" fmla="*/ 746 h 746"/>
                <a:gd name="T2" fmla="*/ 444 w 746"/>
                <a:gd name="T3" fmla="*/ 648 h 746"/>
                <a:gd name="T4" fmla="*/ 518 w 746"/>
                <a:gd name="T5" fmla="*/ 618 h 746"/>
                <a:gd name="T6" fmla="*/ 599 w 746"/>
                <a:gd name="T7" fmla="*/ 675 h 746"/>
                <a:gd name="T8" fmla="*/ 675 w 746"/>
                <a:gd name="T9" fmla="*/ 598 h 746"/>
                <a:gd name="T10" fmla="*/ 618 w 746"/>
                <a:gd name="T11" fmla="*/ 517 h 746"/>
                <a:gd name="T12" fmla="*/ 649 w 746"/>
                <a:gd name="T13" fmla="*/ 444 h 746"/>
                <a:gd name="T14" fmla="*/ 746 w 746"/>
                <a:gd name="T15" fmla="*/ 427 h 746"/>
                <a:gd name="T16" fmla="*/ 746 w 746"/>
                <a:gd name="T17" fmla="*/ 319 h 746"/>
                <a:gd name="T18" fmla="*/ 648 w 746"/>
                <a:gd name="T19" fmla="*/ 302 h 746"/>
                <a:gd name="T20" fmla="*/ 645 w 746"/>
                <a:gd name="T21" fmla="*/ 294 h 746"/>
                <a:gd name="T22" fmla="*/ 645 w 746"/>
                <a:gd name="T23" fmla="*/ 294 h 746"/>
                <a:gd name="T24" fmla="*/ 633 w 746"/>
                <a:gd name="T25" fmla="*/ 266 h 746"/>
                <a:gd name="T26" fmla="*/ 628 w 746"/>
                <a:gd name="T27" fmla="*/ 252 h 746"/>
                <a:gd name="T28" fmla="*/ 628 w 746"/>
                <a:gd name="T29" fmla="*/ 252 h 746"/>
                <a:gd name="T30" fmla="*/ 618 w 746"/>
                <a:gd name="T31" fmla="*/ 229 h 746"/>
                <a:gd name="T32" fmla="*/ 675 w 746"/>
                <a:gd name="T33" fmla="*/ 147 h 746"/>
                <a:gd name="T34" fmla="*/ 599 w 746"/>
                <a:gd name="T35" fmla="*/ 71 h 746"/>
                <a:gd name="T36" fmla="*/ 518 w 746"/>
                <a:gd name="T37" fmla="*/ 128 h 746"/>
                <a:gd name="T38" fmla="*/ 444 w 746"/>
                <a:gd name="T39" fmla="*/ 97 h 746"/>
                <a:gd name="T40" fmla="*/ 427 w 746"/>
                <a:gd name="T41" fmla="*/ 0 h 746"/>
                <a:gd name="T42" fmla="*/ 319 w 746"/>
                <a:gd name="T43" fmla="*/ 0 h 746"/>
                <a:gd name="T44" fmla="*/ 302 w 746"/>
                <a:gd name="T45" fmla="*/ 98 h 746"/>
                <a:gd name="T46" fmla="*/ 229 w 746"/>
                <a:gd name="T47" fmla="*/ 128 h 746"/>
                <a:gd name="T48" fmla="*/ 148 w 746"/>
                <a:gd name="T49" fmla="*/ 71 h 746"/>
                <a:gd name="T50" fmla="*/ 71 w 746"/>
                <a:gd name="T51" fmla="*/ 147 h 746"/>
                <a:gd name="T52" fmla="*/ 129 w 746"/>
                <a:gd name="T53" fmla="*/ 229 h 746"/>
                <a:gd name="T54" fmla="*/ 98 w 746"/>
                <a:gd name="T55" fmla="*/ 302 h 746"/>
                <a:gd name="T56" fmla="*/ 0 w 746"/>
                <a:gd name="T57" fmla="*/ 319 h 746"/>
                <a:gd name="T58" fmla="*/ 0 w 746"/>
                <a:gd name="T59" fmla="*/ 427 h 746"/>
                <a:gd name="T60" fmla="*/ 98 w 746"/>
                <a:gd name="T61" fmla="*/ 444 h 746"/>
                <a:gd name="T62" fmla="*/ 129 w 746"/>
                <a:gd name="T63" fmla="*/ 518 h 746"/>
                <a:gd name="T64" fmla="*/ 72 w 746"/>
                <a:gd name="T65" fmla="*/ 599 h 746"/>
                <a:gd name="T66" fmla="*/ 148 w 746"/>
                <a:gd name="T67" fmla="*/ 675 h 746"/>
                <a:gd name="T68" fmla="*/ 229 w 746"/>
                <a:gd name="T69" fmla="*/ 618 h 746"/>
                <a:gd name="T70" fmla="*/ 303 w 746"/>
                <a:gd name="T71" fmla="*/ 648 h 746"/>
                <a:gd name="T72" fmla="*/ 320 w 746"/>
                <a:gd name="T73" fmla="*/ 746 h 746"/>
                <a:gd name="T74" fmla="*/ 427 w 746"/>
                <a:gd name="T75" fmla="*/ 746 h 746"/>
                <a:gd name="T76" fmla="*/ 571 w 746"/>
                <a:gd name="T77" fmla="*/ 346 h 746"/>
                <a:gd name="T78" fmla="*/ 400 w 746"/>
                <a:gd name="T79" fmla="*/ 571 h 746"/>
                <a:gd name="T80" fmla="*/ 175 w 746"/>
                <a:gd name="T81" fmla="*/ 400 h 746"/>
                <a:gd name="T82" fmla="*/ 346 w 746"/>
                <a:gd name="T83" fmla="*/ 175 h 746"/>
                <a:gd name="T84" fmla="*/ 438 w 746"/>
                <a:gd name="T85" fmla="*/ 184 h 746"/>
                <a:gd name="T86" fmla="*/ 438 w 746"/>
                <a:gd name="T87" fmla="*/ 184 h 746"/>
                <a:gd name="T88" fmla="*/ 514 w 746"/>
                <a:gd name="T89" fmla="*/ 232 h 746"/>
                <a:gd name="T90" fmla="*/ 546 w 746"/>
                <a:gd name="T91" fmla="*/ 273 h 746"/>
                <a:gd name="T92" fmla="*/ 571 w 746"/>
                <a:gd name="T93" fmla="*/ 3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6" h="746">
                  <a:moveTo>
                    <a:pt x="427" y="746"/>
                  </a:moveTo>
                  <a:cubicBezTo>
                    <a:pt x="444" y="648"/>
                    <a:pt x="444" y="648"/>
                    <a:pt x="444" y="648"/>
                  </a:cubicBezTo>
                  <a:cubicBezTo>
                    <a:pt x="518" y="618"/>
                    <a:pt x="518" y="618"/>
                    <a:pt x="518" y="618"/>
                  </a:cubicBezTo>
                  <a:cubicBezTo>
                    <a:pt x="599" y="675"/>
                    <a:pt x="599" y="675"/>
                    <a:pt x="599" y="675"/>
                  </a:cubicBezTo>
                  <a:cubicBezTo>
                    <a:pt x="675" y="598"/>
                    <a:pt x="675" y="598"/>
                    <a:pt x="675" y="598"/>
                  </a:cubicBezTo>
                  <a:cubicBezTo>
                    <a:pt x="618" y="517"/>
                    <a:pt x="618" y="517"/>
                    <a:pt x="618" y="517"/>
                  </a:cubicBezTo>
                  <a:cubicBezTo>
                    <a:pt x="649" y="444"/>
                    <a:pt x="649" y="444"/>
                    <a:pt x="649" y="444"/>
                  </a:cubicBezTo>
                  <a:cubicBezTo>
                    <a:pt x="746" y="427"/>
                    <a:pt x="746" y="427"/>
                    <a:pt x="746" y="427"/>
                  </a:cubicBezTo>
                  <a:cubicBezTo>
                    <a:pt x="746" y="319"/>
                    <a:pt x="746" y="319"/>
                    <a:pt x="746" y="319"/>
                  </a:cubicBezTo>
                  <a:cubicBezTo>
                    <a:pt x="648" y="302"/>
                    <a:pt x="648" y="302"/>
                    <a:pt x="648" y="302"/>
                  </a:cubicBezTo>
                  <a:cubicBezTo>
                    <a:pt x="645" y="294"/>
                    <a:pt x="645" y="294"/>
                    <a:pt x="645" y="294"/>
                  </a:cubicBezTo>
                  <a:cubicBezTo>
                    <a:pt x="645" y="294"/>
                    <a:pt x="645" y="294"/>
                    <a:pt x="645" y="294"/>
                  </a:cubicBezTo>
                  <a:cubicBezTo>
                    <a:pt x="633" y="266"/>
                    <a:pt x="633" y="266"/>
                    <a:pt x="633" y="266"/>
                  </a:cubicBezTo>
                  <a:cubicBezTo>
                    <a:pt x="628" y="252"/>
                    <a:pt x="628" y="252"/>
                    <a:pt x="628" y="252"/>
                  </a:cubicBezTo>
                  <a:cubicBezTo>
                    <a:pt x="628" y="252"/>
                    <a:pt x="628" y="252"/>
                    <a:pt x="628" y="252"/>
                  </a:cubicBezTo>
                  <a:cubicBezTo>
                    <a:pt x="618" y="229"/>
                    <a:pt x="618" y="229"/>
                    <a:pt x="618" y="229"/>
                  </a:cubicBezTo>
                  <a:cubicBezTo>
                    <a:pt x="675" y="147"/>
                    <a:pt x="675" y="147"/>
                    <a:pt x="675" y="147"/>
                  </a:cubicBezTo>
                  <a:cubicBezTo>
                    <a:pt x="599" y="71"/>
                    <a:pt x="599" y="71"/>
                    <a:pt x="599" y="71"/>
                  </a:cubicBezTo>
                  <a:cubicBezTo>
                    <a:pt x="518" y="128"/>
                    <a:pt x="518" y="128"/>
                    <a:pt x="518" y="128"/>
                  </a:cubicBezTo>
                  <a:cubicBezTo>
                    <a:pt x="444" y="97"/>
                    <a:pt x="444" y="97"/>
                    <a:pt x="444" y="97"/>
                  </a:cubicBezTo>
                  <a:cubicBezTo>
                    <a:pt x="427" y="0"/>
                    <a:pt x="427" y="0"/>
                    <a:pt x="427" y="0"/>
                  </a:cubicBezTo>
                  <a:cubicBezTo>
                    <a:pt x="319" y="0"/>
                    <a:pt x="319" y="0"/>
                    <a:pt x="319" y="0"/>
                  </a:cubicBezTo>
                  <a:cubicBezTo>
                    <a:pt x="302" y="98"/>
                    <a:pt x="302" y="98"/>
                    <a:pt x="302" y="98"/>
                  </a:cubicBezTo>
                  <a:cubicBezTo>
                    <a:pt x="229" y="128"/>
                    <a:pt x="229" y="128"/>
                    <a:pt x="229" y="128"/>
                  </a:cubicBezTo>
                  <a:cubicBezTo>
                    <a:pt x="148" y="71"/>
                    <a:pt x="148" y="71"/>
                    <a:pt x="148" y="71"/>
                  </a:cubicBezTo>
                  <a:cubicBezTo>
                    <a:pt x="71" y="147"/>
                    <a:pt x="71" y="147"/>
                    <a:pt x="71" y="147"/>
                  </a:cubicBezTo>
                  <a:cubicBezTo>
                    <a:pt x="129" y="229"/>
                    <a:pt x="129" y="229"/>
                    <a:pt x="129" y="229"/>
                  </a:cubicBezTo>
                  <a:cubicBezTo>
                    <a:pt x="98" y="302"/>
                    <a:pt x="98" y="302"/>
                    <a:pt x="98" y="302"/>
                  </a:cubicBezTo>
                  <a:cubicBezTo>
                    <a:pt x="0" y="319"/>
                    <a:pt x="0" y="319"/>
                    <a:pt x="0" y="319"/>
                  </a:cubicBezTo>
                  <a:cubicBezTo>
                    <a:pt x="0" y="427"/>
                    <a:pt x="0" y="427"/>
                    <a:pt x="0" y="427"/>
                  </a:cubicBezTo>
                  <a:cubicBezTo>
                    <a:pt x="98" y="444"/>
                    <a:pt x="98" y="444"/>
                    <a:pt x="98" y="444"/>
                  </a:cubicBezTo>
                  <a:cubicBezTo>
                    <a:pt x="129" y="518"/>
                    <a:pt x="129" y="518"/>
                    <a:pt x="129" y="518"/>
                  </a:cubicBezTo>
                  <a:cubicBezTo>
                    <a:pt x="72" y="599"/>
                    <a:pt x="72" y="599"/>
                    <a:pt x="72" y="599"/>
                  </a:cubicBezTo>
                  <a:cubicBezTo>
                    <a:pt x="148" y="675"/>
                    <a:pt x="148" y="675"/>
                    <a:pt x="148" y="675"/>
                  </a:cubicBezTo>
                  <a:cubicBezTo>
                    <a:pt x="229" y="618"/>
                    <a:pt x="229" y="618"/>
                    <a:pt x="229" y="618"/>
                  </a:cubicBezTo>
                  <a:cubicBezTo>
                    <a:pt x="303" y="648"/>
                    <a:pt x="303" y="648"/>
                    <a:pt x="303" y="648"/>
                  </a:cubicBezTo>
                  <a:cubicBezTo>
                    <a:pt x="320" y="746"/>
                    <a:pt x="320" y="746"/>
                    <a:pt x="320" y="746"/>
                  </a:cubicBezTo>
                  <a:cubicBezTo>
                    <a:pt x="427" y="746"/>
                    <a:pt x="427" y="746"/>
                    <a:pt x="427" y="746"/>
                  </a:cubicBezTo>
                  <a:close/>
                  <a:moveTo>
                    <a:pt x="571" y="346"/>
                  </a:moveTo>
                  <a:cubicBezTo>
                    <a:pt x="586" y="455"/>
                    <a:pt x="509" y="556"/>
                    <a:pt x="400" y="571"/>
                  </a:cubicBezTo>
                  <a:cubicBezTo>
                    <a:pt x="291" y="586"/>
                    <a:pt x="190" y="509"/>
                    <a:pt x="175" y="400"/>
                  </a:cubicBezTo>
                  <a:cubicBezTo>
                    <a:pt x="160" y="291"/>
                    <a:pt x="237" y="190"/>
                    <a:pt x="346" y="175"/>
                  </a:cubicBezTo>
                  <a:cubicBezTo>
                    <a:pt x="378" y="171"/>
                    <a:pt x="410" y="174"/>
                    <a:pt x="438" y="184"/>
                  </a:cubicBezTo>
                  <a:cubicBezTo>
                    <a:pt x="438" y="184"/>
                    <a:pt x="438" y="184"/>
                    <a:pt x="438" y="184"/>
                  </a:cubicBezTo>
                  <a:cubicBezTo>
                    <a:pt x="467" y="194"/>
                    <a:pt x="493" y="210"/>
                    <a:pt x="514" y="232"/>
                  </a:cubicBezTo>
                  <a:cubicBezTo>
                    <a:pt x="527" y="244"/>
                    <a:pt x="537" y="258"/>
                    <a:pt x="546" y="273"/>
                  </a:cubicBezTo>
                  <a:cubicBezTo>
                    <a:pt x="559" y="295"/>
                    <a:pt x="568" y="320"/>
                    <a:pt x="571" y="346"/>
                  </a:cubicBezTo>
                  <a:close/>
                </a:path>
              </a:pathLst>
            </a:custGeom>
            <a:solidFill>
              <a:schemeClr val="bg1">
                <a:lumMod val="95000"/>
              </a:schemeClr>
            </a:solidFill>
            <a:ln w="38100" cap="flat">
              <a:noFill/>
              <a:prstDash val="solid"/>
              <a:miter lim="800000"/>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9" name="îṧľiḑé">
              <a:extLst>
                <a:ext uri="{FF2B5EF4-FFF2-40B4-BE49-F238E27FC236}">
                  <a16:creationId xmlns:a16="http://schemas.microsoft.com/office/drawing/2014/main" id="{BA55022E-BC5F-4B76-AF6E-62B1BFD60A0F}"/>
                </a:ext>
              </a:extLst>
            </p:cNvPr>
            <p:cNvSpPr/>
            <p:nvPr/>
          </p:nvSpPr>
          <p:spPr bwMode="auto">
            <a:xfrm>
              <a:off x="4576763" y="3527425"/>
              <a:ext cx="703262" cy="809625"/>
            </a:xfrm>
            <a:custGeom>
              <a:avLst/>
              <a:gdLst>
                <a:gd name="T0" fmla="*/ 120 w 241"/>
                <a:gd name="T1" fmla="*/ 0 h 277"/>
                <a:gd name="T2" fmla="*/ 187 w 241"/>
                <a:gd name="T3" fmla="*/ 66 h 277"/>
                <a:gd name="T4" fmla="*/ 120 w 241"/>
                <a:gd name="T5" fmla="*/ 132 h 277"/>
                <a:gd name="T6" fmla="*/ 54 w 241"/>
                <a:gd name="T7" fmla="*/ 66 h 277"/>
                <a:gd name="T8" fmla="*/ 120 w 241"/>
                <a:gd name="T9" fmla="*/ 0 h 277"/>
                <a:gd name="T10" fmla="*/ 49 w 241"/>
                <a:gd name="T11" fmla="*/ 148 h 277"/>
                <a:gd name="T12" fmla="*/ 79 w 241"/>
                <a:gd name="T13" fmla="*/ 148 h 277"/>
                <a:gd name="T14" fmla="*/ 106 w 241"/>
                <a:gd name="T15" fmla="*/ 193 h 277"/>
                <a:gd name="T16" fmla="*/ 134 w 241"/>
                <a:gd name="T17" fmla="*/ 193 h 277"/>
                <a:gd name="T18" fmla="*/ 161 w 241"/>
                <a:gd name="T19" fmla="*/ 148 h 277"/>
                <a:gd name="T20" fmla="*/ 192 w 241"/>
                <a:gd name="T21" fmla="*/ 148 h 277"/>
                <a:gd name="T22" fmla="*/ 241 w 241"/>
                <a:gd name="T23" fmla="*/ 197 h 277"/>
                <a:gd name="T24" fmla="*/ 241 w 241"/>
                <a:gd name="T25" fmla="*/ 277 h 277"/>
                <a:gd name="T26" fmla="*/ 0 w 241"/>
                <a:gd name="T27" fmla="*/ 277 h 277"/>
                <a:gd name="T28" fmla="*/ 0 w 241"/>
                <a:gd name="T29" fmla="*/ 197 h 277"/>
                <a:gd name="T30" fmla="*/ 49 w 241"/>
                <a:gd name="T31" fmla="*/ 14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77">
                  <a:moveTo>
                    <a:pt x="120" y="0"/>
                  </a:moveTo>
                  <a:cubicBezTo>
                    <a:pt x="157" y="0"/>
                    <a:pt x="187" y="29"/>
                    <a:pt x="187" y="66"/>
                  </a:cubicBezTo>
                  <a:cubicBezTo>
                    <a:pt x="187" y="102"/>
                    <a:pt x="157" y="132"/>
                    <a:pt x="120" y="132"/>
                  </a:cubicBezTo>
                  <a:cubicBezTo>
                    <a:pt x="84" y="132"/>
                    <a:pt x="54" y="102"/>
                    <a:pt x="54" y="66"/>
                  </a:cubicBezTo>
                  <a:cubicBezTo>
                    <a:pt x="54" y="29"/>
                    <a:pt x="84" y="0"/>
                    <a:pt x="120" y="0"/>
                  </a:cubicBezTo>
                  <a:close/>
                  <a:moveTo>
                    <a:pt x="49" y="148"/>
                  </a:moveTo>
                  <a:cubicBezTo>
                    <a:pt x="79" y="148"/>
                    <a:pt x="79" y="148"/>
                    <a:pt x="79" y="148"/>
                  </a:cubicBezTo>
                  <a:cubicBezTo>
                    <a:pt x="106" y="193"/>
                    <a:pt x="106" y="193"/>
                    <a:pt x="106" y="193"/>
                  </a:cubicBezTo>
                  <a:cubicBezTo>
                    <a:pt x="114" y="206"/>
                    <a:pt x="127" y="206"/>
                    <a:pt x="134" y="193"/>
                  </a:cubicBezTo>
                  <a:cubicBezTo>
                    <a:pt x="161" y="148"/>
                    <a:pt x="161" y="148"/>
                    <a:pt x="161" y="148"/>
                  </a:cubicBezTo>
                  <a:cubicBezTo>
                    <a:pt x="192" y="148"/>
                    <a:pt x="192" y="148"/>
                    <a:pt x="192" y="148"/>
                  </a:cubicBezTo>
                  <a:cubicBezTo>
                    <a:pt x="219" y="148"/>
                    <a:pt x="241" y="171"/>
                    <a:pt x="241" y="197"/>
                  </a:cubicBezTo>
                  <a:cubicBezTo>
                    <a:pt x="241" y="277"/>
                    <a:pt x="241" y="277"/>
                    <a:pt x="241" y="277"/>
                  </a:cubicBezTo>
                  <a:cubicBezTo>
                    <a:pt x="202" y="277"/>
                    <a:pt x="39" y="277"/>
                    <a:pt x="0" y="277"/>
                  </a:cubicBezTo>
                  <a:cubicBezTo>
                    <a:pt x="0" y="197"/>
                    <a:pt x="0" y="197"/>
                    <a:pt x="0" y="197"/>
                  </a:cubicBezTo>
                  <a:cubicBezTo>
                    <a:pt x="0" y="171"/>
                    <a:pt x="22" y="148"/>
                    <a:pt x="49" y="148"/>
                  </a:cubicBez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grpSp>
      <p:sp>
        <p:nvSpPr>
          <p:cNvPr id="10" name="îs1ïdê">
            <a:extLst>
              <a:ext uri="{FF2B5EF4-FFF2-40B4-BE49-F238E27FC236}">
                <a16:creationId xmlns:a16="http://schemas.microsoft.com/office/drawing/2014/main" id="{E28EB1D3-5F45-497D-8C3D-9E08A20C766D}"/>
              </a:ext>
            </a:extLst>
          </p:cNvPr>
          <p:cNvSpPr/>
          <p:nvPr/>
        </p:nvSpPr>
        <p:spPr bwMode="auto">
          <a:xfrm>
            <a:off x="2324100" y="1366838"/>
            <a:ext cx="2260600" cy="2254250"/>
          </a:xfrm>
          <a:custGeom>
            <a:avLst/>
            <a:gdLst>
              <a:gd name="T0" fmla="*/ 630 w 775"/>
              <a:gd name="T1" fmla="*/ 746 h 772"/>
              <a:gd name="T2" fmla="*/ 628 w 775"/>
              <a:gd name="T3" fmla="*/ 747 h 772"/>
              <a:gd name="T4" fmla="*/ 533 w 775"/>
              <a:gd name="T5" fmla="*/ 772 h 772"/>
              <a:gd name="T6" fmla="*/ 385 w 775"/>
              <a:gd name="T7" fmla="*/ 641 h 772"/>
              <a:gd name="T8" fmla="*/ 418 w 775"/>
              <a:gd name="T9" fmla="*/ 537 h 772"/>
              <a:gd name="T10" fmla="*/ 421 w 775"/>
              <a:gd name="T11" fmla="*/ 529 h 772"/>
              <a:gd name="T12" fmla="*/ 34 w 775"/>
              <a:gd name="T13" fmla="*/ 159 h 772"/>
              <a:gd name="T14" fmla="*/ 37 w 775"/>
              <a:gd name="T15" fmla="*/ 37 h 772"/>
              <a:gd name="T16" fmla="*/ 37 w 775"/>
              <a:gd name="T17" fmla="*/ 37 h 772"/>
              <a:gd name="T18" fmla="*/ 159 w 775"/>
              <a:gd name="T19" fmla="*/ 34 h 772"/>
              <a:gd name="T20" fmla="*/ 527 w 775"/>
              <a:gd name="T21" fmla="*/ 419 h 772"/>
              <a:gd name="T22" fmla="*/ 540 w 775"/>
              <a:gd name="T23" fmla="*/ 416 h 772"/>
              <a:gd name="T24" fmla="*/ 643 w 775"/>
              <a:gd name="T25" fmla="*/ 382 h 772"/>
              <a:gd name="T26" fmla="*/ 775 w 775"/>
              <a:gd name="T27" fmla="*/ 530 h 772"/>
              <a:gd name="T28" fmla="*/ 749 w 775"/>
              <a:gd name="T29" fmla="*/ 625 h 772"/>
              <a:gd name="T30" fmla="*/ 749 w 775"/>
              <a:gd name="T31" fmla="*/ 627 h 772"/>
              <a:gd name="T32" fmla="*/ 745 w 775"/>
              <a:gd name="T33" fmla="*/ 623 h 772"/>
              <a:gd name="T34" fmla="*/ 646 w 775"/>
              <a:gd name="T35" fmla="*/ 524 h 772"/>
              <a:gd name="T36" fmla="*/ 567 w 775"/>
              <a:gd name="T37" fmla="*/ 564 h 772"/>
              <a:gd name="T38" fmla="*/ 527 w 775"/>
              <a:gd name="T39" fmla="*/ 644 h 772"/>
              <a:gd name="T40" fmla="*/ 625 w 775"/>
              <a:gd name="T41" fmla="*/ 742 h 772"/>
              <a:gd name="T42" fmla="*/ 630 w 775"/>
              <a:gd name="T43" fmla="*/ 746 h 772"/>
              <a:gd name="T44" fmla="*/ 129 w 775"/>
              <a:gd name="T45" fmla="*/ 129 h 772"/>
              <a:gd name="T46" fmla="*/ 71 w 775"/>
              <a:gd name="T47" fmla="*/ 129 h 772"/>
              <a:gd name="T48" fmla="*/ 71 w 775"/>
              <a:gd name="T49" fmla="*/ 70 h 772"/>
              <a:gd name="T50" fmla="*/ 129 w 775"/>
              <a:gd name="T51" fmla="*/ 70 h 772"/>
              <a:gd name="T52" fmla="*/ 129 w 775"/>
              <a:gd name="T53" fmla="*/ 129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5" h="772">
                <a:moveTo>
                  <a:pt x="630" y="746"/>
                </a:moveTo>
                <a:cubicBezTo>
                  <a:pt x="628" y="747"/>
                  <a:pt x="628" y="747"/>
                  <a:pt x="628" y="747"/>
                </a:cubicBezTo>
                <a:cubicBezTo>
                  <a:pt x="533" y="772"/>
                  <a:pt x="533" y="772"/>
                  <a:pt x="533" y="772"/>
                </a:cubicBezTo>
                <a:cubicBezTo>
                  <a:pt x="385" y="641"/>
                  <a:pt x="385" y="641"/>
                  <a:pt x="385" y="641"/>
                </a:cubicBezTo>
                <a:cubicBezTo>
                  <a:pt x="418" y="537"/>
                  <a:pt x="418" y="537"/>
                  <a:pt x="418" y="537"/>
                </a:cubicBezTo>
                <a:cubicBezTo>
                  <a:pt x="421" y="529"/>
                  <a:pt x="421" y="529"/>
                  <a:pt x="421" y="529"/>
                </a:cubicBezTo>
                <a:cubicBezTo>
                  <a:pt x="34" y="159"/>
                  <a:pt x="34" y="159"/>
                  <a:pt x="34" y="159"/>
                </a:cubicBezTo>
                <a:cubicBezTo>
                  <a:pt x="0" y="127"/>
                  <a:pt x="4" y="70"/>
                  <a:pt x="37" y="37"/>
                </a:cubicBezTo>
                <a:cubicBezTo>
                  <a:pt x="37" y="37"/>
                  <a:pt x="37" y="37"/>
                  <a:pt x="37" y="37"/>
                </a:cubicBezTo>
                <a:cubicBezTo>
                  <a:pt x="70" y="4"/>
                  <a:pt x="127" y="0"/>
                  <a:pt x="159" y="34"/>
                </a:cubicBezTo>
                <a:cubicBezTo>
                  <a:pt x="527" y="419"/>
                  <a:pt x="527" y="419"/>
                  <a:pt x="527" y="419"/>
                </a:cubicBezTo>
                <a:cubicBezTo>
                  <a:pt x="540" y="416"/>
                  <a:pt x="540" y="416"/>
                  <a:pt x="540" y="416"/>
                </a:cubicBezTo>
                <a:cubicBezTo>
                  <a:pt x="643" y="382"/>
                  <a:pt x="643" y="382"/>
                  <a:pt x="643" y="382"/>
                </a:cubicBezTo>
                <a:cubicBezTo>
                  <a:pt x="775" y="530"/>
                  <a:pt x="775" y="530"/>
                  <a:pt x="775" y="530"/>
                </a:cubicBezTo>
                <a:cubicBezTo>
                  <a:pt x="749" y="625"/>
                  <a:pt x="749" y="625"/>
                  <a:pt x="749" y="625"/>
                </a:cubicBezTo>
                <a:cubicBezTo>
                  <a:pt x="749" y="627"/>
                  <a:pt x="749" y="627"/>
                  <a:pt x="749" y="627"/>
                </a:cubicBezTo>
                <a:cubicBezTo>
                  <a:pt x="745" y="623"/>
                  <a:pt x="745" y="623"/>
                  <a:pt x="745" y="623"/>
                </a:cubicBezTo>
                <a:cubicBezTo>
                  <a:pt x="646" y="524"/>
                  <a:pt x="646" y="524"/>
                  <a:pt x="646" y="524"/>
                </a:cubicBezTo>
                <a:cubicBezTo>
                  <a:pt x="567" y="564"/>
                  <a:pt x="567" y="564"/>
                  <a:pt x="567" y="564"/>
                </a:cubicBezTo>
                <a:cubicBezTo>
                  <a:pt x="527" y="644"/>
                  <a:pt x="527" y="644"/>
                  <a:pt x="527" y="644"/>
                </a:cubicBezTo>
                <a:cubicBezTo>
                  <a:pt x="625" y="742"/>
                  <a:pt x="625" y="742"/>
                  <a:pt x="625" y="742"/>
                </a:cubicBezTo>
                <a:cubicBezTo>
                  <a:pt x="630" y="746"/>
                  <a:pt x="630" y="746"/>
                  <a:pt x="630" y="746"/>
                </a:cubicBezTo>
                <a:close/>
                <a:moveTo>
                  <a:pt x="129" y="129"/>
                </a:moveTo>
                <a:cubicBezTo>
                  <a:pt x="113" y="145"/>
                  <a:pt x="87" y="145"/>
                  <a:pt x="71" y="129"/>
                </a:cubicBezTo>
                <a:cubicBezTo>
                  <a:pt x="55" y="113"/>
                  <a:pt x="55" y="86"/>
                  <a:pt x="71" y="70"/>
                </a:cubicBezTo>
                <a:cubicBezTo>
                  <a:pt x="87" y="54"/>
                  <a:pt x="113" y="54"/>
                  <a:pt x="129" y="70"/>
                </a:cubicBezTo>
                <a:cubicBezTo>
                  <a:pt x="145" y="86"/>
                  <a:pt x="145" y="113"/>
                  <a:pt x="129" y="129"/>
                </a:cubicBezTo>
                <a:close/>
              </a:path>
            </a:pathLst>
          </a:custGeom>
          <a:solidFill>
            <a:schemeClr val="accent1"/>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grpSp>
        <p:nvGrpSpPr>
          <p:cNvPr id="3" name="组合 2">
            <a:extLst>
              <a:ext uri="{FF2B5EF4-FFF2-40B4-BE49-F238E27FC236}">
                <a16:creationId xmlns:a16="http://schemas.microsoft.com/office/drawing/2014/main" id="{332727A6-C3E9-481B-BFED-EBA1D8672A1A}"/>
              </a:ext>
            </a:extLst>
          </p:cNvPr>
          <p:cNvGrpSpPr/>
          <p:nvPr/>
        </p:nvGrpSpPr>
        <p:grpSpPr>
          <a:xfrm>
            <a:off x="5232400" y="1806575"/>
            <a:ext cx="1317625" cy="1320800"/>
            <a:chOff x="5232400" y="1806575"/>
            <a:chExt cx="1317625" cy="1320800"/>
          </a:xfrm>
        </p:grpSpPr>
        <p:sp>
          <p:nvSpPr>
            <p:cNvPr id="7" name="iṧľiďè">
              <a:extLst>
                <a:ext uri="{FF2B5EF4-FFF2-40B4-BE49-F238E27FC236}">
                  <a16:creationId xmlns:a16="http://schemas.microsoft.com/office/drawing/2014/main" id="{5B46F66D-F70C-4ACE-9374-0321851C4E2D}"/>
                </a:ext>
              </a:extLst>
            </p:cNvPr>
            <p:cNvSpPr/>
            <p:nvPr/>
          </p:nvSpPr>
          <p:spPr bwMode="auto">
            <a:xfrm>
              <a:off x="5232400" y="1806575"/>
              <a:ext cx="1317625" cy="1320800"/>
            </a:xfrm>
            <a:custGeom>
              <a:avLst/>
              <a:gdLst>
                <a:gd name="T0" fmla="*/ 259 w 452"/>
                <a:gd name="T1" fmla="*/ 452 h 452"/>
                <a:gd name="T2" fmla="*/ 269 w 452"/>
                <a:gd name="T3" fmla="*/ 393 h 452"/>
                <a:gd name="T4" fmla="*/ 314 w 452"/>
                <a:gd name="T5" fmla="*/ 374 h 452"/>
                <a:gd name="T6" fmla="*/ 363 w 452"/>
                <a:gd name="T7" fmla="*/ 409 h 452"/>
                <a:gd name="T8" fmla="*/ 409 w 452"/>
                <a:gd name="T9" fmla="*/ 363 h 452"/>
                <a:gd name="T10" fmla="*/ 375 w 452"/>
                <a:gd name="T11" fmla="*/ 313 h 452"/>
                <a:gd name="T12" fmla="*/ 393 w 452"/>
                <a:gd name="T13" fmla="*/ 269 h 452"/>
                <a:gd name="T14" fmla="*/ 452 w 452"/>
                <a:gd name="T15" fmla="*/ 259 h 452"/>
                <a:gd name="T16" fmla="*/ 452 w 452"/>
                <a:gd name="T17" fmla="*/ 193 h 452"/>
                <a:gd name="T18" fmla="*/ 393 w 452"/>
                <a:gd name="T19" fmla="*/ 183 h 452"/>
                <a:gd name="T20" fmla="*/ 391 w 452"/>
                <a:gd name="T21" fmla="*/ 178 h 452"/>
                <a:gd name="T22" fmla="*/ 391 w 452"/>
                <a:gd name="T23" fmla="*/ 178 h 452"/>
                <a:gd name="T24" fmla="*/ 384 w 452"/>
                <a:gd name="T25" fmla="*/ 161 h 452"/>
                <a:gd name="T26" fmla="*/ 380 w 452"/>
                <a:gd name="T27" fmla="*/ 152 h 452"/>
                <a:gd name="T28" fmla="*/ 380 w 452"/>
                <a:gd name="T29" fmla="*/ 152 h 452"/>
                <a:gd name="T30" fmla="*/ 375 w 452"/>
                <a:gd name="T31" fmla="*/ 139 h 452"/>
                <a:gd name="T32" fmla="*/ 409 w 452"/>
                <a:gd name="T33" fmla="*/ 89 h 452"/>
                <a:gd name="T34" fmla="*/ 363 w 452"/>
                <a:gd name="T35" fmla="*/ 43 h 452"/>
                <a:gd name="T36" fmla="*/ 314 w 452"/>
                <a:gd name="T37" fmla="*/ 78 h 452"/>
                <a:gd name="T38" fmla="*/ 269 w 452"/>
                <a:gd name="T39" fmla="*/ 59 h 452"/>
                <a:gd name="T40" fmla="*/ 259 w 452"/>
                <a:gd name="T41" fmla="*/ 0 h 452"/>
                <a:gd name="T42" fmla="*/ 193 w 452"/>
                <a:gd name="T43" fmla="*/ 0 h 452"/>
                <a:gd name="T44" fmla="*/ 183 w 452"/>
                <a:gd name="T45" fmla="*/ 59 h 452"/>
                <a:gd name="T46" fmla="*/ 138 w 452"/>
                <a:gd name="T47" fmla="*/ 78 h 452"/>
                <a:gd name="T48" fmla="*/ 89 w 452"/>
                <a:gd name="T49" fmla="*/ 43 h 452"/>
                <a:gd name="T50" fmla="*/ 43 w 452"/>
                <a:gd name="T51" fmla="*/ 89 h 452"/>
                <a:gd name="T52" fmla="*/ 78 w 452"/>
                <a:gd name="T53" fmla="*/ 139 h 452"/>
                <a:gd name="T54" fmla="*/ 59 w 452"/>
                <a:gd name="T55" fmla="*/ 183 h 452"/>
                <a:gd name="T56" fmla="*/ 0 w 452"/>
                <a:gd name="T57" fmla="*/ 193 h 452"/>
                <a:gd name="T58" fmla="*/ 0 w 452"/>
                <a:gd name="T59" fmla="*/ 259 h 452"/>
                <a:gd name="T60" fmla="*/ 60 w 452"/>
                <a:gd name="T61" fmla="*/ 269 h 452"/>
                <a:gd name="T62" fmla="*/ 78 w 452"/>
                <a:gd name="T63" fmla="*/ 314 h 452"/>
                <a:gd name="T64" fmla="*/ 43 w 452"/>
                <a:gd name="T65" fmla="*/ 363 h 452"/>
                <a:gd name="T66" fmla="*/ 90 w 452"/>
                <a:gd name="T67" fmla="*/ 409 h 452"/>
                <a:gd name="T68" fmla="*/ 139 w 452"/>
                <a:gd name="T69" fmla="*/ 374 h 452"/>
                <a:gd name="T70" fmla="*/ 183 w 452"/>
                <a:gd name="T71" fmla="*/ 393 h 452"/>
                <a:gd name="T72" fmla="*/ 194 w 452"/>
                <a:gd name="T73" fmla="*/ 452 h 452"/>
                <a:gd name="T74" fmla="*/ 259 w 452"/>
                <a:gd name="T75" fmla="*/ 452 h 452"/>
                <a:gd name="T76" fmla="*/ 346 w 452"/>
                <a:gd name="T77" fmla="*/ 210 h 452"/>
                <a:gd name="T78" fmla="*/ 243 w 452"/>
                <a:gd name="T79" fmla="*/ 346 h 452"/>
                <a:gd name="T80" fmla="*/ 106 w 452"/>
                <a:gd name="T81" fmla="*/ 242 h 452"/>
                <a:gd name="T82" fmla="*/ 210 w 452"/>
                <a:gd name="T83" fmla="*/ 106 h 452"/>
                <a:gd name="T84" fmla="*/ 266 w 452"/>
                <a:gd name="T85" fmla="*/ 111 h 452"/>
                <a:gd name="T86" fmla="*/ 266 w 452"/>
                <a:gd name="T87" fmla="*/ 111 h 452"/>
                <a:gd name="T88" fmla="*/ 312 w 452"/>
                <a:gd name="T89" fmla="*/ 140 h 452"/>
                <a:gd name="T90" fmla="*/ 331 w 452"/>
                <a:gd name="T91" fmla="*/ 165 h 452"/>
                <a:gd name="T92" fmla="*/ 346 w 452"/>
                <a:gd name="T93" fmla="*/ 21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2" h="452">
                  <a:moveTo>
                    <a:pt x="259" y="452"/>
                  </a:moveTo>
                  <a:cubicBezTo>
                    <a:pt x="269" y="393"/>
                    <a:pt x="269" y="393"/>
                    <a:pt x="269" y="393"/>
                  </a:cubicBezTo>
                  <a:cubicBezTo>
                    <a:pt x="314" y="374"/>
                    <a:pt x="314" y="374"/>
                    <a:pt x="314" y="374"/>
                  </a:cubicBezTo>
                  <a:cubicBezTo>
                    <a:pt x="363" y="409"/>
                    <a:pt x="363" y="409"/>
                    <a:pt x="363" y="409"/>
                  </a:cubicBezTo>
                  <a:cubicBezTo>
                    <a:pt x="409" y="363"/>
                    <a:pt x="409" y="363"/>
                    <a:pt x="409" y="363"/>
                  </a:cubicBezTo>
                  <a:cubicBezTo>
                    <a:pt x="375" y="313"/>
                    <a:pt x="375" y="313"/>
                    <a:pt x="375" y="313"/>
                  </a:cubicBezTo>
                  <a:cubicBezTo>
                    <a:pt x="393" y="269"/>
                    <a:pt x="393" y="269"/>
                    <a:pt x="393" y="269"/>
                  </a:cubicBezTo>
                  <a:cubicBezTo>
                    <a:pt x="452" y="259"/>
                    <a:pt x="452" y="259"/>
                    <a:pt x="452" y="259"/>
                  </a:cubicBezTo>
                  <a:cubicBezTo>
                    <a:pt x="452" y="193"/>
                    <a:pt x="452" y="193"/>
                    <a:pt x="452" y="193"/>
                  </a:cubicBezTo>
                  <a:cubicBezTo>
                    <a:pt x="393" y="183"/>
                    <a:pt x="393" y="183"/>
                    <a:pt x="393" y="183"/>
                  </a:cubicBezTo>
                  <a:cubicBezTo>
                    <a:pt x="391" y="178"/>
                    <a:pt x="391" y="178"/>
                    <a:pt x="391" y="178"/>
                  </a:cubicBezTo>
                  <a:cubicBezTo>
                    <a:pt x="391" y="178"/>
                    <a:pt x="391" y="178"/>
                    <a:pt x="391" y="178"/>
                  </a:cubicBezTo>
                  <a:cubicBezTo>
                    <a:pt x="384" y="161"/>
                    <a:pt x="384" y="161"/>
                    <a:pt x="384" y="161"/>
                  </a:cubicBezTo>
                  <a:cubicBezTo>
                    <a:pt x="380" y="152"/>
                    <a:pt x="380" y="152"/>
                    <a:pt x="380" y="152"/>
                  </a:cubicBezTo>
                  <a:cubicBezTo>
                    <a:pt x="380" y="152"/>
                    <a:pt x="380" y="152"/>
                    <a:pt x="380" y="152"/>
                  </a:cubicBezTo>
                  <a:cubicBezTo>
                    <a:pt x="375" y="139"/>
                    <a:pt x="375" y="139"/>
                    <a:pt x="375" y="139"/>
                  </a:cubicBezTo>
                  <a:cubicBezTo>
                    <a:pt x="409" y="89"/>
                    <a:pt x="409" y="89"/>
                    <a:pt x="409" y="89"/>
                  </a:cubicBezTo>
                  <a:cubicBezTo>
                    <a:pt x="363" y="43"/>
                    <a:pt x="363" y="43"/>
                    <a:pt x="363" y="43"/>
                  </a:cubicBezTo>
                  <a:cubicBezTo>
                    <a:pt x="314" y="78"/>
                    <a:pt x="314" y="78"/>
                    <a:pt x="314" y="78"/>
                  </a:cubicBezTo>
                  <a:cubicBezTo>
                    <a:pt x="269" y="59"/>
                    <a:pt x="269" y="59"/>
                    <a:pt x="269" y="59"/>
                  </a:cubicBezTo>
                  <a:cubicBezTo>
                    <a:pt x="259" y="0"/>
                    <a:pt x="259" y="0"/>
                    <a:pt x="259" y="0"/>
                  </a:cubicBezTo>
                  <a:cubicBezTo>
                    <a:pt x="193" y="0"/>
                    <a:pt x="193" y="0"/>
                    <a:pt x="193" y="0"/>
                  </a:cubicBezTo>
                  <a:cubicBezTo>
                    <a:pt x="183" y="59"/>
                    <a:pt x="183" y="59"/>
                    <a:pt x="183" y="59"/>
                  </a:cubicBezTo>
                  <a:cubicBezTo>
                    <a:pt x="138" y="78"/>
                    <a:pt x="138" y="78"/>
                    <a:pt x="138" y="78"/>
                  </a:cubicBezTo>
                  <a:cubicBezTo>
                    <a:pt x="89" y="43"/>
                    <a:pt x="89" y="43"/>
                    <a:pt x="89" y="43"/>
                  </a:cubicBezTo>
                  <a:cubicBezTo>
                    <a:pt x="43" y="89"/>
                    <a:pt x="43" y="89"/>
                    <a:pt x="43" y="89"/>
                  </a:cubicBezTo>
                  <a:cubicBezTo>
                    <a:pt x="78" y="139"/>
                    <a:pt x="78" y="139"/>
                    <a:pt x="78" y="139"/>
                  </a:cubicBezTo>
                  <a:cubicBezTo>
                    <a:pt x="59" y="183"/>
                    <a:pt x="59" y="183"/>
                    <a:pt x="59" y="183"/>
                  </a:cubicBezTo>
                  <a:cubicBezTo>
                    <a:pt x="0" y="193"/>
                    <a:pt x="0" y="193"/>
                    <a:pt x="0" y="193"/>
                  </a:cubicBezTo>
                  <a:cubicBezTo>
                    <a:pt x="0" y="259"/>
                    <a:pt x="0" y="259"/>
                    <a:pt x="0" y="259"/>
                  </a:cubicBezTo>
                  <a:cubicBezTo>
                    <a:pt x="60" y="269"/>
                    <a:pt x="60" y="269"/>
                    <a:pt x="60" y="269"/>
                  </a:cubicBezTo>
                  <a:cubicBezTo>
                    <a:pt x="78" y="314"/>
                    <a:pt x="78" y="314"/>
                    <a:pt x="78" y="314"/>
                  </a:cubicBezTo>
                  <a:cubicBezTo>
                    <a:pt x="43" y="363"/>
                    <a:pt x="43" y="363"/>
                    <a:pt x="43" y="363"/>
                  </a:cubicBezTo>
                  <a:cubicBezTo>
                    <a:pt x="90" y="409"/>
                    <a:pt x="90" y="409"/>
                    <a:pt x="90" y="409"/>
                  </a:cubicBezTo>
                  <a:cubicBezTo>
                    <a:pt x="139" y="374"/>
                    <a:pt x="139" y="374"/>
                    <a:pt x="139" y="374"/>
                  </a:cubicBezTo>
                  <a:cubicBezTo>
                    <a:pt x="183" y="393"/>
                    <a:pt x="183" y="393"/>
                    <a:pt x="183" y="393"/>
                  </a:cubicBezTo>
                  <a:cubicBezTo>
                    <a:pt x="194" y="452"/>
                    <a:pt x="194" y="452"/>
                    <a:pt x="194" y="452"/>
                  </a:cubicBezTo>
                  <a:cubicBezTo>
                    <a:pt x="259" y="452"/>
                    <a:pt x="259" y="452"/>
                    <a:pt x="259" y="452"/>
                  </a:cubicBezTo>
                  <a:close/>
                  <a:moveTo>
                    <a:pt x="346" y="210"/>
                  </a:moveTo>
                  <a:cubicBezTo>
                    <a:pt x="355" y="276"/>
                    <a:pt x="309" y="337"/>
                    <a:pt x="243" y="346"/>
                  </a:cubicBezTo>
                  <a:cubicBezTo>
                    <a:pt x="176" y="355"/>
                    <a:pt x="115" y="308"/>
                    <a:pt x="106" y="242"/>
                  </a:cubicBezTo>
                  <a:cubicBezTo>
                    <a:pt x="97" y="176"/>
                    <a:pt x="144" y="115"/>
                    <a:pt x="210" y="106"/>
                  </a:cubicBezTo>
                  <a:cubicBezTo>
                    <a:pt x="229" y="103"/>
                    <a:pt x="248" y="105"/>
                    <a:pt x="266" y="111"/>
                  </a:cubicBezTo>
                  <a:cubicBezTo>
                    <a:pt x="266" y="111"/>
                    <a:pt x="266" y="111"/>
                    <a:pt x="266" y="111"/>
                  </a:cubicBezTo>
                  <a:cubicBezTo>
                    <a:pt x="283" y="117"/>
                    <a:pt x="299" y="127"/>
                    <a:pt x="312" y="140"/>
                  </a:cubicBezTo>
                  <a:cubicBezTo>
                    <a:pt x="319" y="148"/>
                    <a:pt x="326" y="156"/>
                    <a:pt x="331" y="165"/>
                  </a:cubicBezTo>
                  <a:cubicBezTo>
                    <a:pt x="339" y="179"/>
                    <a:pt x="344" y="194"/>
                    <a:pt x="346" y="210"/>
                  </a:cubicBezTo>
                  <a:close/>
                </a:path>
              </a:pathLst>
            </a:custGeom>
            <a:solidFill>
              <a:schemeClr val="bg1">
                <a:lumMod val="95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11" name="îślíḋe">
              <a:extLst>
                <a:ext uri="{FF2B5EF4-FFF2-40B4-BE49-F238E27FC236}">
                  <a16:creationId xmlns:a16="http://schemas.microsoft.com/office/drawing/2014/main" id="{37B17714-8BD1-4181-BE3A-C50E59F97FA4}"/>
                </a:ext>
              </a:extLst>
            </p:cNvPr>
            <p:cNvSpPr/>
            <p:nvPr/>
          </p:nvSpPr>
          <p:spPr bwMode="auto">
            <a:xfrm>
              <a:off x="5749925" y="2197100"/>
              <a:ext cx="298450" cy="563563"/>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grpSp>
      <p:grpSp>
        <p:nvGrpSpPr>
          <p:cNvPr id="4" name="组合 3">
            <a:extLst>
              <a:ext uri="{FF2B5EF4-FFF2-40B4-BE49-F238E27FC236}">
                <a16:creationId xmlns:a16="http://schemas.microsoft.com/office/drawing/2014/main" id="{1D0151A4-4715-4D8E-AB41-F2595A431722}"/>
              </a:ext>
            </a:extLst>
          </p:cNvPr>
          <p:cNvGrpSpPr/>
          <p:nvPr/>
        </p:nvGrpSpPr>
        <p:grpSpPr>
          <a:xfrm>
            <a:off x="5238750" y="4797425"/>
            <a:ext cx="1320800" cy="1320800"/>
            <a:chOff x="5238750" y="4797425"/>
            <a:chExt cx="1320800" cy="1320800"/>
          </a:xfrm>
        </p:grpSpPr>
        <p:sp>
          <p:nvSpPr>
            <p:cNvPr id="6" name="is1iḋê">
              <a:extLst>
                <a:ext uri="{FF2B5EF4-FFF2-40B4-BE49-F238E27FC236}">
                  <a16:creationId xmlns:a16="http://schemas.microsoft.com/office/drawing/2014/main" id="{6AD95C50-9211-40B6-841D-23774DAE465A}"/>
                </a:ext>
              </a:extLst>
            </p:cNvPr>
            <p:cNvSpPr/>
            <p:nvPr/>
          </p:nvSpPr>
          <p:spPr bwMode="auto">
            <a:xfrm>
              <a:off x="5238750" y="4797425"/>
              <a:ext cx="1320800" cy="1320800"/>
            </a:xfrm>
            <a:custGeom>
              <a:avLst/>
              <a:gdLst>
                <a:gd name="T0" fmla="*/ 259 w 453"/>
                <a:gd name="T1" fmla="*/ 452 h 452"/>
                <a:gd name="T2" fmla="*/ 269 w 453"/>
                <a:gd name="T3" fmla="*/ 393 h 452"/>
                <a:gd name="T4" fmla="*/ 314 w 453"/>
                <a:gd name="T5" fmla="*/ 374 h 452"/>
                <a:gd name="T6" fmla="*/ 363 w 453"/>
                <a:gd name="T7" fmla="*/ 409 h 452"/>
                <a:gd name="T8" fmla="*/ 409 w 453"/>
                <a:gd name="T9" fmla="*/ 363 h 452"/>
                <a:gd name="T10" fmla="*/ 375 w 453"/>
                <a:gd name="T11" fmla="*/ 313 h 452"/>
                <a:gd name="T12" fmla="*/ 393 w 453"/>
                <a:gd name="T13" fmla="*/ 269 h 452"/>
                <a:gd name="T14" fmla="*/ 453 w 453"/>
                <a:gd name="T15" fmla="*/ 258 h 452"/>
                <a:gd name="T16" fmla="*/ 452 w 453"/>
                <a:gd name="T17" fmla="*/ 193 h 452"/>
                <a:gd name="T18" fmla="*/ 393 w 453"/>
                <a:gd name="T19" fmla="*/ 183 h 452"/>
                <a:gd name="T20" fmla="*/ 391 w 453"/>
                <a:gd name="T21" fmla="*/ 178 h 452"/>
                <a:gd name="T22" fmla="*/ 391 w 453"/>
                <a:gd name="T23" fmla="*/ 178 h 452"/>
                <a:gd name="T24" fmla="*/ 384 w 453"/>
                <a:gd name="T25" fmla="*/ 161 h 452"/>
                <a:gd name="T26" fmla="*/ 381 w 453"/>
                <a:gd name="T27" fmla="*/ 152 h 452"/>
                <a:gd name="T28" fmla="*/ 381 w 453"/>
                <a:gd name="T29" fmla="*/ 152 h 452"/>
                <a:gd name="T30" fmla="*/ 375 w 453"/>
                <a:gd name="T31" fmla="*/ 139 h 452"/>
                <a:gd name="T32" fmla="*/ 409 w 453"/>
                <a:gd name="T33" fmla="*/ 89 h 452"/>
                <a:gd name="T34" fmla="*/ 363 w 453"/>
                <a:gd name="T35" fmla="*/ 43 h 452"/>
                <a:gd name="T36" fmla="*/ 314 w 453"/>
                <a:gd name="T37" fmla="*/ 78 h 452"/>
                <a:gd name="T38" fmla="*/ 269 w 453"/>
                <a:gd name="T39" fmla="*/ 59 h 452"/>
                <a:gd name="T40" fmla="*/ 259 w 453"/>
                <a:gd name="T41" fmla="*/ 0 h 452"/>
                <a:gd name="T42" fmla="*/ 194 w 453"/>
                <a:gd name="T43" fmla="*/ 0 h 452"/>
                <a:gd name="T44" fmla="*/ 183 w 453"/>
                <a:gd name="T45" fmla="*/ 59 h 452"/>
                <a:gd name="T46" fmla="*/ 139 w 453"/>
                <a:gd name="T47" fmla="*/ 78 h 452"/>
                <a:gd name="T48" fmla="*/ 90 w 453"/>
                <a:gd name="T49" fmla="*/ 43 h 452"/>
                <a:gd name="T50" fmla="*/ 43 w 453"/>
                <a:gd name="T51" fmla="*/ 89 h 452"/>
                <a:gd name="T52" fmla="*/ 78 w 453"/>
                <a:gd name="T53" fmla="*/ 139 h 452"/>
                <a:gd name="T54" fmla="*/ 59 w 453"/>
                <a:gd name="T55" fmla="*/ 183 h 452"/>
                <a:gd name="T56" fmla="*/ 0 w 453"/>
                <a:gd name="T57" fmla="*/ 193 h 452"/>
                <a:gd name="T58" fmla="*/ 0 w 453"/>
                <a:gd name="T59" fmla="*/ 259 h 452"/>
                <a:gd name="T60" fmla="*/ 60 w 453"/>
                <a:gd name="T61" fmla="*/ 269 h 452"/>
                <a:gd name="T62" fmla="*/ 78 w 453"/>
                <a:gd name="T63" fmla="*/ 314 h 452"/>
                <a:gd name="T64" fmla="*/ 44 w 453"/>
                <a:gd name="T65" fmla="*/ 363 h 452"/>
                <a:gd name="T66" fmla="*/ 90 w 453"/>
                <a:gd name="T67" fmla="*/ 409 h 452"/>
                <a:gd name="T68" fmla="*/ 139 w 453"/>
                <a:gd name="T69" fmla="*/ 374 h 452"/>
                <a:gd name="T70" fmla="*/ 184 w 453"/>
                <a:gd name="T71" fmla="*/ 393 h 452"/>
                <a:gd name="T72" fmla="*/ 194 w 453"/>
                <a:gd name="T73" fmla="*/ 452 h 452"/>
                <a:gd name="T74" fmla="*/ 259 w 453"/>
                <a:gd name="T75" fmla="*/ 452 h 452"/>
                <a:gd name="T76" fmla="*/ 346 w 453"/>
                <a:gd name="T77" fmla="*/ 210 h 452"/>
                <a:gd name="T78" fmla="*/ 243 w 453"/>
                <a:gd name="T79" fmla="*/ 346 h 452"/>
                <a:gd name="T80" fmla="*/ 106 w 453"/>
                <a:gd name="T81" fmla="*/ 242 h 452"/>
                <a:gd name="T82" fmla="*/ 210 w 453"/>
                <a:gd name="T83" fmla="*/ 106 h 452"/>
                <a:gd name="T84" fmla="*/ 266 w 453"/>
                <a:gd name="T85" fmla="*/ 111 h 452"/>
                <a:gd name="T86" fmla="*/ 266 w 453"/>
                <a:gd name="T87" fmla="*/ 111 h 452"/>
                <a:gd name="T88" fmla="*/ 312 w 453"/>
                <a:gd name="T89" fmla="*/ 140 h 452"/>
                <a:gd name="T90" fmla="*/ 331 w 453"/>
                <a:gd name="T91" fmla="*/ 165 h 452"/>
                <a:gd name="T92" fmla="*/ 346 w 453"/>
                <a:gd name="T93" fmla="*/ 21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 h="452">
                  <a:moveTo>
                    <a:pt x="259" y="452"/>
                  </a:moveTo>
                  <a:cubicBezTo>
                    <a:pt x="269" y="393"/>
                    <a:pt x="269" y="393"/>
                    <a:pt x="269" y="393"/>
                  </a:cubicBezTo>
                  <a:cubicBezTo>
                    <a:pt x="314" y="374"/>
                    <a:pt x="314" y="374"/>
                    <a:pt x="314" y="374"/>
                  </a:cubicBezTo>
                  <a:cubicBezTo>
                    <a:pt x="363" y="409"/>
                    <a:pt x="363" y="409"/>
                    <a:pt x="363" y="409"/>
                  </a:cubicBezTo>
                  <a:cubicBezTo>
                    <a:pt x="409" y="363"/>
                    <a:pt x="409" y="363"/>
                    <a:pt x="409" y="363"/>
                  </a:cubicBezTo>
                  <a:cubicBezTo>
                    <a:pt x="375" y="313"/>
                    <a:pt x="375" y="313"/>
                    <a:pt x="375" y="313"/>
                  </a:cubicBezTo>
                  <a:cubicBezTo>
                    <a:pt x="393" y="269"/>
                    <a:pt x="393" y="269"/>
                    <a:pt x="393" y="269"/>
                  </a:cubicBezTo>
                  <a:cubicBezTo>
                    <a:pt x="453" y="258"/>
                    <a:pt x="453" y="258"/>
                    <a:pt x="453" y="258"/>
                  </a:cubicBezTo>
                  <a:cubicBezTo>
                    <a:pt x="452" y="193"/>
                    <a:pt x="452" y="193"/>
                    <a:pt x="452" y="193"/>
                  </a:cubicBezTo>
                  <a:cubicBezTo>
                    <a:pt x="393" y="183"/>
                    <a:pt x="393" y="183"/>
                    <a:pt x="393" y="183"/>
                  </a:cubicBezTo>
                  <a:cubicBezTo>
                    <a:pt x="391" y="178"/>
                    <a:pt x="391" y="178"/>
                    <a:pt x="391" y="178"/>
                  </a:cubicBezTo>
                  <a:cubicBezTo>
                    <a:pt x="391" y="178"/>
                    <a:pt x="391" y="178"/>
                    <a:pt x="391" y="178"/>
                  </a:cubicBezTo>
                  <a:cubicBezTo>
                    <a:pt x="384" y="161"/>
                    <a:pt x="384" y="161"/>
                    <a:pt x="384" y="161"/>
                  </a:cubicBezTo>
                  <a:cubicBezTo>
                    <a:pt x="381" y="152"/>
                    <a:pt x="381" y="152"/>
                    <a:pt x="381" y="152"/>
                  </a:cubicBezTo>
                  <a:cubicBezTo>
                    <a:pt x="381" y="152"/>
                    <a:pt x="381" y="152"/>
                    <a:pt x="381" y="152"/>
                  </a:cubicBezTo>
                  <a:cubicBezTo>
                    <a:pt x="375" y="139"/>
                    <a:pt x="375" y="139"/>
                    <a:pt x="375" y="139"/>
                  </a:cubicBezTo>
                  <a:cubicBezTo>
                    <a:pt x="409" y="89"/>
                    <a:pt x="409" y="89"/>
                    <a:pt x="409" y="89"/>
                  </a:cubicBezTo>
                  <a:cubicBezTo>
                    <a:pt x="363" y="43"/>
                    <a:pt x="363" y="43"/>
                    <a:pt x="363" y="43"/>
                  </a:cubicBezTo>
                  <a:cubicBezTo>
                    <a:pt x="314" y="78"/>
                    <a:pt x="314" y="78"/>
                    <a:pt x="314" y="78"/>
                  </a:cubicBezTo>
                  <a:cubicBezTo>
                    <a:pt x="269" y="59"/>
                    <a:pt x="269" y="59"/>
                    <a:pt x="269" y="59"/>
                  </a:cubicBezTo>
                  <a:cubicBezTo>
                    <a:pt x="259" y="0"/>
                    <a:pt x="259" y="0"/>
                    <a:pt x="259" y="0"/>
                  </a:cubicBezTo>
                  <a:cubicBezTo>
                    <a:pt x="194" y="0"/>
                    <a:pt x="194" y="0"/>
                    <a:pt x="194" y="0"/>
                  </a:cubicBezTo>
                  <a:cubicBezTo>
                    <a:pt x="183" y="59"/>
                    <a:pt x="183" y="59"/>
                    <a:pt x="183" y="59"/>
                  </a:cubicBezTo>
                  <a:cubicBezTo>
                    <a:pt x="139" y="78"/>
                    <a:pt x="139" y="78"/>
                    <a:pt x="139" y="78"/>
                  </a:cubicBezTo>
                  <a:cubicBezTo>
                    <a:pt x="90" y="43"/>
                    <a:pt x="90" y="43"/>
                    <a:pt x="90" y="43"/>
                  </a:cubicBezTo>
                  <a:cubicBezTo>
                    <a:pt x="43" y="89"/>
                    <a:pt x="43" y="89"/>
                    <a:pt x="43" y="89"/>
                  </a:cubicBezTo>
                  <a:cubicBezTo>
                    <a:pt x="78" y="139"/>
                    <a:pt x="78" y="139"/>
                    <a:pt x="78" y="139"/>
                  </a:cubicBezTo>
                  <a:cubicBezTo>
                    <a:pt x="59" y="183"/>
                    <a:pt x="59" y="183"/>
                    <a:pt x="59" y="183"/>
                  </a:cubicBezTo>
                  <a:cubicBezTo>
                    <a:pt x="0" y="193"/>
                    <a:pt x="0" y="193"/>
                    <a:pt x="0" y="193"/>
                  </a:cubicBezTo>
                  <a:cubicBezTo>
                    <a:pt x="0" y="259"/>
                    <a:pt x="0" y="259"/>
                    <a:pt x="0" y="259"/>
                  </a:cubicBezTo>
                  <a:cubicBezTo>
                    <a:pt x="60" y="269"/>
                    <a:pt x="60" y="269"/>
                    <a:pt x="60" y="269"/>
                  </a:cubicBezTo>
                  <a:cubicBezTo>
                    <a:pt x="78" y="314"/>
                    <a:pt x="78" y="314"/>
                    <a:pt x="78" y="314"/>
                  </a:cubicBezTo>
                  <a:cubicBezTo>
                    <a:pt x="44" y="363"/>
                    <a:pt x="44" y="363"/>
                    <a:pt x="44" y="363"/>
                  </a:cubicBezTo>
                  <a:cubicBezTo>
                    <a:pt x="90" y="409"/>
                    <a:pt x="90" y="409"/>
                    <a:pt x="90" y="409"/>
                  </a:cubicBezTo>
                  <a:cubicBezTo>
                    <a:pt x="139" y="374"/>
                    <a:pt x="139" y="374"/>
                    <a:pt x="139" y="374"/>
                  </a:cubicBezTo>
                  <a:cubicBezTo>
                    <a:pt x="184" y="393"/>
                    <a:pt x="184" y="393"/>
                    <a:pt x="184" y="393"/>
                  </a:cubicBezTo>
                  <a:cubicBezTo>
                    <a:pt x="194" y="452"/>
                    <a:pt x="194" y="452"/>
                    <a:pt x="194" y="452"/>
                  </a:cubicBezTo>
                  <a:cubicBezTo>
                    <a:pt x="259" y="452"/>
                    <a:pt x="259" y="452"/>
                    <a:pt x="259" y="452"/>
                  </a:cubicBezTo>
                  <a:close/>
                  <a:moveTo>
                    <a:pt x="346" y="210"/>
                  </a:moveTo>
                  <a:cubicBezTo>
                    <a:pt x="355" y="276"/>
                    <a:pt x="309" y="337"/>
                    <a:pt x="243" y="346"/>
                  </a:cubicBezTo>
                  <a:cubicBezTo>
                    <a:pt x="177" y="355"/>
                    <a:pt x="115" y="308"/>
                    <a:pt x="106" y="242"/>
                  </a:cubicBezTo>
                  <a:cubicBezTo>
                    <a:pt x="97" y="176"/>
                    <a:pt x="144" y="115"/>
                    <a:pt x="210" y="106"/>
                  </a:cubicBezTo>
                  <a:cubicBezTo>
                    <a:pt x="229" y="103"/>
                    <a:pt x="248" y="105"/>
                    <a:pt x="266" y="111"/>
                  </a:cubicBezTo>
                  <a:cubicBezTo>
                    <a:pt x="266" y="111"/>
                    <a:pt x="266" y="111"/>
                    <a:pt x="266" y="111"/>
                  </a:cubicBezTo>
                  <a:cubicBezTo>
                    <a:pt x="283" y="117"/>
                    <a:pt x="299" y="127"/>
                    <a:pt x="312" y="140"/>
                  </a:cubicBezTo>
                  <a:cubicBezTo>
                    <a:pt x="319" y="148"/>
                    <a:pt x="326" y="156"/>
                    <a:pt x="331" y="165"/>
                  </a:cubicBezTo>
                  <a:cubicBezTo>
                    <a:pt x="339" y="179"/>
                    <a:pt x="344" y="194"/>
                    <a:pt x="346" y="210"/>
                  </a:cubicBezTo>
                  <a:close/>
                </a:path>
              </a:pathLst>
            </a:custGeom>
            <a:solidFill>
              <a:schemeClr val="bg1">
                <a:lumMod val="95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12" name="ï$líḍé">
              <a:extLst>
                <a:ext uri="{FF2B5EF4-FFF2-40B4-BE49-F238E27FC236}">
                  <a16:creationId xmlns:a16="http://schemas.microsoft.com/office/drawing/2014/main" id="{9F8835BB-DCAF-427B-AAA9-E347DC8BCF79}"/>
                </a:ext>
              </a:extLst>
            </p:cNvPr>
            <p:cNvSpPr/>
            <p:nvPr/>
          </p:nvSpPr>
          <p:spPr bwMode="auto">
            <a:xfrm>
              <a:off x="5694363" y="5210175"/>
              <a:ext cx="409575" cy="495300"/>
            </a:xfrm>
            <a:custGeom>
              <a:avLst/>
              <a:gdLst>
                <a:gd name="T0" fmla="*/ 186 w 498"/>
                <a:gd name="T1" fmla="*/ 490 h 602"/>
                <a:gd name="T2" fmla="*/ 412 w 498"/>
                <a:gd name="T3" fmla="*/ 138 h 602"/>
                <a:gd name="T4" fmla="*/ 422 w 498"/>
                <a:gd name="T5" fmla="*/ 150 h 602"/>
                <a:gd name="T6" fmla="*/ 440 w 498"/>
                <a:gd name="T7" fmla="*/ 180 h 602"/>
                <a:gd name="T8" fmla="*/ 192 w 498"/>
                <a:gd name="T9" fmla="*/ 516 h 602"/>
                <a:gd name="T10" fmla="*/ 102 w 498"/>
                <a:gd name="T11" fmla="*/ 550 h 602"/>
                <a:gd name="T12" fmla="*/ 62 w 498"/>
                <a:gd name="T13" fmla="*/ 568 h 602"/>
                <a:gd name="T14" fmla="*/ 42 w 498"/>
                <a:gd name="T15" fmla="*/ 572 h 602"/>
                <a:gd name="T16" fmla="*/ 38 w 498"/>
                <a:gd name="T17" fmla="*/ 570 h 602"/>
                <a:gd name="T18" fmla="*/ 32 w 498"/>
                <a:gd name="T19" fmla="*/ 560 h 602"/>
                <a:gd name="T20" fmla="*/ 30 w 498"/>
                <a:gd name="T21" fmla="*/ 536 h 602"/>
                <a:gd name="T22" fmla="*/ 32 w 498"/>
                <a:gd name="T23" fmla="*/ 502 h 602"/>
                <a:gd name="T24" fmla="*/ 34 w 498"/>
                <a:gd name="T25" fmla="*/ 502 h 602"/>
                <a:gd name="T26" fmla="*/ 34 w 498"/>
                <a:gd name="T27" fmla="*/ 500 h 602"/>
                <a:gd name="T28" fmla="*/ 48 w 498"/>
                <a:gd name="T29" fmla="*/ 500 h 602"/>
                <a:gd name="T30" fmla="*/ 56 w 498"/>
                <a:gd name="T31" fmla="*/ 504 h 602"/>
                <a:gd name="T32" fmla="*/ 76 w 498"/>
                <a:gd name="T33" fmla="*/ 516 h 602"/>
                <a:gd name="T34" fmla="*/ 90 w 498"/>
                <a:gd name="T35" fmla="*/ 530 h 602"/>
                <a:gd name="T36" fmla="*/ 100 w 498"/>
                <a:gd name="T37" fmla="*/ 540 h 602"/>
                <a:gd name="T38" fmla="*/ 102 w 498"/>
                <a:gd name="T39" fmla="*/ 550 h 602"/>
                <a:gd name="T40" fmla="*/ 288 w 498"/>
                <a:gd name="T41" fmla="*/ 72 h 602"/>
                <a:gd name="T42" fmla="*/ 308 w 498"/>
                <a:gd name="T43" fmla="*/ 76 h 602"/>
                <a:gd name="T44" fmla="*/ 334 w 498"/>
                <a:gd name="T45" fmla="*/ 86 h 602"/>
                <a:gd name="T46" fmla="*/ 70 w 498"/>
                <a:gd name="T47" fmla="*/ 396 h 602"/>
                <a:gd name="T48" fmla="*/ 288 w 498"/>
                <a:gd name="T49" fmla="*/ 72 h 602"/>
                <a:gd name="T50" fmla="*/ 130 w 498"/>
                <a:gd name="T51" fmla="*/ 480 h 602"/>
                <a:gd name="T52" fmla="*/ 130 w 498"/>
                <a:gd name="T53" fmla="*/ 444 h 602"/>
                <a:gd name="T54" fmla="*/ 130 w 498"/>
                <a:gd name="T55" fmla="*/ 442 h 602"/>
                <a:gd name="T56" fmla="*/ 118 w 498"/>
                <a:gd name="T57" fmla="*/ 442 h 602"/>
                <a:gd name="T58" fmla="*/ 356 w 498"/>
                <a:gd name="T59" fmla="*/ 96 h 602"/>
                <a:gd name="T60" fmla="*/ 378 w 498"/>
                <a:gd name="T61" fmla="*/ 108 h 602"/>
                <a:gd name="T62" fmla="*/ 396 w 498"/>
                <a:gd name="T63" fmla="*/ 122 h 602"/>
                <a:gd name="T64" fmla="*/ 130 w 498"/>
                <a:gd name="T65" fmla="*/ 480 h 602"/>
                <a:gd name="T66" fmla="*/ 432 w 498"/>
                <a:gd name="T67" fmla="*/ 38 h 602"/>
                <a:gd name="T68" fmla="*/ 388 w 498"/>
                <a:gd name="T69" fmla="*/ 14 h 602"/>
                <a:gd name="T70" fmla="*/ 350 w 498"/>
                <a:gd name="T71" fmla="*/ 2 h 602"/>
                <a:gd name="T72" fmla="*/ 322 w 498"/>
                <a:gd name="T73" fmla="*/ 0 h 602"/>
                <a:gd name="T74" fmla="*/ 308 w 498"/>
                <a:gd name="T75" fmla="*/ 4 h 602"/>
                <a:gd name="T76" fmla="*/ 260 w 498"/>
                <a:gd name="T77" fmla="*/ 70 h 602"/>
                <a:gd name="T78" fmla="*/ 8 w 498"/>
                <a:gd name="T79" fmla="*/ 408 h 602"/>
                <a:gd name="T80" fmla="*/ 2 w 498"/>
                <a:gd name="T81" fmla="*/ 450 h 602"/>
                <a:gd name="T82" fmla="*/ 0 w 498"/>
                <a:gd name="T83" fmla="*/ 516 h 602"/>
                <a:gd name="T84" fmla="*/ 0 w 498"/>
                <a:gd name="T85" fmla="*/ 538 h 602"/>
                <a:gd name="T86" fmla="*/ 6 w 498"/>
                <a:gd name="T87" fmla="*/ 578 h 602"/>
                <a:gd name="T88" fmla="*/ 12 w 498"/>
                <a:gd name="T89" fmla="*/ 598 h 602"/>
                <a:gd name="T90" fmla="*/ 14 w 498"/>
                <a:gd name="T91" fmla="*/ 602 h 602"/>
                <a:gd name="T92" fmla="*/ 24 w 498"/>
                <a:gd name="T93" fmla="*/ 602 h 602"/>
                <a:gd name="T94" fmla="*/ 62 w 498"/>
                <a:gd name="T95" fmla="*/ 596 h 602"/>
                <a:gd name="T96" fmla="*/ 448 w 498"/>
                <a:gd name="T97" fmla="*/ 210 h 602"/>
                <a:gd name="T98" fmla="*/ 478 w 498"/>
                <a:gd name="T99" fmla="*/ 168 h 602"/>
                <a:gd name="T100" fmla="*/ 496 w 498"/>
                <a:gd name="T101" fmla="*/ 144 h 602"/>
                <a:gd name="T102" fmla="*/ 498 w 498"/>
                <a:gd name="T103" fmla="*/ 128 h 602"/>
                <a:gd name="T104" fmla="*/ 488 w 498"/>
                <a:gd name="T105" fmla="*/ 100 h 602"/>
                <a:gd name="T106" fmla="*/ 466 w 498"/>
                <a:gd name="T107" fmla="*/ 68 h 602"/>
                <a:gd name="T108" fmla="*/ 432 w 498"/>
                <a:gd name="T109" fmla="*/ 3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8" h="602">
                  <a:moveTo>
                    <a:pt x="192" y="516"/>
                  </a:moveTo>
                  <a:lnTo>
                    <a:pt x="186" y="490"/>
                  </a:lnTo>
                  <a:lnTo>
                    <a:pt x="144" y="500"/>
                  </a:lnTo>
                  <a:lnTo>
                    <a:pt x="412" y="138"/>
                  </a:lnTo>
                  <a:lnTo>
                    <a:pt x="412" y="138"/>
                  </a:lnTo>
                  <a:lnTo>
                    <a:pt x="422" y="150"/>
                  </a:lnTo>
                  <a:lnTo>
                    <a:pt x="428" y="160"/>
                  </a:lnTo>
                  <a:lnTo>
                    <a:pt x="440" y="180"/>
                  </a:lnTo>
                  <a:lnTo>
                    <a:pt x="192" y="516"/>
                  </a:lnTo>
                  <a:lnTo>
                    <a:pt x="192" y="516"/>
                  </a:lnTo>
                  <a:close/>
                  <a:moveTo>
                    <a:pt x="102" y="550"/>
                  </a:moveTo>
                  <a:lnTo>
                    <a:pt x="102" y="550"/>
                  </a:lnTo>
                  <a:lnTo>
                    <a:pt x="80" y="560"/>
                  </a:lnTo>
                  <a:lnTo>
                    <a:pt x="62" y="568"/>
                  </a:lnTo>
                  <a:lnTo>
                    <a:pt x="52" y="570"/>
                  </a:lnTo>
                  <a:lnTo>
                    <a:pt x="42" y="572"/>
                  </a:lnTo>
                  <a:lnTo>
                    <a:pt x="42" y="572"/>
                  </a:lnTo>
                  <a:lnTo>
                    <a:pt x="38" y="570"/>
                  </a:lnTo>
                  <a:lnTo>
                    <a:pt x="36" y="568"/>
                  </a:lnTo>
                  <a:lnTo>
                    <a:pt x="32" y="560"/>
                  </a:lnTo>
                  <a:lnTo>
                    <a:pt x="32" y="550"/>
                  </a:lnTo>
                  <a:lnTo>
                    <a:pt x="30" y="536"/>
                  </a:lnTo>
                  <a:lnTo>
                    <a:pt x="32" y="512"/>
                  </a:lnTo>
                  <a:lnTo>
                    <a:pt x="32" y="502"/>
                  </a:lnTo>
                  <a:lnTo>
                    <a:pt x="34" y="502"/>
                  </a:lnTo>
                  <a:lnTo>
                    <a:pt x="34" y="502"/>
                  </a:lnTo>
                  <a:lnTo>
                    <a:pt x="34" y="500"/>
                  </a:lnTo>
                  <a:lnTo>
                    <a:pt x="34" y="500"/>
                  </a:lnTo>
                  <a:lnTo>
                    <a:pt x="40" y="500"/>
                  </a:lnTo>
                  <a:lnTo>
                    <a:pt x="48" y="500"/>
                  </a:lnTo>
                  <a:lnTo>
                    <a:pt x="56" y="504"/>
                  </a:lnTo>
                  <a:lnTo>
                    <a:pt x="56" y="504"/>
                  </a:lnTo>
                  <a:lnTo>
                    <a:pt x="66" y="508"/>
                  </a:lnTo>
                  <a:lnTo>
                    <a:pt x="76" y="516"/>
                  </a:lnTo>
                  <a:lnTo>
                    <a:pt x="76" y="516"/>
                  </a:lnTo>
                  <a:lnTo>
                    <a:pt x="90" y="530"/>
                  </a:lnTo>
                  <a:lnTo>
                    <a:pt x="100" y="540"/>
                  </a:lnTo>
                  <a:lnTo>
                    <a:pt x="100" y="540"/>
                  </a:lnTo>
                  <a:lnTo>
                    <a:pt x="102" y="546"/>
                  </a:lnTo>
                  <a:lnTo>
                    <a:pt x="102" y="550"/>
                  </a:lnTo>
                  <a:lnTo>
                    <a:pt x="102" y="550"/>
                  </a:lnTo>
                  <a:close/>
                  <a:moveTo>
                    <a:pt x="288" y="72"/>
                  </a:moveTo>
                  <a:lnTo>
                    <a:pt x="288" y="72"/>
                  </a:lnTo>
                  <a:lnTo>
                    <a:pt x="308" y="76"/>
                  </a:lnTo>
                  <a:lnTo>
                    <a:pt x="334" y="84"/>
                  </a:lnTo>
                  <a:lnTo>
                    <a:pt x="334" y="86"/>
                  </a:lnTo>
                  <a:lnTo>
                    <a:pt x="70" y="444"/>
                  </a:lnTo>
                  <a:lnTo>
                    <a:pt x="70" y="396"/>
                  </a:lnTo>
                  <a:lnTo>
                    <a:pt x="46" y="398"/>
                  </a:lnTo>
                  <a:lnTo>
                    <a:pt x="288" y="72"/>
                  </a:lnTo>
                  <a:lnTo>
                    <a:pt x="288" y="72"/>
                  </a:lnTo>
                  <a:close/>
                  <a:moveTo>
                    <a:pt x="130" y="480"/>
                  </a:moveTo>
                  <a:lnTo>
                    <a:pt x="130" y="480"/>
                  </a:lnTo>
                  <a:lnTo>
                    <a:pt x="130" y="444"/>
                  </a:lnTo>
                  <a:lnTo>
                    <a:pt x="130" y="444"/>
                  </a:lnTo>
                  <a:lnTo>
                    <a:pt x="130" y="442"/>
                  </a:lnTo>
                  <a:lnTo>
                    <a:pt x="126" y="442"/>
                  </a:lnTo>
                  <a:lnTo>
                    <a:pt x="118" y="442"/>
                  </a:lnTo>
                  <a:lnTo>
                    <a:pt x="92" y="452"/>
                  </a:lnTo>
                  <a:lnTo>
                    <a:pt x="356" y="96"/>
                  </a:lnTo>
                  <a:lnTo>
                    <a:pt x="356" y="96"/>
                  </a:lnTo>
                  <a:lnTo>
                    <a:pt x="378" y="108"/>
                  </a:lnTo>
                  <a:lnTo>
                    <a:pt x="378" y="108"/>
                  </a:lnTo>
                  <a:lnTo>
                    <a:pt x="396" y="122"/>
                  </a:lnTo>
                  <a:lnTo>
                    <a:pt x="130" y="480"/>
                  </a:lnTo>
                  <a:lnTo>
                    <a:pt x="130" y="480"/>
                  </a:lnTo>
                  <a:close/>
                  <a:moveTo>
                    <a:pt x="432" y="38"/>
                  </a:moveTo>
                  <a:lnTo>
                    <a:pt x="432" y="38"/>
                  </a:lnTo>
                  <a:lnTo>
                    <a:pt x="410" y="24"/>
                  </a:lnTo>
                  <a:lnTo>
                    <a:pt x="388" y="14"/>
                  </a:lnTo>
                  <a:lnTo>
                    <a:pt x="368" y="6"/>
                  </a:lnTo>
                  <a:lnTo>
                    <a:pt x="350" y="2"/>
                  </a:lnTo>
                  <a:lnTo>
                    <a:pt x="334" y="0"/>
                  </a:lnTo>
                  <a:lnTo>
                    <a:pt x="322" y="0"/>
                  </a:lnTo>
                  <a:lnTo>
                    <a:pt x="314" y="0"/>
                  </a:lnTo>
                  <a:lnTo>
                    <a:pt x="308" y="4"/>
                  </a:lnTo>
                  <a:lnTo>
                    <a:pt x="290" y="28"/>
                  </a:lnTo>
                  <a:lnTo>
                    <a:pt x="260" y="70"/>
                  </a:lnTo>
                  <a:lnTo>
                    <a:pt x="16" y="398"/>
                  </a:lnTo>
                  <a:lnTo>
                    <a:pt x="8" y="408"/>
                  </a:lnTo>
                  <a:lnTo>
                    <a:pt x="8" y="408"/>
                  </a:lnTo>
                  <a:lnTo>
                    <a:pt x="2" y="450"/>
                  </a:lnTo>
                  <a:lnTo>
                    <a:pt x="0" y="492"/>
                  </a:lnTo>
                  <a:lnTo>
                    <a:pt x="0" y="516"/>
                  </a:lnTo>
                  <a:lnTo>
                    <a:pt x="0" y="538"/>
                  </a:lnTo>
                  <a:lnTo>
                    <a:pt x="0" y="538"/>
                  </a:lnTo>
                  <a:lnTo>
                    <a:pt x="2" y="560"/>
                  </a:lnTo>
                  <a:lnTo>
                    <a:pt x="6" y="578"/>
                  </a:lnTo>
                  <a:lnTo>
                    <a:pt x="10" y="594"/>
                  </a:lnTo>
                  <a:lnTo>
                    <a:pt x="12" y="598"/>
                  </a:lnTo>
                  <a:lnTo>
                    <a:pt x="14" y="602"/>
                  </a:lnTo>
                  <a:lnTo>
                    <a:pt x="14" y="602"/>
                  </a:lnTo>
                  <a:lnTo>
                    <a:pt x="18" y="602"/>
                  </a:lnTo>
                  <a:lnTo>
                    <a:pt x="24" y="602"/>
                  </a:lnTo>
                  <a:lnTo>
                    <a:pt x="40" y="600"/>
                  </a:lnTo>
                  <a:lnTo>
                    <a:pt x="62" y="596"/>
                  </a:lnTo>
                  <a:lnTo>
                    <a:pt x="196" y="548"/>
                  </a:lnTo>
                  <a:lnTo>
                    <a:pt x="448" y="210"/>
                  </a:lnTo>
                  <a:lnTo>
                    <a:pt x="452" y="204"/>
                  </a:lnTo>
                  <a:lnTo>
                    <a:pt x="478" y="168"/>
                  </a:lnTo>
                  <a:lnTo>
                    <a:pt x="496" y="144"/>
                  </a:lnTo>
                  <a:lnTo>
                    <a:pt x="496" y="144"/>
                  </a:lnTo>
                  <a:lnTo>
                    <a:pt x="498" y="138"/>
                  </a:lnTo>
                  <a:lnTo>
                    <a:pt x="498" y="128"/>
                  </a:lnTo>
                  <a:lnTo>
                    <a:pt x="494" y="114"/>
                  </a:lnTo>
                  <a:lnTo>
                    <a:pt x="488" y="100"/>
                  </a:lnTo>
                  <a:lnTo>
                    <a:pt x="478" y="84"/>
                  </a:lnTo>
                  <a:lnTo>
                    <a:pt x="466" y="68"/>
                  </a:lnTo>
                  <a:lnTo>
                    <a:pt x="450" y="52"/>
                  </a:lnTo>
                  <a:lnTo>
                    <a:pt x="432" y="38"/>
                  </a:lnTo>
                  <a:lnTo>
                    <a:pt x="432" y="38"/>
                  </a:ln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ko-KR" altLang="en-US" sz="1600">
                <a:solidFill>
                  <a:srgbClr val="000000"/>
                </a:solidFill>
              </a:endParaRPr>
            </a:p>
          </p:txBody>
        </p:sp>
      </p:grpSp>
      <p:sp>
        <p:nvSpPr>
          <p:cNvPr id="15" name="îşľîḍe">
            <a:extLst>
              <a:ext uri="{FF2B5EF4-FFF2-40B4-BE49-F238E27FC236}">
                <a16:creationId xmlns:a16="http://schemas.microsoft.com/office/drawing/2014/main" id="{B05AE4C2-54B0-4238-B2B2-B7481B86F7E3}"/>
              </a:ext>
            </a:extLst>
          </p:cNvPr>
          <p:cNvSpPr txBox="1"/>
          <p:nvPr/>
        </p:nvSpPr>
        <p:spPr bwMode="auto">
          <a:xfrm>
            <a:off x="6872288" y="2066924"/>
            <a:ext cx="2994025" cy="4429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zh-CN" altLang="en-US" sz="2300" b="1" dirty="0">
                <a:solidFill>
                  <a:srgbClr val="000000"/>
                </a:solidFill>
                <a:latin typeface="黑体" panose="02010609060101010101" charset="-122"/>
                <a:ea typeface="黑体" panose="02010609060101010101" charset="-122"/>
              </a:rPr>
              <a:t>安全性</a:t>
            </a:r>
            <a:endParaRPr lang="en-US" altLang="zh-CN" sz="2300" b="1" dirty="0">
              <a:solidFill>
                <a:srgbClr val="000000"/>
              </a:solidFill>
              <a:latin typeface="黑体" panose="02010609060101010101" charset="-122"/>
              <a:ea typeface="黑体" panose="02010609060101010101" charset="-122"/>
            </a:endParaRPr>
          </a:p>
        </p:txBody>
      </p:sp>
      <p:cxnSp>
        <p:nvCxnSpPr>
          <p:cNvPr id="21" name="直接连接符 20">
            <a:extLst>
              <a:ext uri="{FF2B5EF4-FFF2-40B4-BE49-F238E27FC236}">
                <a16:creationId xmlns:a16="http://schemas.microsoft.com/office/drawing/2014/main" id="{CBC8D80C-3194-4FCE-8FCE-B638E3994BA5}"/>
              </a:ext>
            </a:extLst>
          </p:cNvPr>
          <p:cNvCxnSpPr/>
          <p:nvPr/>
        </p:nvCxnSpPr>
        <p:spPr>
          <a:xfrm>
            <a:off x="6699250" y="2873375"/>
            <a:ext cx="316706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695B85D-CCFA-4275-8FD2-9EC1F0D3452D}"/>
              </a:ext>
            </a:extLst>
          </p:cNvPr>
          <p:cNvCxnSpPr/>
          <p:nvPr/>
        </p:nvCxnSpPr>
        <p:spPr>
          <a:xfrm>
            <a:off x="6232525" y="4616450"/>
            <a:ext cx="363378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îşľîḍe">
            <a:extLst>
              <a:ext uri="{FF2B5EF4-FFF2-40B4-BE49-F238E27FC236}">
                <a16:creationId xmlns:a16="http://schemas.microsoft.com/office/drawing/2014/main" id="{7210C737-D259-4B1B-9701-59D8035433EE}"/>
              </a:ext>
            </a:extLst>
          </p:cNvPr>
          <p:cNvSpPr txBox="1"/>
          <p:nvPr/>
        </p:nvSpPr>
        <p:spPr bwMode="auto">
          <a:xfrm>
            <a:off x="6754813" y="3770313"/>
            <a:ext cx="2994025" cy="4413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zh-CN" altLang="en-US" sz="2300" b="1" dirty="0">
                <a:solidFill>
                  <a:srgbClr val="000000"/>
                </a:solidFill>
                <a:latin typeface="黑体" panose="02010609060101010101" charset="-122"/>
                <a:ea typeface="黑体" panose="02010609060101010101" charset="-122"/>
              </a:rPr>
              <a:t>官方包管理器</a:t>
            </a:r>
            <a:endParaRPr lang="en-US" altLang="zh-CN" sz="2300" b="1" dirty="0">
              <a:solidFill>
                <a:srgbClr val="000000"/>
              </a:solidFill>
              <a:latin typeface="黑体" panose="02010609060101010101" charset="-122"/>
              <a:ea typeface="黑体" panose="02010609060101010101" charset="-122"/>
            </a:endParaRPr>
          </a:p>
        </p:txBody>
      </p:sp>
      <p:sp>
        <p:nvSpPr>
          <p:cNvPr id="24" name="îşľîḍe">
            <a:extLst>
              <a:ext uri="{FF2B5EF4-FFF2-40B4-BE49-F238E27FC236}">
                <a16:creationId xmlns:a16="http://schemas.microsoft.com/office/drawing/2014/main" id="{9814F532-6DD2-44F8-AD73-B3926F00752C}"/>
              </a:ext>
            </a:extLst>
          </p:cNvPr>
          <p:cNvSpPr txBox="1"/>
          <p:nvPr/>
        </p:nvSpPr>
        <p:spPr bwMode="auto">
          <a:xfrm>
            <a:off x="7019925" y="5513388"/>
            <a:ext cx="2994025" cy="442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zh-CN" altLang="en-US" sz="2300" b="1" dirty="0">
                <a:solidFill>
                  <a:srgbClr val="000000"/>
                </a:solidFill>
                <a:latin typeface="黑体" panose="02010609060101010101" charset="-122"/>
                <a:ea typeface="黑体" panose="02010609060101010101" charset="-122"/>
              </a:rPr>
              <a:t>前沿与满腔热情</a:t>
            </a:r>
            <a:endParaRPr lang="en-US" altLang="zh-CN" sz="2300" b="1" dirty="0">
              <a:solidFill>
                <a:srgbClr val="000000"/>
              </a:solidFill>
              <a:latin typeface="黑体" panose="02010609060101010101" charset="-122"/>
              <a:ea typeface="黑体" panose="02010609060101010101" charset="-122"/>
            </a:endParaRPr>
          </a:p>
        </p:txBody>
      </p:sp>
      <p:sp>
        <p:nvSpPr>
          <p:cNvPr id="20" name="ïṡḷiḓê">
            <a:extLst>
              <a:ext uri="{FF2B5EF4-FFF2-40B4-BE49-F238E27FC236}">
                <a16:creationId xmlns:a16="http://schemas.microsoft.com/office/drawing/2014/main" id="{7CBD1286-864C-4E0A-9E7B-952CCC5DD311}"/>
              </a:ext>
            </a:extLst>
          </p:cNvPr>
          <p:cNvSpPr/>
          <p:nvPr/>
        </p:nvSpPr>
        <p:spPr>
          <a:xfrm>
            <a:off x="-1299089" y="639965"/>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5" name="iṥḻîdê">
            <a:extLst>
              <a:ext uri="{FF2B5EF4-FFF2-40B4-BE49-F238E27FC236}">
                <a16:creationId xmlns:a16="http://schemas.microsoft.com/office/drawing/2014/main" id="{E674721E-D1A3-4CA2-AB3D-E100B8CF778E}"/>
              </a:ext>
            </a:extLst>
          </p:cNvPr>
          <p:cNvSpPr txBox="1"/>
          <p:nvPr/>
        </p:nvSpPr>
        <p:spPr bwMode="auto">
          <a:xfrm>
            <a:off x="20853" y="725008"/>
            <a:ext cx="4606494" cy="441805"/>
          </a:xfrm>
          <a:prstGeom prst="rect">
            <a:avLst/>
          </a:prstGeom>
          <a:no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b="1" dirty="0">
                <a:solidFill>
                  <a:schemeClr val="bg1"/>
                </a:solidFill>
              </a:rPr>
              <a:t>Rust VS C,C++</a:t>
            </a:r>
          </a:p>
        </p:txBody>
      </p:sp>
      <p:cxnSp>
        <p:nvCxnSpPr>
          <p:cNvPr id="26" name="直接连接符 25">
            <a:extLst>
              <a:ext uri="{FF2B5EF4-FFF2-40B4-BE49-F238E27FC236}">
                <a16:creationId xmlns:a16="http://schemas.microsoft.com/office/drawing/2014/main" id="{6695B85D-CCFA-4275-8FD2-9EC1F0D3452D}"/>
              </a:ext>
            </a:extLst>
          </p:cNvPr>
          <p:cNvCxnSpPr/>
          <p:nvPr/>
        </p:nvCxnSpPr>
        <p:spPr>
          <a:xfrm>
            <a:off x="6380162" y="6148021"/>
            <a:ext cx="363378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469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par>
                                <p:cTn id="23" presetID="2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18" presetClass="entr" presetSubtype="1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strips(downLeft)">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par>
                          <p:cTn id="34" fill="hold">
                            <p:stCondLst>
                              <p:cond delay="1000"/>
                            </p:stCondLst>
                            <p:childTnLst>
                              <p:par>
                                <p:cTn id="35" presetID="18" presetClass="entr" presetSubtype="12"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strips(downLeft)">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1500"/>
                            </p:stCondLst>
                            <p:childTnLst>
                              <p:par>
                                <p:cTn id="42" presetID="18" presetClass="entr" presetSubtype="12"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trips(downLeft)">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669924" y="6240463"/>
            <a:ext cx="4140201" cy="206381"/>
          </a:xfrm>
        </p:spPr>
        <p:txBody>
          <a:bodyPr/>
          <a:lstStyle/>
          <a:p>
            <a:r>
              <a:rPr lang="en-US" altLang="zh-CN"/>
              <a:t>www.islide.cc</a:t>
            </a:r>
            <a:endParaRPr lang="zh-CN" altLang="en-US" dirty="0"/>
          </a:p>
        </p:txBody>
      </p:sp>
      <p:sp>
        <p:nvSpPr>
          <p:cNvPr id="4" name="灯片编号占位符 3"/>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t>12</a:t>
            </a:fld>
            <a:endParaRPr lang="zh-CN" altLang="en-US"/>
          </a:p>
        </p:txBody>
      </p:sp>
      <p:grpSp>
        <p:nvGrpSpPr>
          <p:cNvPr id="6" name="iślídé"/>
          <p:cNvGrpSpPr/>
          <p:nvPr/>
        </p:nvGrpSpPr>
        <p:grpSpPr>
          <a:xfrm>
            <a:off x="4913630" y="2463803"/>
            <a:ext cx="2336800" cy="2336796"/>
            <a:chOff x="1436593" y="2132867"/>
            <a:chExt cx="1545057" cy="1545057"/>
          </a:xfrm>
        </p:grpSpPr>
        <p:sp>
          <p:nvSpPr>
            <p:cNvPr id="24" name="iṩḻíḓê"/>
            <p:cNvSpPr/>
            <p:nvPr/>
          </p:nvSpPr>
          <p:spPr>
            <a:xfrm rot="2702816">
              <a:off x="1436593" y="2132867"/>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u="sng"/>
            </a:p>
          </p:txBody>
        </p:sp>
        <p:sp>
          <p:nvSpPr>
            <p:cNvPr id="25" name="iSḷïḑé"/>
            <p:cNvSpPr/>
            <p:nvPr/>
          </p:nvSpPr>
          <p:spPr>
            <a:xfrm rot="2702816">
              <a:off x="1523321" y="2219599"/>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u="sng"/>
            </a:p>
          </p:txBody>
        </p:sp>
      </p:grpSp>
      <p:grpSp>
        <p:nvGrpSpPr>
          <p:cNvPr id="7" name="íşlîdé"/>
          <p:cNvGrpSpPr/>
          <p:nvPr/>
        </p:nvGrpSpPr>
        <p:grpSpPr>
          <a:xfrm>
            <a:off x="673310" y="2633103"/>
            <a:ext cx="3791329" cy="1998194"/>
            <a:chOff x="687278" y="2398652"/>
            <a:chExt cx="3524773" cy="1998194"/>
          </a:xfrm>
        </p:grpSpPr>
        <p:sp>
          <p:nvSpPr>
            <p:cNvPr id="22" name="îṥḻíďê"/>
            <p:cNvSpPr/>
            <p:nvPr/>
          </p:nvSpPr>
          <p:spPr>
            <a:xfrm>
              <a:off x="687278" y="2840457"/>
              <a:ext cx="3524773" cy="155638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u="sng" dirty="0"/>
                <a:t>Unified fonts make reading more fluent.</a:t>
              </a:r>
            </a:p>
            <a:p>
              <a:pPr>
                <a:lnSpc>
                  <a:spcPct val="150000"/>
                </a:lnSpc>
                <a:spcBef>
                  <a:spcPct val="0"/>
                </a:spcBef>
              </a:pPr>
              <a:r>
                <a:rPr lang="en-US" altLang="zh-CN" sz="1100" u="sng" dirty="0"/>
                <a:t>Theme color makes PPT more convenient to change.</a:t>
              </a:r>
            </a:p>
            <a:p>
              <a:pPr>
                <a:lnSpc>
                  <a:spcPct val="150000"/>
                </a:lnSpc>
                <a:spcBef>
                  <a:spcPct val="0"/>
                </a:spcBef>
              </a:pPr>
              <a:r>
                <a:rPr lang="en-US" altLang="zh-CN" sz="1100" u="sng" dirty="0"/>
                <a:t>Adjust the spacing to adapt to Chinese typesetting, use the reference line in PPT.</a:t>
              </a:r>
            </a:p>
          </p:txBody>
        </p:sp>
        <p:sp>
          <p:nvSpPr>
            <p:cNvPr id="23" name="íş1ídé"/>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u="sng" dirty="0"/>
                <a:t>Text here</a:t>
              </a:r>
            </a:p>
          </p:txBody>
        </p:sp>
      </p:grpSp>
      <p:grpSp>
        <p:nvGrpSpPr>
          <p:cNvPr id="8" name="ïş1iḍe"/>
          <p:cNvGrpSpPr/>
          <p:nvPr/>
        </p:nvGrpSpPr>
        <p:grpSpPr>
          <a:xfrm>
            <a:off x="6885756" y="3118940"/>
            <a:ext cx="1024443" cy="1026520"/>
            <a:chOff x="668200" y="3366077"/>
            <a:chExt cx="1024443" cy="1026520"/>
          </a:xfrm>
        </p:grpSpPr>
        <p:sp>
          <p:nvSpPr>
            <p:cNvPr id="20" name="iśļídê"/>
            <p:cNvSpPr/>
            <p:nvPr/>
          </p:nvSpPr>
          <p:spPr bwMode="auto">
            <a:xfrm>
              <a:off x="668200" y="3366077"/>
              <a:ext cx="1024443" cy="1026520"/>
            </a:xfrm>
            <a:prstGeom prst="ellipse">
              <a:avLst/>
            </a:prstGeom>
            <a:solidFill>
              <a:schemeClr val="accent1"/>
            </a:solidFill>
            <a:ln w="57150">
              <a:solidFill>
                <a:schemeClr val="bg1"/>
              </a:solidFill>
              <a:rou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u="sng">
                <a:solidFill>
                  <a:schemeClr val="tx1"/>
                </a:solidFill>
              </a:endParaRPr>
            </a:p>
          </p:txBody>
        </p:sp>
        <p:sp>
          <p:nvSpPr>
            <p:cNvPr id="21" name="îṣlîḓê"/>
            <p:cNvSpPr/>
            <p:nvPr/>
          </p:nvSpPr>
          <p:spPr bwMode="auto">
            <a:xfrm>
              <a:off x="875579" y="3580099"/>
              <a:ext cx="609685" cy="598476"/>
            </a:xfrm>
            <a:custGeom>
              <a:avLst/>
              <a:gdLst>
                <a:gd name="connsiteX0" fmla="*/ 170608 w 607804"/>
                <a:gd name="connsiteY0" fmla="*/ 262009 h 596630"/>
                <a:gd name="connsiteX1" fmla="*/ 260792 w 607804"/>
                <a:gd name="connsiteY1" fmla="*/ 427304 h 596630"/>
                <a:gd name="connsiteX2" fmla="*/ 303865 w 607804"/>
                <a:gd name="connsiteY2" fmla="*/ 451493 h 596630"/>
                <a:gd name="connsiteX3" fmla="*/ 346938 w 607804"/>
                <a:gd name="connsiteY3" fmla="*/ 427304 h 596630"/>
                <a:gd name="connsiteX4" fmla="*/ 408855 w 607804"/>
                <a:gd name="connsiteY4" fmla="*/ 319795 h 596630"/>
                <a:gd name="connsiteX5" fmla="*/ 519229 w 607804"/>
                <a:gd name="connsiteY5" fmla="*/ 298293 h 596630"/>
                <a:gd name="connsiteX6" fmla="*/ 552880 w 607804"/>
                <a:gd name="connsiteY6" fmla="*/ 319795 h 596630"/>
                <a:gd name="connsiteX7" fmla="*/ 606721 w 607804"/>
                <a:gd name="connsiteY7" fmla="*/ 538844 h 596630"/>
                <a:gd name="connsiteX8" fmla="*/ 602683 w 607804"/>
                <a:gd name="connsiteY8" fmla="*/ 563034 h 596630"/>
                <a:gd name="connsiteX9" fmla="*/ 582493 w 607804"/>
                <a:gd name="connsiteY9" fmla="*/ 575128 h 596630"/>
                <a:gd name="connsiteX10" fmla="*/ 414239 w 607804"/>
                <a:gd name="connsiteY10" fmla="*/ 596630 h 596630"/>
                <a:gd name="connsiteX11" fmla="*/ 400779 w 607804"/>
                <a:gd name="connsiteY11" fmla="*/ 595286 h 596630"/>
                <a:gd name="connsiteX12" fmla="*/ 205605 w 607804"/>
                <a:gd name="connsiteY12" fmla="*/ 532125 h 596630"/>
                <a:gd name="connsiteX13" fmla="*/ 189453 w 607804"/>
                <a:gd name="connsiteY13" fmla="*/ 532125 h 596630"/>
                <a:gd name="connsiteX14" fmla="*/ 37352 w 607804"/>
                <a:gd name="connsiteY14" fmla="*/ 572441 h 596630"/>
                <a:gd name="connsiteX15" fmla="*/ 9085 w 607804"/>
                <a:gd name="connsiteY15" fmla="*/ 565721 h 596630"/>
                <a:gd name="connsiteX16" fmla="*/ 1009 w 607804"/>
                <a:gd name="connsiteY16" fmla="*/ 537500 h 596630"/>
                <a:gd name="connsiteX17" fmla="*/ 54850 w 607804"/>
                <a:gd name="connsiteY17" fmla="*/ 321139 h 596630"/>
                <a:gd name="connsiteX18" fmla="*/ 72348 w 607804"/>
                <a:gd name="connsiteY18" fmla="*/ 300981 h 596630"/>
                <a:gd name="connsiteX19" fmla="*/ 302554 w 607804"/>
                <a:gd name="connsiteY19" fmla="*/ 68530 h 596630"/>
                <a:gd name="connsiteX20" fmla="*/ 237945 w 607804"/>
                <a:gd name="connsiteY20" fmla="*/ 133029 h 596630"/>
                <a:gd name="connsiteX21" fmla="*/ 302554 w 607804"/>
                <a:gd name="connsiteY21" fmla="*/ 197528 h 596630"/>
                <a:gd name="connsiteX22" fmla="*/ 367164 w 607804"/>
                <a:gd name="connsiteY22" fmla="*/ 133029 h 596630"/>
                <a:gd name="connsiteX23" fmla="*/ 302554 w 607804"/>
                <a:gd name="connsiteY23" fmla="*/ 68530 h 596630"/>
                <a:gd name="connsiteX24" fmla="*/ 303901 w 607804"/>
                <a:gd name="connsiteY24" fmla="*/ 0 h 596630"/>
                <a:gd name="connsiteX25" fmla="*/ 438504 w 607804"/>
                <a:gd name="connsiteY25" fmla="*/ 134373 h 596630"/>
                <a:gd name="connsiteX26" fmla="*/ 313323 w 607804"/>
                <a:gd name="connsiteY26" fmla="*/ 407150 h 596630"/>
                <a:gd name="connsiteX27" fmla="*/ 303901 w 607804"/>
                <a:gd name="connsiteY27" fmla="*/ 412525 h 596630"/>
                <a:gd name="connsiteX28" fmla="*/ 294478 w 607804"/>
                <a:gd name="connsiteY28" fmla="*/ 407150 h 596630"/>
                <a:gd name="connsiteX29" fmla="*/ 169297 w 607804"/>
                <a:gd name="connsiteY29" fmla="*/ 134373 h 596630"/>
                <a:gd name="connsiteX30" fmla="*/ 303901 w 607804"/>
                <a:gd name="connsiteY30" fmla="*/ 0 h 59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804" h="596630">
                  <a:moveTo>
                    <a:pt x="170608" y="262009"/>
                  </a:moveTo>
                  <a:cubicBezTo>
                    <a:pt x="196183" y="317107"/>
                    <a:pt x="229834" y="376237"/>
                    <a:pt x="260792" y="427304"/>
                  </a:cubicBezTo>
                  <a:cubicBezTo>
                    <a:pt x="270214" y="442086"/>
                    <a:pt x="286367" y="451493"/>
                    <a:pt x="303865" y="451493"/>
                  </a:cubicBezTo>
                  <a:cubicBezTo>
                    <a:pt x="321363" y="451493"/>
                    <a:pt x="337516" y="442086"/>
                    <a:pt x="346938" y="427304"/>
                  </a:cubicBezTo>
                  <a:cubicBezTo>
                    <a:pt x="367128" y="393707"/>
                    <a:pt x="388665" y="357423"/>
                    <a:pt x="408855" y="319795"/>
                  </a:cubicBezTo>
                  <a:cubicBezTo>
                    <a:pt x="411547" y="319795"/>
                    <a:pt x="519229" y="298293"/>
                    <a:pt x="519229" y="298293"/>
                  </a:cubicBezTo>
                  <a:cubicBezTo>
                    <a:pt x="534036" y="295605"/>
                    <a:pt x="548842" y="305013"/>
                    <a:pt x="552880" y="319795"/>
                  </a:cubicBezTo>
                  <a:lnTo>
                    <a:pt x="606721" y="538844"/>
                  </a:lnTo>
                  <a:cubicBezTo>
                    <a:pt x="609413" y="546907"/>
                    <a:pt x="606721" y="556314"/>
                    <a:pt x="602683" y="563034"/>
                  </a:cubicBezTo>
                  <a:cubicBezTo>
                    <a:pt x="598645" y="569753"/>
                    <a:pt x="590569" y="573784"/>
                    <a:pt x="582493" y="575128"/>
                  </a:cubicBezTo>
                  <a:lnTo>
                    <a:pt x="414239" y="596630"/>
                  </a:lnTo>
                  <a:cubicBezTo>
                    <a:pt x="408855" y="596630"/>
                    <a:pt x="404817" y="596630"/>
                    <a:pt x="400779" y="595286"/>
                  </a:cubicBezTo>
                  <a:lnTo>
                    <a:pt x="205605" y="532125"/>
                  </a:lnTo>
                  <a:cubicBezTo>
                    <a:pt x="200221" y="530781"/>
                    <a:pt x="194837" y="530781"/>
                    <a:pt x="189453" y="532125"/>
                  </a:cubicBezTo>
                  <a:lnTo>
                    <a:pt x="37352" y="572441"/>
                  </a:lnTo>
                  <a:cubicBezTo>
                    <a:pt x="26584" y="575128"/>
                    <a:pt x="15815" y="572441"/>
                    <a:pt x="9085" y="565721"/>
                  </a:cubicBezTo>
                  <a:cubicBezTo>
                    <a:pt x="1009" y="557658"/>
                    <a:pt x="-1683" y="546907"/>
                    <a:pt x="1009" y="537500"/>
                  </a:cubicBezTo>
                  <a:lnTo>
                    <a:pt x="54850" y="321139"/>
                  </a:lnTo>
                  <a:cubicBezTo>
                    <a:pt x="57542" y="311732"/>
                    <a:pt x="64272" y="305013"/>
                    <a:pt x="72348" y="300981"/>
                  </a:cubicBezTo>
                  <a:close/>
                  <a:moveTo>
                    <a:pt x="302554" y="68530"/>
                  </a:moveTo>
                  <a:cubicBezTo>
                    <a:pt x="266212" y="68530"/>
                    <a:pt x="237945" y="98092"/>
                    <a:pt x="237945" y="133029"/>
                  </a:cubicBezTo>
                  <a:cubicBezTo>
                    <a:pt x="237945" y="169310"/>
                    <a:pt x="266212" y="197528"/>
                    <a:pt x="302554" y="197528"/>
                  </a:cubicBezTo>
                  <a:cubicBezTo>
                    <a:pt x="338897" y="197528"/>
                    <a:pt x="367164" y="167966"/>
                    <a:pt x="367164" y="133029"/>
                  </a:cubicBezTo>
                  <a:cubicBezTo>
                    <a:pt x="367164" y="96749"/>
                    <a:pt x="337551" y="68530"/>
                    <a:pt x="302554" y="68530"/>
                  </a:cubicBezTo>
                  <a:close/>
                  <a:moveTo>
                    <a:pt x="303901" y="0"/>
                  </a:moveTo>
                  <a:cubicBezTo>
                    <a:pt x="377932" y="0"/>
                    <a:pt x="438504" y="60468"/>
                    <a:pt x="438504" y="134373"/>
                  </a:cubicBezTo>
                  <a:cubicBezTo>
                    <a:pt x="438504" y="196185"/>
                    <a:pt x="344282" y="357432"/>
                    <a:pt x="313323" y="407150"/>
                  </a:cubicBezTo>
                  <a:cubicBezTo>
                    <a:pt x="310631" y="409838"/>
                    <a:pt x="307939" y="412525"/>
                    <a:pt x="303901" y="412525"/>
                  </a:cubicBezTo>
                  <a:cubicBezTo>
                    <a:pt x="301208" y="412525"/>
                    <a:pt x="297170" y="409838"/>
                    <a:pt x="294478" y="407150"/>
                  </a:cubicBezTo>
                  <a:cubicBezTo>
                    <a:pt x="263519" y="357432"/>
                    <a:pt x="169297" y="196185"/>
                    <a:pt x="169297" y="134373"/>
                  </a:cubicBezTo>
                  <a:cubicBezTo>
                    <a:pt x="169297" y="60468"/>
                    <a:pt x="229869" y="0"/>
                    <a:pt x="303901" y="0"/>
                  </a:cubicBezTo>
                  <a:close/>
                </a:path>
              </a:pathLst>
            </a:custGeom>
            <a:solidFill>
              <a:schemeClr val="bg1"/>
            </a:solidFill>
            <a:ln>
              <a:noFill/>
            </a:ln>
          </p:spPr>
          <p:txBody>
            <a:bodyPr/>
            <a:lstStyle/>
            <a:p>
              <a:endParaRPr lang="zh-CN" altLang="en-US" u="sng"/>
            </a:p>
          </p:txBody>
        </p:sp>
      </p:grpSp>
      <p:grpSp>
        <p:nvGrpSpPr>
          <p:cNvPr id="30" name="组合 29">
            <a:extLst>
              <a:ext uri="{FF2B5EF4-FFF2-40B4-BE49-F238E27FC236}">
                <a16:creationId xmlns:a16="http://schemas.microsoft.com/office/drawing/2014/main" id="{6CB39C91-A10D-42E4-8669-F633202A207F}"/>
              </a:ext>
            </a:extLst>
          </p:cNvPr>
          <p:cNvGrpSpPr/>
          <p:nvPr/>
        </p:nvGrpSpPr>
        <p:grpSpPr>
          <a:xfrm>
            <a:off x="7910195" y="679821"/>
            <a:ext cx="4385701" cy="1948680"/>
            <a:chOff x="7910195" y="679821"/>
            <a:chExt cx="4385701" cy="1948680"/>
          </a:xfrm>
        </p:grpSpPr>
        <p:sp>
          <p:nvSpPr>
            <p:cNvPr id="75" name="ïṡḷiḓê"/>
            <p:cNvSpPr/>
            <p:nvPr/>
          </p:nvSpPr>
          <p:spPr>
            <a:xfrm rot="10800000">
              <a:off x="7910195" y="679821"/>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9" name="íśḷiďê"/>
            <p:cNvGrpSpPr/>
            <p:nvPr/>
          </p:nvGrpSpPr>
          <p:grpSpPr>
            <a:xfrm>
              <a:off x="8422005" y="777605"/>
              <a:ext cx="3769995" cy="1850896"/>
              <a:chOff x="8435975" y="579007"/>
              <a:chExt cx="3769995" cy="1850896"/>
            </a:xfrm>
          </p:grpSpPr>
          <p:sp>
            <p:nvSpPr>
              <p:cNvPr id="18" name="ïšḷiḓé"/>
              <p:cNvSpPr/>
              <p:nvPr/>
            </p:nvSpPr>
            <p:spPr bwMode="auto">
              <a:xfrm>
                <a:off x="8436000" y="1589309"/>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50000"/>
                  </a:lnSpc>
                  <a:spcBef>
                    <a:spcPct val="0"/>
                  </a:spcBef>
                  <a:buFont typeface="Arial" panose="020B0604020202020204" pitchFamily="34" charset="0"/>
                  <a:buNone/>
                </a:pPr>
                <a:endParaRPr lang="en-US" altLang="zh-CN" sz="1400" u="sng" dirty="0"/>
              </a:p>
            </p:txBody>
          </p:sp>
          <p:sp>
            <p:nvSpPr>
              <p:cNvPr id="19" name="íṥ1ídê"/>
              <p:cNvSpPr txBox="1"/>
              <p:nvPr/>
            </p:nvSpPr>
            <p:spPr bwMode="auto">
              <a:xfrm>
                <a:off x="8435975" y="579007"/>
                <a:ext cx="3769995"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800" b="1" u="sng" dirty="0">
                    <a:solidFill>
                      <a:schemeClr val="bg1"/>
                    </a:solidFill>
                    <a:effectLst>
                      <a:outerShdw blurRad="50800" dist="38100" dir="2700000" algn="tl" rotWithShape="0">
                        <a:prstClr val="black">
                          <a:alpha val="40000"/>
                        </a:prstClr>
                      </a:outerShdw>
                    </a:effectLst>
                  </a:rPr>
                  <a:t>WebAssembly VS JS</a:t>
                </a:r>
              </a:p>
            </p:txBody>
          </p:sp>
        </p:grpSp>
      </p:grpSp>
      <p:grpSp>
        <p:nvGrpSpPr>
          <p:cNvPr id="29" name="组合 28">
            <a:extLst>
              <a:ext uri="{FF2B5EF4-FFF2-40B4-BE49-F238E27FC236}">
                <a16:creationId xmlns:a16="http://schemas.microsoft.com/office/drawing/2014/main" id="{87232A2D-81AD-4BF5-8C8E-FD53B4A5B4EF}"/>
              </a:ext>
            </a:extLst>
          </p:cNvPr>
          <p:cNvGrpSpPr/>
          <p:nvPr/>
        </p:nvGrpSpPr>
        <p:grpSpPr>
          <a:xfrm>
            <a:off x="7837170" y="2445189"/>
            <a:ext cx="3915410" cy="3496664"/>
            <a:chOff x="7837170" y="2445189"/>
            <a:chExt cx="3915410" cy="3496664"/>
          </a:xfrm>
        </p:grpSpPr>
        <p:grpSp>
          <p:nvGrpSpPr>
            <p:cNvPr id="2" name="组合 1">
              <a:extLst>
                <a:ext uri="{FF2B5EF4-FFF2-40B4-BE49-F238E27FC236}">
                  <a16:creationId xmlns:a16="http://schemas.microsoft.com/office/drawing/2014/main" id="{DEE6AF94-8A8D-4488-AEDE-1B2628A37A43}"/>
                </a:ext>
              </a:extLst>
            </p:cNvPr>
            <p:cNvGrpSpPr/>
            <p:nvPr/>
          </p:nvGrpSpPr>
          <p:grpSpPr>
            <a:xfrm>
              <a:off x="8596655" y="2445189"/>
              <a:ext cx="3155925" cy="3496664"/>
              <a:chOff x="8596655" y="2445189"/>
              <a:chExt cx="3155925" cy="3496664"/>
            </a:xfrm>
          </p:grpSpPr>
          <p:grpSp>
            <p:nvGrpSpPr>
              <p:cNvPr id="10" name="îṡľiďê"/>
              <p:cNvGrpSpPr/>
              <p:nvPr/>
            </p:nvGrpSpPr>
            <p:grpSpPr>
              <a:xfrm>
                <a:off x="8596655" y="2445189"/>
                <a:ext cx="3082900" cy="1305953"/>
                <a:chOff x="8610625" y="589915"/>
                <a:chExt cx="3082900" cy="1305953"/>
              </a:xfrm>
            </p:grpSpPr>
            <p:sp>
              <p:nvSpPr>
                <p:cNvPr id="16" name="iṣ1ïḑe"/>
                <p:cNvSpPr/>
                <p:nvPr/>
              </p:nvSpPr>
              <p:spPr bwMode="auto">
                <a:xfrm>
                  <a:off x="8610625" y="1055274"/>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u="sng" dirty="0"/>
                    <a:t>解码时间</a:t>
                  </a:r>
                </a:p>
                <a:p>
                  <a:pPr marL="171450" indent="-171450">
                    <a:lnSpc>
                      <a:spcPct val="150000"/>
                    </a:lnSpc>
                    <a:spcBef>
                      <a:spcPct val="0"/>
                    </a:spcBef>
                    <a:buFont typeface="Arial" panose="020B0604020202020204" pitchFamily="34" charset="0"/>
                    <a:buChar char="•"/>
                  </a:pPr>
                  <a:r>
                    <a:rPr lang="zh-CN" altLang="en-US" sz="1400" u="sng" dirty="0"/>
                    <a:t>编译和优化</a:t>
                  </a:r>
                </a:p>
                <a:p>
                  <a:pPr marL="171450" indent="-171450">
                    <a:lnSpc>
                      <a:spcPct val="150000"/>
                    </a:lnSpc>
                    <a:spcBef>
                      <a:spcPct val="0"/>
                    </a:spcBef>
                    <a:buFont typeface="Arial" panose="020B0604020202020204" pitchFamily="34" charset="0"/>
                    <a:buChar char="•"/>
                  </a:pPr>
                  <a:r>
                    <a:rPr lang="zh-CN" altLang="en-US" sz="1400" u="sng" dirty="0"/>
                    <a:t>重优化</a:t>
                  </a:r>
                </a:p>
              </p:txBody>
            </p:sp>
            <p:sp>
              <p:nvSpPr>
                <p:cNvPr id="17" name="iŝlídé"/>
                <p:cNvSpPr txBox="1"/>
                <p:nvPr/>
              </p:nvSpPr>
              <p:spPr bwMode="auto">
                <a:xfrm>
                  <a:off x="8610625" y="589915"/>
                  <a:ext cx="3082900" cy="4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u="sng" dirty="0"/>
                    <a:t>执行耗时</a:t>
                  </a:r>
                </a:p>
              </p:txBody>
            </p:sp>
          </p:grpSp>
          <p:grpSp>
            <p:nvGrpSpPr>
              <p:cNvPr id="11" name="iS1iḑè"/>
              <p:cNvGrpSpPr/>
              <p:nvPr/>
            </p:nvGrpSpPr>
            <p:grpSpPr>
              <a:xfrm>
                <a:off x="8596655" y="4635265"/>
                <a:ext cx="3155925" cy="1306588"/>
                <a:chOff x="8610625" y="1123315"/>
                <a:chExt cx="3155925" cy="1306588"/>
              </a:xfrm>
            </p:grpSpPr>
            <p:sp>
              <p:nvSpPr>
                <p:cNvPr id="14" name="íŝḻïḋê"/>
                <p:cNvSpPr/>
                <p:nvPr/>
              </p:nvSpPr>
              <p:spPr bwMode="auto">
                <a:xfrm>
                  <a:off x="8683650" y="1589309"/>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u="sng" dirty="0"/>
                    <a:t>文件体积</a:t>
                  </a:r>
                </a:p>
                <a:p>
                  <a:pPr marL="171450" indent="-171450">
                    <a:lnSpc>
                      <a:spcPct val="150000"/>
                    </a:lnSpc>
                    <a:spcBef>
                      <a:spcPct val="0"/>
                    </a:spcBef>
                    <a:buFont typeface="Arial" panose="020B0604020202020204" pitchFamily="34" charset="0"/>
                    <a:buChar char="•"/>
                  </a:pPr>
                  <a:r>
                    <a:rPr lang="zh-CN" altLang="en-US" sz="1400" u="sng" dirty="0"/>
                    <a:t>垃圾回收</a:t>
                  </a:r>
                </a:p>
              </p:txBody>
            </p:sp>
            <p:sp>
              <p:nvSpPr>
                <p:cNvPr id="15" name="íSḷiḑê"/>
                <p:cNvSpPr txBox="1"/>
                <p:nvPr/>
              </p:nvSpPr>
              <p:spPr bwMode="auto">
                <a:xfrm>
                  <a:off x="8610625" y="1123315"/>
                  <a:ext cx="3082900" cy="4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u="sng" dirty="0"/>
                    <a:t>空间利用</a:t>
                  </a:r>
                </a:p>
              </p:txBody>
            </p:sp>
          </p:grpSp>
        </p:grpSp>
        <p:grpSp>
          <p:nvGrpSpPr>
            <p:cNvPr id="26" name="组合 25">
              <a:extLst>
                <a:ext uri="{FF2B5EF4-FFF2-40B4-BE49-F238E27FC236}">
                  <a16:creationId xmlns:a16="http://schemas.microsoft.com/office/drawing/2014/main" id="{C64C100E-5FE0-49BF-BDB2-C23AC357710C}"/>
                </a:ext>
              </a:extLst>
            </p:cNvPr>
            <p:cNvGrpSpPr/>
            <p:nvPr/>
          </p:nvGrpSpPr>
          <p:grpSpPr>
            <a:xfrm>
              <a:off x="7837170" y="2677795"/>
              <a:ext cx="759460" cy="2190115"/>
              <a:chOff x="7837170" y="2677795"/>
              <a:chExt cx="759460" cy="2190115"/>
            </a:xfrm>
          </p:grpSpPr>
          <p:cxnSp>
            <p:nvCxnSpPr>
              <p:cNvPr id="12" name="肘形连接符 22"/>
              <p:cNvCxnSpPr>
                <a:stCxn id="20" idx="6"/>
                <a:endCxn id="17" idx="1"/>
              </p:cNvCxnSpPr>
              <p:nvPr/>
            </p:nvCxnSpPr>
            <p:spPr>
              <a:xfrm flipV="1">
                <a:off x="7910195" y="2677795"/>
                <a:ext cx="686435" cy="954405"/>
              </a:xfrm>
              <a:prstGeom prst="bentConnector3">
                <a:avLst>
                  <a:gd name="adj1" fmla="val 38112"/>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肘形连接符 26"/>
              <p:cNvCxnSpPr/>
              <p:nvPr/>
            </p:nvCxnSpPr>
            <p:spPr>
              <a:xfrm>
                <a:off x="7837170" y="3632200"/>
                <a:ext cx="759460" cy="1235710"/>
              </a:xfrm>
              <a:prstGeom prst="bentConnector3">
                <a:avLst>
                  <a:gd name="adj1" fmla="val 44648"/>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pic>
        <p:nvPicPr>
          <p:cNvPr id="27" name="图片 26" descr="1158320-20181108143238528-2136196189"/>
          <p:cNvPicPr>
            <a:picLocks noChangeAspect="1"/>
          </p:cNvPicPr>
          <p:nvPr/>
        </p:nvPicPr>
        <p:blipFill>
          <a:blip r:embed="rId3"/>
          <a:stretch>
            <a:fillRect/>
          </a:stretch>
        </p:blipFill>
        <p:spPr>
          <a:xfrm>
            <a:off x="0" y="1121410"/>
            <a:ext cx="7959090" cy="5487670"/>
          </a:xfrm>
          <a:prstGeom prst="rect">
            <a:avLst/>
          </a:prstGeom>
        </p:spPr>
      </p:pic>
      <p:sp>
        <p:nvSpPr>
          <p:cNvPr id="28" name="标题 1">
            <a:extLst>
              <a:ext uri="{FF2B5EF4-FFF2-40B4-BE49-F238E27FC236}">
                <a16:creationId xmlns:a16="http://schemas.microsoft.com/office/drawing/2014/main" id="{0D937B90-C44F-442A-AA2D-A30FDF67AAD1}"/>
              </a:ext>
            </a:extLst>
          </p:cNvPr>
          <p:cNvSpPr>
            <a:spLocks noGrp="1"/>
          </p:cNvSpPr>
          <p:nvPr>
            <p:ph type="title"/>
          </p:nvPr>
        </p:nvSpPr>
        <p:spPr>
          <a:xfrm>
            <a:off x="669925" y="301826"/>
            <a:ext cx="3110506" cy="726874"/>
          </a:xfrm>
        </p:spPr>
        <p:txBody>
          <a:bodyPr>
            <a:normAutofit fontScale="90000"/>
          </a:bodyPr>
          <a:lstStyle/>
          <a:p>
            <a:r>
              <a:rPr lang="en-US" altLang="zh-CN" dirty="0"/>
              <a:t>Why WebAssembly</a:t>
            </a:r>
            <a:endParaRPr lang="zh-CN" altLang="en-US" dirty="0"/>
          </a:p>
        </p:txBody>
      </p:sp>
    </p:spTree>
    <p:extLst>
      <p:ext uri="{BB962C8B-B14F-4D97-AF65-F5344CB8AC3E}">
        <p14:creationId xmlns:p14="http://schemas.microsoft.com/office/powerpoint/2010/main" val="1274688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03</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B44685A0-ACBE-4A4B-BFA2-5E006FC9BA2A}"/>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How?</a:t>
            </a:r>
            <a:endParaRPr lang="zh-CN" altLang="en-US" sz="3600" dirty="0"/>
          </a:p>
        </p:txBody>
      </p:sp>
    </p:spTree>
    <p:extLst>
      <p:ext uri="{BB962C8B-B14F-4D97-AF65-F5344CB8AC3E}">
        <p14:creationId xmlns:p14="http://schemas.microsoft.com/office/powerpoint/2010/main" val="14260950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grpId="1" nodeType="click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ppt_x"/>
                                          </p:val>
                                        </p:tav>
                                      </p:tavLst>
                                    </p:anim>
                                    <p:anim calcmode="lin" valueType="num">
                                      <p:cBhvr additive="base">
                                        <p:cTn id="19" dur="500"/>
                                        <p:tgtEl>
                                          <p:spTgt spid="8"/>
                                        </p:tgtEl>
                                        <p:attrNameLst>
                                          <p:attrName>ppt_y</p:attrName>
                                        </p:attrNameLst>
                                      </p:cBhvr>
                                      <p:tavLst>
                                        <p:tav tm="0">
                                          <p:val>
                                            <p:strVal val="ppt_y"/>
                                          </p:val>
                                        </p:tav>
                                        <p:tav tm="100000">
                                          <p:val>
                                            <p:strVal val="0-ppt_h/2"/>
                                          </p:val>
                                        </p:tav>
                                      </p:tavLst>
                                    </p:anim>
                                    <p:set>
                                      <p:cBhvr>
                                        <p:cTn id="20" dur="1" fill="hold">
                                          <p:stCondLst>
                                            <p:cond delay="499"/>
                                          </p:stCondLst>
                                        </p:cTn>
                                        <p:tgtEl>
                                          <p:spTgt spid="8"/>
                                        </p:tgtEl>
                                        <p:attrNameLst>
                                          <p:attrName>style.visibility</p:attrName>
                                        </p:attrNameLst>
                                      </p:cBhvr>
                                      <p:to>
                                        <p:strVal val="hidden"/>
                                      </p:to>
                                    </p:set>
                                  </p:childTnLst>
                                </p:cTn>
                              </p:par>
                              <p:par>
                                <p:cTn id="21" presetID="2" presetClass="exit" presetSubtype="4" fill="hold" grpId="1" nodeType="with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Project Framework</a:t>
            </a:r>
            <a:endParaRPr lang="zh-CN" altLang="en-US" dirty="0"/>
          </a:p>
        </p:txBody>
      </p:sp>
      <p:sp>
        <p:nvSpPr>
          <p:cNvPr id="3" name="页脚占位符 2"/>
          <p:cNvSpPr>
            <a:spLocks noGrp="1"/>
          </p:cNvSpPr>
          <p:nvPr>
            <p:ph type="ftr" sz="quarter" idx="11"/>
          </p:nvPr>
        </p:nvSpPr>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grpSp>
        <p:nvGrpSpPr>
          <p:cNvPr id="28" name="组合 27">
            <a:extLst>
              <a:ext uri="{FF2B5EF4-FFF2-40B4-BE49-F238E27FC236}">
                <a16:creationId xmlns:a16="http://schemas.microsoft.com/office/drawing/2014/main" id="{84E8B883-4BA7-45A0-A6AA-F7A5843E103D}"/>
              </a:ext>
            </a:extLst>
          </p:cNvPr>
          <p:cNvGrpSpPr/>
          <p:nvPr/>
        </p:nvGrpSpPr>
        <p:grpSpPr>
          <a:xfrm>
            <a:off x="767408" y="3947623"/>
            <a:ext cx="10585176" cy="432793"/>
            <a:chOff x="767408" y="3947623"/>
            <a:chExt cx="10585176" cy="432793"/>
          </a:xfrm>
        </p:grpSpPr>
        <p:cxnSp>
          <p:nvCxnSpPr>
            <p:cNvPr id="6" name="直接箭头连接符 5"/>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ïṧḷidè"/>
            <p:cNvSpPr/>
            <p:nvPr/>
          </p:nvSpPr>
          <p:spPr>
            <a:xfrm>
              <a:off x="1126052" y="3947623"/>
              <a:ext cx="1546085" cy="4327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sz="1600" b="1" dirty="0">
                  <a:solidFill>
                    <a:schemeClr val="bg1"/>
                  </a:solidFill>
                </a:rPr>
                <a:t>高层语言</a:t>
              </a:r>
            </a:p>
          </p:txBody>
        </p:sp>
        <p:sp>
          <p:nvSpPr>
            <p:cNvPr id="11" name="íslíḑê"/>
            <p:cNvSpPr/>
            <p:nvPr/>
          </p:nvSpPr>
          <p:spPr>
            <a:xfrm>
              <a:off x="3887813" y="3947623"/>
              <a:ext cx="1546085" cy="43279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sym typeface="+mn-ea"/>
                </a:rPr>
                <a:t>字节码</a:t>
              </a:r>
              <a:endParaRPr lang="zh-CN" altLang="en-US" sz="1600" b="1" dirty="0">
                <a:solidFill>
                  <a:schemeClr val="bg1"/>
                </a:solidFill>
              </a:endParaRPr>
            </a:p>
          </p:txBody>
        </p:sp>
        <p:sp>
          <p:nvSpPr>
            <p:cNvPr id="14" name="íṣḻiďe"/>
            <p:cNvSpPr/>
            <p:nvPr/>
          </p:nvSpPr>
          <p:spPr>
            <a:xfrm>
              <a:off x="6649574" y="3947623"/>
              <a:ext cx="1546085" cy="432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sym typeface="+mn-ea"/>
                </a:rPr>
                <a:t>运行环境</a:t>
              </a:r>
              <a:endParaRPr lang="zh-CN" altLang="en-US" sz="1600" b="1" dirty="0">
                <a:solidFill>
                  <a:schemeClr val="bg1"/>
                </a:solidFill>
              </a:endParaRPr>
            </a:p>
          </p:txBody>
        </p:sp>
        <p:sp>
          <p:nvSpPr>
            <p:cNvPr id="17" name="íSľíḍe"/>
            <p:cNvSpPr/>
            <p:nvPr/>
          </p:nvSpPr>
          <p:spPr>
            <a:xfrm>
              <a:off x="9411334" y="3947623"/>
              <a:ext cx="1546085" cy="432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rPr>
                <a:t>前端语言</a:t>
              </a:r>
            </a:p>
          </p:txBody>
        </p:sp>
      </p:grpSp>
      <p:grpSp>
        <p:nvGrpSpPr>
          <p:cNvPr id="33" name="组合 32">
            <a:extLst>
              <a:ext uri="{FF2B5EF4-FFF2-40B4-BE49-F238E27FC236}">
                <a16:creationId xmlns:a16="http://schemas.microsoft.com/office/drawing/2014/main" id="{780F9295-01E4-490E-9FE5-837A24E182B3}"/>
              </a:ext>
            </a:extLst>
          </p:cNvPr>
          <p:cNvGrpSpPr/>
          <p:nvPr/>
        </p:nvGrpSpPr>
        <p:grpSpPr>
          <a:xfrm>
            <a:off x="828368" y="1988840"/>
            <a:ext cx="2326640" cy="4119245"/>
            <a:chOff x="828368" y="1988840"/>
            <a:chExt cx="2326640" cy="4119245"/>
          </a:xfrm>
        </p:grpSpPr>
        <p:grpSp>
          <p:nvGrpSpPr>
            <p:cNvPr id="7" name="ïšlïḓe"/>
            <p:cNvGrpSpPr/>
            <p:nvPr/>
          </p:nvGrpSpPr>
          <p:grpSpPr>
            <a:xfrm>
              <a:off x="1139724" y="1988840"/>
              <a:ext cx="1518741" cy="1509753"/>
              <a:chOff x="2452226" y="1883471"/>
              <a:chExt cx="1518741" cy="1509753"/>
            </a:xfrm>
          </p:grpSpPr>
          <p:sp>
            <p:nvSpPr>
              <p:cNvPr id="25" name="iŝ1iḍè"/>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îṣ1îḍè"/>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t>Rust</a:t>
                </a:r>
              </a:p>
            </p:txBody>
          </p:sp>
        </p:grpSp>
        <p:sp>
          <p:nvSpPr>
            <p:cNvPr id="9" name="íṥľiďé"/>
            <p:cNvSpPr/>
            <p:nvPr/>
          </p:nvSpPr>
          <p:spPr bwMode="auto">
            <a:xfrm>
              <a:off x="828368" y="4513600"/>
              <a:ext cx="2326640" cy="159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r>
                <a:rPr lang="zh-CN" altLang="en-US" sz="1400" dirty="0"/>
                <a:t>分布式文件系统</a:t>
              </a:r>
              <a:endParaRPr lang="en-US" altLang="zh-CN" sz="1400" dirty="0"/>
            </a:p>
            <a:p>
              <a:pPr algn="ctr">
                <a:lnSpc>
                  <a:spcPct val="120000"/>
                </a:lnSpc>
              </a:pPr>
              <a:r>
                <a:rPr lang="zh-CN" altLang="en-US" sz="1400" dirty="0"/>
                <a:t>的后端语言</a:t>
              </a:r>
            </a:p>
            <a:p>
              <a:pPr algn="ctr">
                <a:lnSpc>
                  <a:spcPct val="120000"/>
                </a:lnSpc>
              </a:pPr>
              <a:r>
                <a:rPr lang="zh-CN" altLang="en-US" sz="1400" dirty="0"/>
                <a:t>工具：</a:t>
              </a:r>
              <a:r>
                <a:rPr lang="en-US" altLang="zh-CN" sz="1400" dirty="0"/>
                <a:t>rustc</a:t>
              </a:r>
              <a:r>
                <a:rPr lang="zh-CN" altLang="en-US" sz="1400" dirty="0"/>
                <a:t>，</a:t>
              </a:r>
              <a:r>
                <a:rPr lang="en-US" altLang="zh-CN" sz="1400" dirty="0"/>
                <a:t>cargo </a:t>
              </a:r>
              <a:r>
                <a:rPr lang="zh-CN" altLang="en-US" sz="1400" dirty="0"/>
                <a:t>等</a:t>
              </a:r>
            </a:p>
          </p:txBody>
        </p:sp>
      </p:grpSp>
      <p:grpSp>
        <p:nvGrpSpPr>
          <p:cNvPr id="35" name="组合 34">
            <a:extLst>
              <a:ext uri="{FF2B5EF4-FFF2-40B4-BE49-F238E27FC236}">
                <a16:creationId xmlns:a16="http://schemas.microsoft.com/office/drawing/2014/main" id="{EF9AB90D-9FA8-4ECC-A306-13962E220F88}"/>
              </a:ext>
            </a:extLst>
          </p:cNvPr>
          <p:cNvGrpSpPr/>
          <p:nvPr/>
        </p:nvGrpSpPr>
        <p:grpSpPr>
          <a:xfrm>
            <a:off x="6414463" y="1988840"/>
            <a:ext cx="2195830" cy="4119245"/>
            <a:chOff x="6414463" y="1988840"/>
            <a:chExt cx="2195830" cy="4119245"/>
          </a:xfrm>
        </p:grpSpPr>
        <p:grpSp>
          <p:nvGrpSpPr>
            <p:cNvPr id="13" name="ïśļiďe"/>
            <p:cNvGrpSpPr/>
            <p:nvPr/>
          </p:nvGrpSpPr>
          <p:grpSpPr>
            <a:xfrm>
              <a:off x="6663246" y="1988840"/>
              <a:ext cx="1518741" cy="1509753"/>
              <a:chOff x="2452226" y="1883471"/>
              <a:chExt cx="1518741" cy="1509753"/>
            </a:xfrm>
          </p:grpSpPr>
          <p:sp>
            <p:nvSpPr>
              <p:cNvPr id="21" name="íśļîďé"/>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išḷíḑé"/>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sym typeface="+mn-ea"/>
                  </a:rPr>
                  <a:t>Node.js</a:t>
                </a:r>
                <a:endParaRPr lang="en-US" altLang="zh-CN" b="1" dirty="0"/>
              </a:p>
            </p:txBody>
          </p:sp>
        </p:grpSp>
        <p:sp>
          <p:nvSpPr>
            <p:cNvPr id="12" name="ï$1iḍê"/>
            <p:cNvSpPr/>
            <p:nvPr/>
          </p:nvSpPr>
          <p:spPr bwMode="auto">
            <a:xfrm>
              <a:off x="6414463" y="4513600"/>
              <a:ext cx="2195830" cy="159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r>
                <a:rPr lang="zh-CN" altLang="en-US" sz="1400" dirty="0"/>
                <a:t>字节码运行环境</a:t>
              </a:r>
              <a:endParaRPr lang="en-US" altLang="zh-CN" sz="1400" dirty="0"/>
            </a:p>
            <a:p>
              <a:pPr algn="ctr">
                <a:lnSpc>
                  <a:spcPct val="120000"/>
                </a:lnSpc>
              </a:pPr>
              <a:r>
                <a:rPr lang="en-US" altLang="zh-CN" sz="1400" dirty="0"/>
                <a:t>web</a:t>
              </a:r>
              <a:r>
                <a:rPr lang="zh-CN" altLang="en-US" sz="1400" dirty="0"/>
                <a:t>服务器搭建</a:t>
              </a:r>
            </a:p>
            <a:p>
              <a:pPr algn="ctr">
                <a:lnSpc>
                  <a:spcPct val="120000"/>
                </a:lnSpc>
              </a:pPr>
              <a:endParaRPr lang="zh-CN" altLang="en-US" sz="1400" dirty="0"/>
            </a:p>
            <a:p>
              <a:pPr algn="ctr">
                <a:lnSpc>
                  <a:spcPct val="120000"/>
                </a:lnSpc>
              </a:pPr>
              <a:endParaRPr lang="zh-CN" altLang="en-US" sz="1400" dirty="0"/>
            </a:p>
            <a:p>
              <a:pPr algn="ctr">
                <a:lnSpc>
                  <a:spcPct val="120000"/>
                </a:lnSpc>
              </a:pPr>
              <a:r>
                <a:rPr lang="zh-CN" altLang="en-US" sz="1400" dirty="0"/>
                <a:t>工具：</a:t>
              </a:r>
              <a:r>
                <a:rPr lang="en-US" altLang="zh-CN" sz="1400" dirty="0"/>
                <a:t>npm </a:t>
              </a:r>
              <a:r>
                <a:rPr lang="zh-CN" altLang="en-US" sz="1400" dirty="0"/>
                <a:t>等</a:t>
              </a:r>
            </a:p>
          </p:txBody>
        </p:sp>
      </p:grpSp>
      <p:grpSp>
        <p:nvGrpSpPr>
          <p:cNvPr id="34" name="组合 33">
            <a:extLst>
              <a:ext uri="{FF2B5EF4-FFF2-40B4-BE49-F238E27FC236}">
                <a16:creationId xmlns:a16="http://schemas.microsoft.com/office/drawing/2014/main" id="{F6DDCCFD-077B-40A0-8431-C61B48C1D02E}"/>
              </a:ext>
            </a:extLst>
          </p:cNvPr>
          <p:cNvGrpSpPr/>
          <p:nvPr/>
        </p:nvGrpSpPr>
        <p:grpSpPr>
          <a:xfrm>
            <a:off x="3590618" y="1988840"/>
            <a:ext cx="2195830" cy="4119880"/>
            <a:chOff x="3590618" y="1988840"/>
            <a:chExt cx="2195830" cy="4119880"/>
          </a:xfrm>
        </p:grpSpPr>
        <p:grpSp>
          <p:nvGrpSpPr>
            <p:cNvPr id="10" name="íṧļîḑê"/>
            <p:cNvGrpSpPr/>
            <p:nvPr/>
          </p:nvGrpSpPr>
          <p:grpSpPr>
            <a:xfrm>
              <a:off x="3901485" y="1988840"/>
              <a:ext cx="1518741" cy="1509753"/>
              <a:chOff x="2452226" y="1883471"/>
              <a:chExt cx="1518741" cy="1509753"/>
            </a:xfrm>
          </p:grpSpPr>
          <p:sp>
            <p:nvSpPr>
              <p:cNvPr id="23" name="îṣḻiḓe"/>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î$ḻíde"/>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sym typeface="+mn-ea"/>
                  </a:rPr>
                  <a:t>Wasm</a:t>
                </a:r>
                <a:endParaRPr lang="en-US" altLang="zh-CN" b="1" dirty="0"/>
              </a:p>
            </p:txBody>
          </p:sp>
        </p:grpSp>
        <p:sp>
          <p:nvSpPr>
            <p:cNvPr id="15" name="íṡḷîḓe"/>
            <p:cNvSpPr/>
            <p:nvPr/>
          </p:nvSpPr>
          <p:spPr bwMode="auto">
            <a:xfrm>
              <a:off x="3590618" y="4513600"/>
              <a:ext cx="2195830" cy="159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gn="ctr">
                <a:lnSpc>
                  <a:spcPct val="120000"/>
                </a:lnSpc>
              </a:pPr>
              <a:r>
                <a:rPr lang="zh-CN" altLang="en-US" sz="1400" dirty="0"/>
                <a:t>将</a:t>
              </a:r>
              <a:r>
                <a:rPr lang="en-US" altLang="zh-CN" sz="1400" dirty="0"/>
                <a:t>Rust</a:t>
              </a:r>
              <a:r>
                <a:rPr lang="zh-CN" altLang="en-US" sz="1400" dirty="0"/>
                <a:t>编译为 </a:t>
              </a:r>
              <a:r>
                <a:rPr lang="en-US" altLang="zh-CN" sz="1400" dirty="0"/>
                <a:t>WebAssembly</a:t>
              </a:r>
              <a:r>
                <a:rPr lang="zh-CN" altLang="en-US" sz="1400" dirty="0"/>
                <a:t>。</a:t>
              </a:r>
              <a:endParaRPr lang="en-US" altLang="zh-CN" sz="1400" dirty="0"/>
            </a:p>
            <a:p>
              <a:pPr algn="ctr">
                <a:lnSpc>
                  <a:spcPct val="120000"/>
                </a:lnSpc>
              </a:pPr>
              <a:r>
                <a:rPr lang="zh-CN" altLang="en-US" sz="1400" dirty="0"/>
                <a:t>通用兼容、高性能</a:t>
              </a:r>
            </a:p>
            <a:p>
              <a:pPr algn="ctr">
                <a:lnSpc>
                  <a:spcPct val="120000"/>
                </a:lnSpc>
              </a:pPr>
              <a:endParaRPr lang="zh-CN" altLang="en-US" sz="1400" dirty="0"/>
            </a:p>
            <a:p>
              <a:pPr algn="ctr">
                <a:lnSpc>
                  <a:spcPct val="120000"/>
                </a:lnSpc>
              </a:pPr>
              <a:r>
                <a:rPr lang="zh-CN" altLang="en-US" sz="1400" dirty="0"/>
                <a:t>工具：</a:t>
              </a:r>
              <a:r>
                <a:rPr lang="en-US" altLang="zh-CN" sz="1400" dirty="0"/>
                <a:t>wasm-pack</a:t>
              </a:r>
              <a:r>
                <a:rPr lang="zh-CN" altLang="en-US" sz="1400" dirty="0"/>
                <a:t>，</a:t>
              </a:r>
              <a:r>
                <a:rPr lang="en-US" altLang="zh-CN" sz="1400" dirty="0"/>
                <a:t>wasm-bindgen </a:t>
              </a:r>
              <a:r>
                <a:rPr lang="zh-CN" altLang="en-US" sz="1400" dirty="0"/>
                <a:t>等</a:t>
              </a:r>
            </a:p>
          </p:txBody>
        </p:sp>
      </p:grpSp>
      <p:grpSp>
        <p:nvGrpSpPr>
          <p:cNvPr id="36" name="组合 35">
            <a:extLst>
              <a:ext uri="{FF2B5EF4-FFF2-40B4-BE49-F238E27FC236}">
                <a16:creationId xmlns:a16="http://schemas.microsoft.com/office/drawing/2014/main" id="{20A47C28-81DE-4A82-910E-EF67B97F5E4B}"/>
              </a:ext>
            </a:extLst>
          </p:cNvPr>
          <p:cNvGrpSpPr/>
          <p:nvPr/>
        </p:nvGrpSpPr>
        <p:grpSpPr>
          <a:xfrm>
            <a:off x="9086421" y="1988840"/>
            <a:ext cx="2195910" cy="3304519"/>
            <a:chOff x="9086421" y="1988840"/>
            <a:chExt cx="2195910" cy="3304519"/>
          </a:xfrm>
        </p:grpSpPr>
        <p:grpSp>
          <p:nvGrpSpPr>
            <p:cNvPr id="16" name="îṡḻîḑê"/>
            <p:cNvGrpSpPr/>
            <p:nvPr/>
          </p:nvGrpSpPr>
          <p:grpSpPr>
            <a:xfrm>
              <a:off x="9425006" y="1988840"/>
              <a:ext cx="1518741" cy="1509753"/>
              <a:chOff x="2452226" y="1883471"/>
              <a:chExt cx="1518741" cy="1509753"/>
            </a:xfrm>
          </p:grpSpPr>
          <p:sp>
            <p:nvSpPr>
              <p:cNvPr id="19" name="isḻîḋé"/>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ṩ1ïḓè"/>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t> JS</a:t>
                </a:r>
              </a:p>
            </p:txBody>
          </p:sp>
        </p:grpSp>
        <p:sp>
          <p:nvSpPr>
            <p:cNvPr id="18" name="íšľíde"/>
            <p:cNvSpPr/>
            <p:nvPr/>
          </p:nvSpPr>
          <p:spPr bwMode="auto">
            <a:xfrm>
              <a:off x="9086421" y="4513588"/>
              <a:ext cx="2195910" cy="77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90000" lnSpcReduction="10000"/>
            </a:bodyPr>
            <a:lstStyle/>
            <a:p>
              <a:pPr algn="ctr">
                <a:lnSpc>
                  <a:spcPct val="120000"/>
                </a:lnSpc>
              </a:pPr>
              <a:r>
                <a:rPr lang="zh-CN" altLang="en-US" sz="1600" dirty="0"/>
                <a:t>与</a:t>
              </a:r>
              <a:r>
                <a:rPr lang="en-US" altLang="zh-CN" sz="1600" dirty="0"/>
                <a:t>Rust</a:t>
              </a:r>
              <a:r>
                <a:rPr lang="zh-CN" altLang="en-US" sz="1600" dirty="0"/>
                <a:t>、</a:t>
              </a:r>
              <a:r>
                <a:rPr lang="en-US" altLang="zh-CN" sz="1600" dirty="0"/>
                <a:t>WebAssembly</a:t>
              </a:r>
            </a:p>
            <a:p>
              <a:pPr algn="ctr">
                <a:lnSpc>
                  <a:spcPct val="120000"/>
                </a:lnSpc>
              </a:pPr>
              <a:r>
                <a:rPr lang="zh-CN" altLang="en-US" sz="1600" dirty="0"/>
                <a:t>互调</a:t>
              </a:r>
              <a:r>
                <a:rPr lang="en-US" altLang="zh-CN" sz="1600" dirty="0"/>
                <a:t> </a:t>
              </a:r>
            </a:p>
            <a:p>
              <a:pPr algn="ctr">
                <a:lnSpc>
                  <a:spcPct val="120000"/>
                </a:lnSpc>
              </a:pPr>
              <a:r>
                <a:rPr lang="zh-CN" altLang="en-US" sz="1600" dirty="0"/>
                <a:t>使用浏览器 </a:t>
              </a:r>
              <a:r>
                <a:rPr lang="en-US" altLang="zh-CN" sz="1600" dirty="0"/>
                <a:t>API</a:t>
              </a:r>
            </a:p>
          </p:txBody>
        </p:sp>
      </p:grpSp>
      <p:sp>
        <p:nvSpPr>
          <p:cNvPr id="27"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723241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Horizont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outHorizont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out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outHorizontal)">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分布式文件系统功能介绍</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15</a:t>
            </a:fld>
            <a:endParaRPr lang="zh-CN" altLang="en-US" dirty="0"/>
          </a:p>
        </p:txBody>
      </p:sp>
      <p:sp>
        <p:nvSpPr>
          <p:cNvPr id="21" name="iŝḷiḍe"/>
          <p:cNvSpPr txBox="1"/>
          <p:nvPr/>
        </p:nvSpPr>
        <p:spPr bwMode="auto">
          <a:xfrm>
            <a:off x="1706089" y="2713147"/>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文件分块</a:t>
            </a:r>
            <a:r>
              <a:rPr lang="en-US" altLang="zh-CN" sz="2000" dirty="0"/>
              <a:t>(Erasure code)</a:t>
            </a:r>
          </a:p>
        </p:txBody>
      </p:sp>
      <p:sp>
        <p:nvSpPr>
          <p:cNvPr id="22" name="iŝḷiḍe"/>
          <p:cNvSpPr txBox="1"/>
          <p:nvPr/>
        </p:nvSpPr>
        <p:spPr bwMode="auto">
          <a:xfrm>
            <a:off x="1706090" y="3442322"/>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与服务器端通信</a:t>
            </a:r>
            <a:r>
              <a:rPr lang="en-US" altLang="zh-CN" sz="2000" dirty="0"/>
              <a:t>(</a:t>
            </a:r>
            <a:r>
              <a:rPr lang="zh-CN" altLang="en-US" sz="2000" dirty="0"/>
              <a:t>接收、发送文件碎片</a:t>
            </a:r>
            <a:r>
              <a:rPr lang="en-US" altLang="zh-CN" sz="2000" dirty="0"/>
              <a:t>)</a:t>
            </a:r>
          </a:p>
        </p:txBody>
      </p:sp>
      <p:sp>
        <p:nvSpPr>
          <p:cNvPr id="23" name="iŝḷiḍe"/>
          <p:cNvSpPr txBox="1"/>
          <p:nvPr/>
        </p:nvSpPr>
        <p:spPr bwMode="auto">
          <a:xfrm>
            <a:off x="1723444" y="4171497"/>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删除本地块或保存分配到的块</a:t>
            </a:r>
            <a:endParaRPr lang="en-US" altLang="zh-CN" sz="2000" dirty="0"/>
          </a:p>
        </p:txBody>
      </p:sp>
      <p:sp>
        <p:nvSpPr>
          <p:cNvPr id="24" name="iŝḷiḍe"/>
          <p:cNvSpPr txBox="1"/>
          <p:nvPr/>
        </p:nvSpPr>
        <p:spPr bwMode="auto">
          <a:xfrm>
            <a:off x="1723444" y="4900673"/>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dirty="0"/>
              <a:t>本地文件夹监控（获取本地目录）</a:t>
            </a:r>
            <a:endParaRPr lang="en-US" altLang="zh-CN" sz="2000" dirty="0"/>
          </a:p>
        </p:txBody>
      </p:sp>
      <p:sp>
        <p:nvSpPr>
          <p:cNvPr id="38" name="iŝḷiḍe"/>
          <p:cNvSpPr txBox="1"/>
          <p:nvPr/>
        </p:nvSpPr>
        <p:spPr bwMode="auto">
          <a:xfrm>
            <a:off x="2477199" y="1768233"/>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客户端功能</a:t>
            </a:r>
            <a:endParaRPr lang="en-US" altLang="zh-CN" sz="2400" b="1" dirty="0"/>
          </a:p>
        </p:txBody>
      </p:sp>
      <p:grpSp>
        <p:nvGrpSpPr>
          <p:cNvPr id="33" name="îŝḻíḍe"/>
          <p:cNvGrpSpPr/>
          <p:nvPr/>
        </p:nvGrpSpPr>
        <p:grpSpPr bwMode="auto">
          <a:xfrm>
            <a:off x="1388312" y="1625948"/>
            <a:ext cx="1022084" cy="708053"/>
            <a:chOff x="0" y="0"/>
            <a:chExt cx="1888" cy="1248"/>
          </a:xfrm>
        </p:grpSpPr>
        <p:sp>
          <p:nvSpPr>
            <p:cNvPr id="34" name="işḻïḓé"/>
            <p:cNvSpPr/>
            <p:nvPr/>
          </p:nvSpPr>
          <p:spPr bwMode="auto">
            <a:xfrm>
              <a:off x="596" y="27"/>
              <a:ext cx="1249" cy="1073"/>
            </a:xfrm>
            <a:custGeom>
              <a:avLst/>
              <a:gdLst>
                <a:gd name="T0" fmla="*/ 577 w 21600"/>
                <a:gd name="T1" fmla="*/ 11364 h 21600"/>
                <a:gd name="T2" fmla="*/ 0 w 21600"/>
                <a:gd name="T3" fmla="*/ 21600 h 21600"/>
                <a:gd name="T4" fmla="*/ 21600 w 21600"/>
                <a:gd name="T5" fmla="*/ 0 h 21600"/>
                <a:gd name="T6" fmla="*/ 577 w 21600"/>
                <a:gd name="T7" fmla="*/ 11364 h 21600"/>
                <a:gd name="T8" fmla="*/ 577 w 21600"/>
                <a:gd name="T9" fmla="*/ 11364 h 21600"/>
              </a:gdLst>
              <a:ahLst/>
              <a:cxnLst>
                <a:cxn ang="0">
                  <a:pos x="T0" y="T1"/>
                </a:cxn>
                <a:cxn ang="0">
                  <a:pos x="T2" y="T3"/>
                </a:cxn>
                <a:cxn ang="0">
                  <a:pos x="T4" y="T5"/>
                </a:cxn>
                <a:cxn ang="0">
                  <a:pos x="T6" y="T7"/>
                </a:cxn>
                <a:cxn ang="0">
                  <a:pos x="T8" y="T9"/>
                </a:cxn>
              </a:cxnLst>
              <a:rect l="0" t="0" r="r" b="b"/>
              <a:pathLst>
                <a:path w="21600" h="21600">
                  <a:moveTo>
                    <a:pt x="577" y="11364"/>
                  </a:moveTo>
                  <a:lnTo>
                    <a:pt x="0" y="21600"/>
                  </a:lnTo>
                  <a:lnTo>
                    <a:pt x="21600" y="0"/>
                  </a:lnTo>
                  <a:lnTo>
                    <a:pt x="577" y="11364"/>
                  </a:lnTo>
                  <a:close/>
                  <a:moveTo>
                    <a:pt x="577" y="11364"/>
                  </a:moveTo>
                </a:path>
              </a:pathLst>
            </a:custGeom>
            <a:solidFill>
              <a:schemeClr val="accent3">
                <a:lumMod val="50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5" name="îṡḷíde"/>
            <p:cNvSpPr/>
            <p:nvPr/>
          </p:nvSpPr>
          <p:spPr bwMode="auto">
            <a:xfrm>
              <a:off x="587" y="24"/>
              <a:ext cx="1278" cy="1095"/>
            </a:xfrm>
            <a:custGeom>
              <a:avLst/>
              <a:gdLst>
                <a:gd name="T0" fmla="*/ 338 w 21600"/>
                <a:gd name="T1" fmla="*/ 10512 h 21600"/>
                <a:gd name="T2" fmla="*/ 0 w 21600"/>
                <a:gd name="T3" fmla="*/ 21600 h 21600"/>
                <a:gd name="T4" fmla="*/ 2612 w 21600"/>
                <a:gd name="T5" fmla="*/ 12113 h 21600"/>
                <a:gd name="T6" fmla="*/ 21600 w 21600"/>
                <a:gd name="T7" fmla="*/ 0 h 21600"/>
                <a:gd name="T8" fmla="*/ 14474 w 21600"/>
                <a:gd name="T9" fmla="*/ 1859 h 21600"/>
                <a:gd name="T10" fmla="*/ 338 w 21600"/>
                <a:gd name="T11" fmla="*/ 10512 h 21600"/>
                <a:gd name="T12" fmla="*/ 338 w 21600"/>
                <a:gd name="T13" fmla="*/ 10512 h 21600"/>
              </a:gdLst>
              <a:ahLst/>
              <a:cxnLst>
                <a:cxn ang="0">
                  <a:pos x="T0" y="T1"/>
                </a:cxn>
                <a:cxn ang="0">
                  <a:pos x="T2" y="T3"/>
                </a:cxn>
                <a:cxn ang="0">
                  <a:pos x="T4" y="T5"/>
                </a:cxn>
                <a:cxn ang="0">
                  <a:pos x="T6" y="T7"/>
                </a:cxn>
                <a:cxn ang="0">
                  <a:pos x="T8" y="T9"/>
                </a:cxn>
                <a:cxn ang="0">
                  <a:pos x="T10" y="T11"/>
                </a:cxn>
                <a:cxn ang="0">
                  <a:pos x="T12" y="T13"/>
                </a:cxn>
              </a:cxnLst>
              <a:rect l="0" t="0" r="r" b="b"/>
              <a:pathLst>
                <a:path w="21600" h="21600">
                  <a:moveTo>
                    <a:pt x="338" y="10512"/>
                  </a:moveTo>
                  <a:lnTo>
                    <a:pt x="0" y="21600"/>
                  </a:lnTo>
                  <a:lnTo>
                    <a:pt x="2612" y="12113"/>
                  </a:lnTo>
                  <a:lnTo>
                    <a:pt x="21600" y="0"/>
                  </a:lnTo>
                  <a:lnTo>
                    <a:pt x="14474" y="1859"/>
                  </a:lnTo>
                  <a:lnTo>
                    <a:pt x="338" y="10512"/>
                  </a:lnTo>
                  <a:close/>
                  <a:moveTo>
                    <a:pt x="338" y="10512"/>
                  </a:moveTo>
                </a:path>
              </a:pathLst>
            </a:custGeom>
            <a:solidFill>
              <a:schemeClr val="accent3">
                <a:lumMod val="75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6" name="íśḷîḑe"/>
            <p:cNvSpPr/>
            <p:nvPr/>
          </p:nvSpPr>
          <p:spPr bwMode="auto">
            <a:xfrm>
              <a:off x="0" y="0"/>
              <a:ext cx="1888" cy="590"/>
            </a:xfrm>
            <a:custGeom>
              <a:avLst/>
              <a:gdLst>
                <a:gd name="T0" fmla="*/ 0 w 21600"/>
                <a:gd name="T1" fmla="*/ 12991 h 21600"/>
                <a:gd name="T2" fmla="*/ 6723 w 21600"/>
                <a:gd name="T3" fmla="*/ 21600 h 21600"/>
                <a:gd name="T4" fmla="*/ 21600 w 21600"/>
                <a:gd name="T5" fmla="*/ 0 h 21600"/>
                <a:gd name="T6" fmla="*/ 0 w 21600"/>
                <a:gd name="T7" fmla="*/ 12991 h 21600"/>
                <a:gd name="T8" fmla="*/ 0 w 21600"/>
                <a:gd name="T9" fmla="*/ 12991 h 21600"/>
              </a:gdLst>
              <a:ahLst/>
              <a:cxnLst>
                <a:cxn ang="0">
                  <a:pos x="T0" y="T1"/>
                </a:cxn>
                <a:cxn ang="0">
                  <a:pos x="T2" y="T3"/>
                </a:cxn>
                <a:cxn ang="0">
                  <a:pos x="T4" y="T5"/>
                </a:cxn>
                <a:cxn ang="0">
                  <a:pos x="T6" y="T7"/>
                </a:cxn>
                <a:cxn ang="0">
                  <a:pos x="T8" y="T9"/>
                </a:cxn>
              </a:cxnLst>
              <a:rect l="0" t="0" r="r" b="b"/>
              <a:pathLst>
                <a:path w="21600" h="21600">
                  <a:moveTo>
                    <a:pt x="0" y="12991"/>
                  </a:moveTo>
                  <a:lnTo>
                    <a:pt x="6723" y="21600"/>
                  </a:lnTo>
                  <a:lnTo>
                    <a:pt x="21600" y="0"/>
                  </a:lnTo>
                  <a:lnTo>
                    <a:pt x="0" y="12991"/>
                  </a:lnTo>
                  <a:close/>
                  <a:moveTo>
                    <a:pt x="0" y="12991"/>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7" name="isḷîḓé"/>
            <p:cNvSpPr/>
            <p:nvPr/>
          </p:nvSpPr>
          <p:spPr bwMode="auto">
            <a:xfrm>
              <a:off x="738" y="9"/>
              <a:ext cx="1125" cy="1239"/>
            </a:xfrm>
            <a:custGeom>
              <a:avLst/>
              <a:gdLst>
                <a:gd name="T0" fmla="*/ 0 w 21600"/>
                <a:gd name="T1" fmla="*/ 10747 h 21600"/>
                <a:gd name="T2" fmla="*/ 21600 w 21600"/>
                <a:gd name="T3" fmla="*/ 0 h 21600"/>
                <a:gd name="T4" fmla="*/ 7562 w 21600"/>
                <a:gd name="T5" fmla="*/ 21600 h 21600"/>
                <a:gd name="T6" fmla="*/ 0 w 21600"/>
                <a:gd name="T7" fmla="*/ 10747 h 21600"/>
                <a:gd name="T8" fmla="*/ 0 w 21600"/>
                <a:gd name="T9" fmla="*/ 10747 h 21600"/>
              </a:gdLst>
              <a:ahLst/>
              <a:cxnLst>
                <a:cxn ang="0">
                  <a:pos x="T0" y="T1"/>
                </a:cxn>
                <a:cxn ang="0">
                  <a:pos x="T2" y="T3"/>
                </a:cxn>
                <a:cxn ang="0">
                  <a:pos x="T4" y="T5"/>
                </a:cxn>
                <a:cxn ang="0">
                  <a:pos x="T6" y="T7"/>
                </a:cxn>
                <a:cxn ang="0">
                  <a:pos x="T8" y="T9"/>
                </a:cxn>
              </a:cxnLst>
              <a:rect l="0" t="0" r="r" b="b"/>
              <a:pathLst>
                <a:path w="21600" h="21600">
                  <a:moveTo>
                    <a:pt x="0" y="10747"/>
                  </a:moveTo>
                  <a:lnTo>
                    <a:pt x="21600" y="0"/>
                  </a:lnTo>
                  <a:lnTo>
                    <a:pt x="7562" y="21600"/>
                  </a:lnTo>
                  <a:lnTo>
                    <a:pt x="0" y="10747"/>
                  </a:lnTo>
                  <a:close/>
                  <a:moveTo>
                    <a:pt x="0" y="10747"/>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grpSp>
      <p:sp>
        <p:nvSpPr>
          <p:cNvPr id="71" name="iŝḷiḍe"/>
          <p:cNvSpPr txBox="1"/>
          <p:nvPr/>
        </p:nvSpPr>
        <p:spPr bwMode="auto">
          <a:xfrm>
            <a:off x="7497948" y="1759090"/>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服务器端功能</a:t>
            </a:r>
            <a:endParaRPr lang="en-US" altLang="zh-CN" sz="2400" b="1" dirty="0"/>
          </a:p>
        </p:txBody>
      </p:sp>
      <p:sp>
        <p:nvSpPr>
          <p:cNvPr id="72" name="iŝḷiḍe"/>
          <p:cNvSpPr txBox="1"/>
          <p:nvPr/>
        </p:nvSpPr>
        <p:spPr bwMode="auto">
          <a:xfrm>
            <a:off x="6699384" y="3066439"/>
            <a:ext cx="4671088" cy="9431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dirty="0">
                <a:solidFill>
                  <a:srgbClr val="333333"/>
                </a:solidFill>
                <a:latin typeface="+mn-ea"/>
              </a:rPr>
              <a:t>接收、回复、转发服务请求与控制信息；</a:t>
            </a:r>
            <a:endParaRPr lang="en-US" altLang="zh-CN" sz="2000" dirty="0">
              <a:solidFill>
                <a:srgbClr val="333333"/>
              </a:solidFill>
              <a:latin typeface="+mn-ea"/>
            </a:endParaRPr>
          </a:p>
          <a:p>
            <a:pPr lvl="0" defTabSz="914400" eaLnBrk="0" fontAlgn="base" hangingPunct="0">
              <a:spcBef>
                <a:spcPct val="0"/>
              </a:spcBef>
              <a:spcAft>
                <a:spcPct val="0"/>
              </a:spcAft>
            </a:pPr>
            <a:r>
              <a:rPr lang="zh-CN" altLang="zh-CN" sz="2000" dirty="0">
                <a:solidFill>
                  <a:srgbClr val="333333"/>
                </a:solidFill>
                <a:latin typeface="+mn-ea"/>
              </a:rPr>
              <a:t>收发数据（文件碎片）。</a:t>
            </a:r>
          </a:p>
        </p:txBody>
      </p:sp>
      <p:sp>
        <p:nvSpPr>
          <p:cNvPr id="73" name="iŝḷiḍe"/>
          <p:cNvSpPr txBox="1"/>
          <p:nvPr/>
        </p:nvSpPr>
        <p:spPr bwMode="auto">
          <a:xfrm>
            <a:off x="6667724" y="4496159"/>
            <a:ext cx="4194315" cy="97490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dirty="0">
                <a:solidFill>
                  <a:srgbClr val="333333"/>
                </a:solidFill>
                <a:latin typeface="+mn-ea"/>
              </a:rPr>
              <a:t>维护云共享文件索引；</a:t>
            </a:r>
            <a:endParaRPr lang="en-US" altLang="zh-CN" sz="2000" dirty="0">
              <a:solidFill>
                <a:srgbClr val="333333"/>
              </a:solidFill>
              <a:latin typeface="+mn-ea"/>
            </a:endParaRPr>
          </a:p>
          <a:p>
            <a:pPr lvl="0" defTabSz="914400" eaLnBrk="0" fontAlgn="base" hangingPunct="0">
              <a:spcBef>
                <a:spcPct val="0"/>
              </a:spcBef>
              <a:spcAft>
                <a:spcPct val="0"/>
              </a:spcAft>
            </a:pPr>
            <a:r>
              <a:rPr lang="zh-CN" altLang="zh-CN" sz="2000" dirty="0">
                <a:solidFill>
                  <a:srgbClr val="333333"/>
                </a:solidFill>
                <a:latin typeface="+mn-ea"/>
              </a:rPr>
              <a:t>维护各个客户端的状态信息；</a:t>
            </a:r>
            <a:endParaRPr lang="en-US" altLang="zh-CN" sz="2000" dirty="0">
              <a:solidFill>
                <a:srgbClr val="333333"/>
              </a:solidFill>
              <a:latin typeface="+mn-ea"/>
            </a:endParaRPr>
          </a:p>
          <a:p>
            <a:pPr lvl="0" defTabSz="914400" eaLnBrk="0" fontAlgn="base" hangingPunct="0">
              <a:spcBef>
                <a:spcPct val="0"/>
              </a:spcBef>
              <a:spcAft>
                <a:spcPct val="0"/>
              </a:spcAft>
            </a:pPr>
            <a:r>
              <a:rPr lang="zh-CN" altLang="zh-CN" sz="2000" dirty="0">
                <a:solidFill>
                  <a:srgbClr val="333333"/>
                </a:solidFill>
                <a:latin typeface="+mn-ea"/>
              </a:rPr>
              <a:t>记录、处理当前等待响应的文件请求。</a:t>
            </a:r>
          </a:p>
        </p:txBody>
      </p:sp>
      <p:grpSp>
        <p:nvGrpSpPr>
          <p:cNvPr id="66" name="îŝḻíḍe"/>
          <p:cNvGrpSpPr/>
          <p:nvPr/>
        </p:nvGrpSpPr>
        <p:grpSpPr bwMode="auto">
          <a:xfrm>
            <a:off x="6349948" y="1612332"/>
            <a:ext cx="1022084" cy="708053"/>
            <a:chOff x="0" y="0"/>
            <a:chExt cx="1888" cy="1248"/>
          </a:xfrm>
        </p:grpSpPr>
        <p:sp>
          <p:nvSpPr>
            <p:cNvPr id="67" name="işḻïḓé"/>
            <p:cNvSpPr/>
            <p:nvPr/>
          </p:nvSpPr>
          <p:spPr bwMode="auto">
            <a:xfrm>
              <a:off x="596" y="27"/>
              <a:ext cx="1249" cy="1073"/>
            </a:xfrm>
            <a:custGeom>
              <a:avLst/>
              <a:gdLst>
                <a:gd name="T0" fmla="*/ 577 w 21600"/>
                <a:gd name="T1" fmla="*/ 11364 h 21600"/>
                <a:gd name="T2" fmla="*/ 0 w 21600"/>
                <a:gd name="T3" fmla="*/ 21600 h 21600"/>
                <a:gd name="T4" fmla="*/ 21600 w 21600"/>
                <a:gd name="T5" fmla="*/ 0 h 21600"/>
                <a:gd name="T6" fmla="*/ 577 w 21600"/>
                <a:gd name="T7" fmla="*/ 11364 h 21600"/>
                <a:gd name="T8" fmla="*/ 577 w 21600"/>
                <a:gd name="T9" fmla="*/ 11364 h 21600"/>
              </a:gdLst>
              <a:ahLst/>
              <a:cxnLst>
                <a:cxn ang="0">
                  <a:pos x="T0" y="T1"/>
                </a:cxn>
                <a:cxn ang="0">
                  <a:pos x="T2" y="T3"/>
                </a:cxn>
                <a:cxn ang="0">
                  <a:pos x="T4" y="T5"/>
                </a:cxn>
                <a:cxn ang="0">
                  <a:pos x="T6" y="T7"/>
                </a:cxn>
                <a:cxn ang="0">
                  <a:pos x="T8" y="T9"/>
                </a:cxn>
              </a:cxnLst>
              <a:rect l="0" t="0" r="r" b="b"/>
              <a:pathLst>
                <a:path w="21600" h="21600">
                  <a:moveTo>
                    <a:pt x="577" y="11364"/>
                  </a:moveTo>
                  <a:lnTo>
                    <a:pt x="0" y="21600"/>
                  </a:lnTo>
                  <a:lnTo>
                    <a:pt x="21600" y="0"/>
                  </a:lnTo>
                  <a:lnTo>
                    <a:pt x="577" y="11364"/>
                  </a:lnTo>
                  <a:close/>
                  <a:moveTo>
                    <a:pt x="577" y="11364"/>
                  </a:moveTo>
                </a:path>
              </a:pathLst>
            </a:custGeom>
            <a:solidFill>
              <a:schemeClr val="accent3">
                <a:lumMod val="50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68" name="îṡḷíde"/>
            <p:cNvSpPr/>
            <p:nvPr/>
          </p:nvSpPr>
          <p:spPr bwMode="auto">
            <a:xfrm>
              <a:off x="587" y="24"/>
              <a:ext cx="1278" cy="1095"/>
            </a:xfrm>
            <a:custGeom>
              <a:avLst/>
              <a:gdLst>
                <a:gd name="T0" fmla="*/ 338 w 21600"/>
                <a:gd name="T1" fmla="*/ 10512 h 21600"/>
                <a:gd name="T2" fmla="*/ 0 w 21600"/>
                <a:gd name="T3" fmla="*/ 21600 h 21600"/>
                <a:gd name="T4" fmla="*/ 2612 w 21600"/>
                <a:gd name="T5" fmla="*/ 12113 h 21600"/>
                <a:gd name="T6" fmla="*/ 21600 w 21600"/>
                <a:gd name="T7" fmla="*/ 0 h 21600"/>
                <a:gd name="T8" fmla="*/ 14474 w 21600"/>
                <a:gd name="T9" fmla="*/ 1859 h 21600"/>
                <a:gd name="T10" fmla="*/ 338 w 21600"/>
                <a:gd name="T11" fmla="*/ 10512 h 21600"/>
                <a:gd name="T12" fmla="*/ 338 w 21600"/>
                <a:gd name="T13" fmla="*/ 10512 h 21600"/>
              </a:gdLst>
              <a:ahLst/>
              <a:cxnLst>
                <a:cxn ang="0">
                  <a:pos x="T0" y="T1"/>
                </a:cxn>
                <a:cxn ang="0">
                  <a:pos x="T2" y="T3"/>
                </a:cxn>
                <a:cxn ang="0">
                  <a:pos x="T4" y="T5"/>
                </a:cxn>
                <a:cxn ang="0">
                  <a:pos x="T6" y="T7"/>
                </a:cxn>
                <a:cxn ang="0">
                  <a:pos x="T8" y="T9"/>
                </a:cxn>
                <a:cxn ang="0">
                  <a:pos x="T10" y="T11"/>
                </a:cxn>
                <a:cxn ang="0">
                  <a:pos x="T12" y="T13"/>
                </a:cxn>
              </a:cxnLst>
              <a:rect l="0" t="0" r="r" b="b"/>
              <a:pathLst>
                <a:path w="21600" h="21600">
                  <a:moveTo>
                    <a:pt x="338" y="10512"/>
                  </a:moveTo>
                  <a:lnTo>
                    <a:pt x="0" y="21600"/>
                  </a:lnTo>
                  <a:lnTo>
                    <a:pt x="2612" y="12113"/>
                  </a:lnTo>
                  <a:lnTo>
                    <a:pt x="21600" y="0"/>
                  </a:lnTo>
                  <a:lnTo>
                    <a:pt x="14474" y="1859"/>
                  </a:lnTo>
                  <a:lnTo>
                    <a:pt x="338" y="10512"/>
                  </a:lnTo>
                  <a:close/>
                  <a:moveTo>
                    <a:pt x="338" y="10512"/>
                  </a:moveTo>
                </a:path>
              </a:pathLst>
            </a:custGeom>
            <a:solidFill>
              <a:schemeClr val="accent3">
                <a:lumMod val="75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69" name="íśḷîḑe"/>
            <p:cNvSpPr/>
            <p:nvPr/>
          </p:nvSpPr>
          <p:spPr bwMode="auto">
            <a:xfrm>
              <a:off x="0" y="0"/>
              <a:ext cx="1888" cy="590"/>
            </a:xfrm>
            <a:custGeom>
              <a:avLst/>
              <a:gdLst>
                <a:gd name="T0" fmla="*/ 0 w 21600"/>
                <a:gd name="T1" fmla="*/ 12991 h 21600"/>
                <a:gd name="T2" fmla="*/ 6723 w 21600"/>
                <a:gd name="T3" fmla="*/ 21600 h 21600"/>
                <a:gd name="T4" fmla="*/ 21600 w 21600"/>
                <a:gd name="T5" fmla="*/ 0 h 21600"/>
                <a:gd name="T6" fmla="*/ 0 w 21600"/>
                <a:gd name="T7" fmla="*/ 12991 h 21600"/>
                <a:gd name="T8" fmla="*/ 0 w 21600"/>
                <a:gd name="T9" fmla="*/ 12991 h 21600"/>
              </a:gdLst>
              <a:ahLst/>
              <a:cxnLst>
                <a:cxn ang="0">
                  <a:pos x="T0" y="T1"/>
                </a:cxn>
                <a:cxn ang="0">
                  <a:pos x="T2" y="T3"/>
                </a:cxn>
                <a:cxn ang="0">
                  <a:pos x="T4" y="T5"/>
                </a:cxn>
                <a:cxn ang="0">
                  <a:pos x="T6" y="T7"/>
                </a:cxn>
                <a:cxn ang="0">
                  <a:pos x="T8" y="T9"/>
                </a:cxn>
              </a:cxnLst>
              <a:rect l="0" t="0" r="r" b="b"/>
              <a:pathLst>
                <a:path w="21600" h="21600">
                  <a:moveTo>
                    <a:pt x="0" y="12991"/>
                  </a:moveTo>
                  <a:lnTo>
                    <a:pt x="6723" y="21600"/>
                  </a:lnTo>
                  <a:lnTo>
                    <a:pt x="21600" y="0"/>
                  </a:lnTo>
                  <a:lnTo>
                    <a:pt x="0" y="12991"/>
                  </a:lnTo>
                  <a:close/>
                  <a:moveTo>
                    <a:pt x="0" y="12991"/>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70" name="isḷîḓé"/>
            <p:cNvSpPr/>
            <p:nvPr/>
          </p:nvSpPr>
          <p:spPr bwMode="auto">
            <a:xfrm>
              <a:off x="738" y="9"/>
              <a:ext cx="1125" cy="1239"/>
            </a:xfrm>
            <a:custGeom>
              <a:avLst/>
              <a:gdLst>
                <a:gd name="T0" fmla="*/ 0 w 21600"/>
                <a:gd name="T1" fmla="*/ 10747 h 21600"/>
                <a:gd name="T2" fmla="*/ 21600 w 21600"/>
                <a:gd name="T3" fmla="*/ 0 h 21600"/>
                <a:gd name="T4" fmla="*/ 7562 w 21600"/>
                <a:gd name="T5" fmla="*/ 21600 h 21600"/>
                <a:gd name="T6" fmla="*/ 0 w 21600"/>
                <a:gd name="T7" fmla="*/ 10747 h 21600"/>
                <a:gd name="T8" fmla="*/ 0 w 21600"/>
                <a:gd name="T9" fmla="*/ 10747 h 21600"/>
              </a:gdLst>
              <a:ahLst/>
              <a:cxnLst>
                <a:cxn ang="0">
                  <a:pos x="T0" y="T1"/>
                </a:cxn>
                <a:cxn ang="0">
                  <a:pos x="T2" y="T3"/>
                </a:cxn>
                <a:cxn ang="0">
                  <a:pos x="T4" y="T5"/>
                </a:cxn>
                <a:cxn ang="0">
                  <a:pos x="T6" y="T7"/>
                </a:cxn>
                <a:cxn ang="0">
                  <a:pos x="T8" y="T9"/>
                </a:cxn>
              </a:cxnLst>
              <a:rect l="0" t="0" r="r" b="b"/>
              <a:pathLst>
                <a:path w="21600" h="21600">
                  <a:moveTo>
                    <a:pt x="0" y="10747"/>
                  </a:moveTo>
                  <a:lnTo>
                    <a:pt x="21600" y="0"/>
                  </a:lnTo>
                  <a:lnTo>
                    <a:pt x="7562" y="21600"/>
                  </a:lnTo>
                  <a:lnTo>
                    <a:pt x="0" y="10747"/>
                  </a:lnTo>
                  <a:close/>
                  <a:moveTo>
                    <a:pt x="0" y="10747"/>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grpSp>
      <p:grpSp>
        <p:nvGrpSpPr>
          <p:cNvPr id="8" name="组合 7">
            <a:extLst>
              <a:ext uri="{FF2B5EF4-FFF2-40B4-BE49-F238E27FC236}">
                <a16:creationId xmlns:a16="http://schemas.microsoft.com/office/drawing/2014/main" id="{AB12BAE0-566E-4BC3-AE9D-32EFA7AE2E00}"/>
              </a:ext>
            </a:extLst>
          </p:cNvPr>
          <p:cNvGrpSpPr/>
          <p:nvPr/>
        </p:nvGrpSpPr>
        <p:grpSpPr>
          <a:xfrm>
            <a:off x="6770674" y="2626683"/>
            <a:ext cx="1209154" cy="407959"/>
            <a:chOff x="6770674" y="2626683"/>
            <a:chExt cx="1209154" cy="407959"/>
          </a:xfrm>
        </p:grpSpPr>
        <p:sp>
          <p:nvSpPr>
            <p:cNvPr id="27" name="iŝḷiḍe"/>
            <p:cNvSpPr txBox="1"/>
            <p:nvPr/>
          </p:nvSpPr>
          <p:spPr bwMode="auto">
            <a:xfrm>
              <a:off x="6912750" y="2626683"/>
              <a:ext cx="1067078" cy="4079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b="1" dirty="0">
                  <a:solidFill>
                    <a:srgbClr val="333333"/>
                  </a:solidFill>
                  <a:latin typeface="+mn-ea"/>
                </a:rPr>
                <a:t>连接类</a:t>
              </a:r>
              <a:endParaRPr lang="en-US" altLang="zh-CN" sz="2000" b="1" dirty="0">
                <a:solidFill>
                  <a:srgbClr val="333333"/>
                </a:solidFill>
                <a:latin typeface="+mn-ea"/>
              </a:endParaRPr>
            </a:p>
          </p:txBody>
        </p:sp>
        <p:sp>
          <p:nvSpPr>
            <p:cNvPr id="80" name="矩形 79"/>
            <p:cNvSpPr/>
            <p:nvPr/>
          </p:nvSpPr>
          <p:spPr>
            <a:xfrm>
              <a:off x="6770674" y="2656124"/>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0392C6-7D2F-472E-BE18-B3469AC09154}"/>
              </a:ext>
            </a:extLst>
          </p:cNvPr>
          <p:cNvGrpSpPr/>
          <p:nvPr/>
        </p:nvGrpSpPr>
        <p:grpSpPr>
          <a:xfrm>
            <a:off x="6770674" y="4052678"/>
            <a:ext cx="1209154" cy="407959"/>
            <a:chOff x="6770674" y="4052678"/>
            <a:chExt cx="1209154" cy="407959"/>
          </a:xfrm>
        </p:grpSpPr>
        <p:sp>
          <p:nvSpPr>
            <p:cNvPr id="82" name="iŝḷiḍe"/>
            <p:cNvSpPr txBox="1"/>
            <p:nvPr/>
          </p:nvSpPr>
          <p:spPr bwMode="auto">
            <a:xfrm>
              <a:off x="6912750" y="4052678"/>
              <a:ext cx="1067078" cy="4079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en-US" sz="2000" b="1" dirty="0">
                  <a:solidFill>
                    <a:srgbClr val="333333"/>
                  </a:solidFill>
                  <a:latin typeface="+mn-ea"/>
                </a:rPr>
                <a:t>数据管理类（通过</a:t>
              </a:r>
              <a:r>
                <a:rPr lang="en-US" altLang="zh-CN" sz="2000" b="1" dirty="0">
                  <a:solidFill>
                    <a:srgbClr val="333333"/>
                  </a:solidFill>
                  <a:latin typeface="+mn-ea"/>
                </a:rPr>
                <a:t>MySQL</a:t>
              </a:r>
              <a:r>
                <a:rPr lang="zh-CN" altLang="en-US" sz="2000" b="1" dirty="0">
                  <a:solidFill>
                    <a:srgbClr val="333333"/>
                  </a:solidFill>
                  <a:latin typeface="+mn-ea"/>
                </a:rPr>
                <a:t>）</a:t>
              </a:r>
              <a:endParaRPr lang="en-US" altLang="zh-CN" sz="2000" b="1" dirty="0">
                <a:solidFill>
                  <a:srgbClr val="333333"/>
                </a:solidFill>
                <a:latin typeface="+mn-ea"/>
              </a:endParaRPr>
            </a:p>
          </p:txBody>
        </p:sp>
        <p:sp>
          <p:nvSpPr>
            <p:cNvPr id="83" name="矩形 82"/>
            <p:cNvSpPr/>
            <p:nvPr/>
          </p:nvSpPr>
          <p:spPr>
            <a:xfrm>
              <a:off x="6770674" y="4082119"/>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52400" y="446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04800" y="1970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814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8.33333E-7 0.0037 L -0.17734 0.2 " pathEditMode="relative" rAng="0" ptsTypes="AA">
                                      <p:cBhvr>
                                        <p:cTn id="6" dur="1000" spd="-100000" fill="hold"/>
                                        <p:tgtEl>
                                          <p:spTgt spid="33"/>
                                        </p:tgtEl>
                                        <p:attrNameLst>
                                          <p:attrName>ppt_x</p:attrName>
                                          <p:attrName>ppt_y</p:attrName>
                                        </p:attrNameLst>
                                      </p:cBhvr>
                                      <p:rCtr x="-8867" y="9815"/>
                                    </p:animMotion>
                                  </p:childTnLst>
                                </p:cTn>
                              </p:par>
                              <p:par>
                                <p:cTn id="7" presetID="42" presetClass="path" presetSubtype="0" accel="50000" decel="50000" fill="hold" nodeType="withEffect">
                                  <p:stCondLst>
                                    <p:cond delay="0"/>
                                  </p:stCondLst>
                                  <p:childTnLst>
                                    <p:animMotion origin="layout" path="M -4.16667E-7 4.44444E-6 L -0.61615 0.23495 " pathEditMode="relative" rAng="0" ptsTypes="AA">
                                      <p:cBhvr>
                                        <p:cTn id="8" dur="1000" spd="-100000" fill="hold"/>
                                        <p:tgtEl>
                                          <p:spTgt spid="66"/>
                                        </p:tgtEl>
                                        <p:attrNameLst>
                                          <p:attrName>ppt_x</p:attrName>
                                          <p:attrName>ppt_y</p:attrName>
                                        </p:attrNameLst>
                                      </p:cBhvr>
                                      <p:rCtr x="-30807" y="11736"/>
                                    </p:animMotion>
                                  </p:childTnLst>
                                </p:cTn>
                              </p:par>
                              <p:par>
                                <p:cTn id="9" presetID="12" presetClass="entr" presetSubtype="8" fill="hold" grpId="1" nodeType="withEffect">
                                  <p:stCondLst>
                                    <p:cond delay="80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p:tgtEl>
                                          <p:spTgt spid="71"/>
                                        </p:tgtEl>
                                        <p:attrNameLst>
                                          <p:attrName>ppt_x</p:attrName>
                                        </p:attrNameLst>
                                      </p:cBhvr>
                                      <p:tavLst>
                                        <p:tav tm="0">
                                          <p:val>
                                            <p:strVal val="#ppt_x-#ppt_w*1.125000"/>
                                          </p:val>
                                        </p:tav>
                                        <p:tav tm="100000">
                                          <p:val>
                                            <p:strVal val="#ppt_x"/>
                                          </p:val>
                                        </p:tav>
                                      </p:tavLst>
                                    </p:anim>
                                    <p:animEffect transition="in" filter="wipe(right)">
                                      <p:cBhvr>
                                        <p:cTn id="12" dur="500"/>
                                        <p:tgtEl>
                                          <p:spTgt spid="71"/>
                                        </p:tgtEl>
                                      </p:cBhvr>
                                    </p:animEffect>
                                  </p:childTnLst>
                                </p:cTn>
                              </p:par>
                              <p:par>
                                <p:cTn id="13" presetID="12" presetClass="entr" presetSubtype="8" fill="hold" grpId="1" nodeType="withEffect">
                                  <p:stCondLst>
                                    <p:cond delay="8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p:tgtEl>
                                          <p:spTgt spid="38"/>
                                        </p:tgtEl>
                                        <p:attrNameLst>
                                          <p:attrName>ppt_x</p:attrName>
                                        </p:attrNameLst>
                                      </p:cBhvr>
                                      <p:tavLst>
                                        <p:tav tm="0">
                                          <p:val>
                                            <p:strVal val="#ppt_x-#ppt_w*1.125000"/>
                                          </p:val>
                                        </p:tav>
                                        <p:tav tm="100000">
                                          <p:val>
                                            <p:strVal val="#ppt_x"/>
                                          </p:val>
                                        </p:tav>
                                      </p:tavLst>
                                    </p:anim>
                                    <p:animEffect transition="in" filter="wipe(right)">
                                      <p:cBhvr>
                                        <p:cTn id="16" dur="500"/>
                                        <p:tgtEl>
                                          <p:spTgt spid="38"/>
                                        </p:tgtEl>
                                      </p:cBhvr>
                                    </p:animEffect>
                                  </p:childTnLst>
                                </p:cTn>
                              </p:par>
                            </p:childTnLst>
                          </p:cTn>
                        </p:par>
                        <p:par>
                          <p:cTn id="17" fill="hold">
                            <p:stCondLst>
                              <p:cond delay="1300"/>
                            </p:stCondLst>
                            <p:childTnLst>
                              <p:par>
                                <p:cTn id="18" presetID="22" presetClass="entr" presetSubtype="2" fill="hold" grpId="1" nodeType="afterEffect">
                                  <p:stCondLst>
                                    <p:cond delay="50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par>
                                <p:cTn id="21" presetID="22" presetClass="entr" presetSubtype="2" fill="hold" grpId="1" nodeType="withEffect">
                                  <p:stCondLst>
                                    <p:cond delay="50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22" presetClass="entr" presetSubtype="2" fill="hold" grpId="1" nodeType="withEffect">
                                  <p:stCondLst>
                                    <p:cond delay="50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par>
                                <p:cTn id="27" presetID="22" presetClass="entr" presetSubtype="2" fill="hold" grpId="1"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wipe(right)">
                                      <p:cBhvr>
                                        <p:cTn id="29" dur="500"/>
                                        <p:tgtEl>
                                          <p:spTgt spid="24"/>
                                        </p:tgtEl>
                                      </p:cBhvr>
                                    </p:animEffect>
                                  </p:childTnLst>
                                </p:cTn>
                              </p:par>
                              <p:par>
                                <p:cTn id="30" presetID="22" presetClass="entr" presetSubtype="8" fill="hold" nodeType="withEffect">
                                  <p:stCondLst>
                                    <p:cond delay="50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par>
                                <p:cTn id="36" presetID="22" presetClass="entr" presetSubtype="8" fill="hold" nodeType="withEffect">
                                  <p:stCondLst>
                                    <p:cond delay="50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2" grpId="1"/>
      <p:bldP spid="23" grpId="1"/>
      <p:bldP spid="24" grpId="1"/>
      <p:bldP spid="38" grpId="1"/>
      <p:bldP spid="71" grpId="1"/>
      <p:bldP spid="72" grpId="0"/>
      <p:bldP spid="7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2033"/>
            <a:ext cx="10850563" cy="1028699"/>
          </a:xfrm>
        </p:spPr>
        <p:txBody>
          <a:bodyPr/>
          <a:lstStyle/>
          <a:p>
            <a:r>
              <a:rPr lang="zh-CN" altLang="en-US" dirty="0"/>
              <a:t>源码结构</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grpSp>
        <p:nvGrpSpPr>
          <p:cNvPr id="6" name="íṡḻiḋe"/>
          <p:cNvGrpSpPr/>
          <p:nvPr/>
        </p:nvGrpSpPr>
        <p:grpSpPr>
          <a:xfrm>
            <a:off x="3848100" y="2348865"/>
            <a:ext cx="4495800" cy="2470785"/>
            <a:chOff x="3848101" y="2174463"/>
            <a:chExt cx="4495801" cy="2470974"/>
          </a:xfrm>
        </p:grpSpPr>
        <p:sp>
          <p:nvSpPr>
            <p:cNvPr id="23" name="î$lïďê"/>
            <p:cNvSpPr/>
            <p:nvPr/>
          </p:nvSpPr>
          <p:spPr>
            <a:xfrm>
              <a:off x="5873728" y="2174463"/>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4" name="ïṡļïde"/>
            <p:cNvSpPr/>
            <p:nvPr/>
          </p:nvSpPr>
          <p:spPr>
            <a:xfrm flipV="1">
              <a:off x="3848101" y="2174463"/>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5" name="îs1ïḑe"/>
            <p:cNvSpPr/>
            <p:nvPr/>
          </p:nvSpPr>
          <p:spPr bwMode="auto">
            <a:xfrm>
              <a:off x="4834673" y="3096228"/>
              <a:ext cx="497831" cy="627444"/>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1"/>
            </a:solidFill>
            <a:ln>
              <a:noFill/>
            </a:ln>
          </p:spPr>
          <p:txBody>
            <a:bodyPr anchor="ctr"/>
            <a:lstStyle/>
            <a:p>
              <a:pPr algn="ctr"/>
              <a:endParaRPr sz="1800"/>
            </a:p>
          </p:txBody>
        </p:sp>
        <p:sp>
          <p:nvSpPr>
            <p:cNvPr id="26" name="íṥlíḋe"/>
            <p:cNvSpPr/>
            <p:nvPr/>
          </p:nvSpPr>
          <p:spPr bwMode="auto">
            <a:xfrm>
              <a:off x="6835157" y="3149385"/>
              <a:ext cx="547317" cy="521130"/>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solidFill>
              <a:schemeClr val="accent2"/>
            </a:solidFill>
            <a:ln>
              <a:noFill/>
            </a:ln>
          </p:spPr>
          <p:txBody>
            <a:bodyPr anchor="ctr"/>
            <a:lstStyle/>
            <a:p>
              <a:pPr algn="ctr"/>
              <a:endParaRPr sz="1800"/>
            </a:p>
          </p:txBody>
        </p:sp>
      </p:grpSp>
      <p:sp>
        <p:nvSpPr>
          <p:cNvPr id="28" name="文本框 27"/>
          <p:cNvSpPr txBox="1"/>
          <p:nvPr/>
        </p:nvSpPr>
        <p:spPr>
          <a:xfrm>
            <a:off x="8985330" y="2874584"/>
            <a:ext cx="3313430" cy="2597827"/>
          </a:xfrm>
          <a:prstGeom prst="rect">
            <a:avLst/>
          </a:prstGeom>
          <a:noFill/>
        </p:spPr>
        <p:txBody>
          <a:bodyPr wrap="square" rtlCol="0">
            <a:spAutoFit/>
          </a:bodyPr>
          <a:lstStyle/>
          <a:p>
            <a:pPr>
              <a:lnSpc>
                <a:spcPct val="150000"/>
              </a:lnSpc>
            </a:pPr>
            <a:r>
              <a:rPr lang="en-US" altLang="zh-CN" sz="2800"/>
              <a:t>controlConnect</a:t>
            </a:r>
          </a:p>
          <a:p>
            <a:pPr>
              <a:lnSpc>
                <a:spcPct val="150000"/>
              </a:lnSpc>
            </a:pPr>
            <a:r>
              <a:rPr lang="en-US" altLang="zh-CN" sz="2800"/>
              <a:t>database</a:t>
            </a:r>
          </a:p>
          <a:p>
            <a:pPr>
              <a:lnSpc>
                <a:spcPct val="150000"/>
              </a:lnSpc>
            </a:pPr>
            <a:r>
              <a:rPr lang="en-US" altLang="zh-CN" sz="2800"/>
              <a:t>dataConnect</a:t>
            </a:r>
          </a:p>
          <a:p>
            <a:pPr>
              <a:lnSpc>
                <a:spcPct val="150000"/>
              </a:lnSpc>
            </a:pPr>
            <a:r>
              <a:rPr lang="en-US" altLang="zh-CN" sz="2800"/>
              <a:t>DFS_server</a:t>
            </a:r>
            <a:endParaRPr lang="en-US" altLang="zh-CN" sz="2800" dirty="0"/>
          </a:p>
        </p:txBody>
      </p:sp>
      <p:grpSp>
        <p:nvGrpSpPr>
          <p:cNvPr id="5" name="组合 4">
            <a:extLst>
              <a:ext uri="{FF2B5EF4-FFF2-40B4-BE49-F238E27FC236}">
                <a16:creationId xmlns:a16="http://schemas.microsoft.com/office/drawing/2014/main" id="{D0B4C3DB-931B-41B2-BF20-D7A341F7C773}"/>
              </a:ext>
            </a:extLst>
          </p:cNvPr>
          <p:cNvGrpSpPr/>
          <p:nvPr/>
        </p:nvGrpSpPr>
        <p:grpSpPr>
          <a:xfrm>
            <a:off x="1023784" y="2266315"/>
            <a:ext cx="2824316" cy="584775"/>
            <a:chOff x="1023784" y="2266315"/>
            <a:chExt cx="2824316" cy="584775"/>
          </a:xfrm>
        </p:grpSpPr>
        <p:sp>
          <p:nvSpPr>
            <p:cNvPr id="27" name="文本框 26"/>
            <p:cNvSpPr txBox="1"/>
            <p:nvPr/>
          </p:nvSpPr>
          <p:spPr>
            <a:xfrm>
              <a:off x="1165860" y="2266315"/>
              <a:ext cx="2682240" cy="584775"/>
            </a:xfrm>
            <a:prstGeom prst="rect">
              <a:avLst/>
            </a:prstGeom>
            <a:noFill/>
          </p:spPr>
          <p:txBody>
            <a:bodyPr wrap="square" rtlCol="0">
              <a:spAutoFit/>
            </a:bodyPr>
            <a:lstStyle/>
            <a:p>
              <a:r>
                <a:rPr lang="en-US" altLang="zh-CN" sz="3200" b="1" dirty="0"/>
                <a:t>client</a:t>
              </a:r>
            </a:p>
          </p:txBody>
        </p:sp>
        <p:sp>
          <p:nvSpPr>
            <p:cNvPr id="12" name="矩形 11">
              <a:extLst>
                <a:ext uri="{FF2B5EF4-FFF2-40B4-BE49-F238E27FC236}">
                  <a16:creationId xmlns:a16="http://schemas.microsoft.com/office/drawing/2014/main" id="{D3AC8127-EEEC-4FF3-B814-158E0B43E68C}"/>
                </a:ext>
              </a:extLst>
            </p:cNvPr>
            <p:cNvSpPr/>
            <p:nvPr/>
          </p:nvSpPr>
          <p:spPr>
            <a:xfrm>
              <a:off x="1023784" y="2411157"/>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C915BC9E-2971-4B5D-A64C-E712EF12BFE3}"/>
              </a:ext>
            </a:extLst>
          </p:cNvPr>
          <p:cNvSpPr txBox="1"/>
          <p:nvPr/>
        </p:nvSpPr>
        <p:spPr>
          <a:xfrm>
            <a:off x="1165860" y="2851090"/>
            <a:ext cx="2682240" cy="2597827"/>
          </a:xfrm>
          <a:prstGeom prst="rect">
            <a:avLst/>
          </a:prstGeom>
          <a:noFill/>
        </p:spPr>
        <p:txBody>
          <a:bodyPr wrap="square" rtlCol="0">
            <a:spAutoFit/>
          </a:bodyPr>
          <a:lstStyle/>
          <a:p>
            <a:pPr>
              <a:lnSpc>
                <a:spcPct val="150000"/>
              </a:lnSpc>
            </a:pPr>
            <a:r>
              <a:rPr lang="en-US" altLang="zh-CN" sz="2800" dirty="0"/>
              <a:t>client</a:t>
            </a:r>
          </a:p>
          <a:p>
            <a:pPr>
              <a:lnSpc>
                <a:spcPct val="150000"/>
              </a:lnSpc>
            </a:pPr>
            <a:r>
              <a:rPr lang="en-US" altLang="zh-CN" sz="2800" dirty="0"/>
              <a:t>com</a:t>
            </a:r>
          </a:p>
          <a:p>
            <a:pPr>
              <a:lnSpc>
                <a:spcPct val="150000"/>
              </a:lnSpc>
            </a:pPr>
            <a:r>
              <a:rPr lang="en-US" altLang="zh-CN" sz="2800" dirty="0"/>
              <a:t>connect</a:t>
            </a:r>
          </a:p>
          <a:p>
            <a:pPr>
              <a:lnSpc>
                <a:spcPct val="150000"/>
              </a:lnSpc>
            </a:pPr>
            <a:r>
              <a:rPr lang="en-US" altLang="zh-CN" sz="2800" dirty="0" err="1"/>
              <a:t>fileDetector</a:t>
            </a:r>
            <a:endParaRPr lang="en-US" altLang="zh-CN" sz="2800" dirty="0"/>
          </a:p>
        </p:txBody>
      </p:sp>
      <p:grpSp>
        <p:nvGrpSpPr>
          <p:cNvPr id="7" name="组合 6">
            <a:extLst>
              <a:ext uri="{FF2B5EF4-FFF2-40B4-BE49-F238E27FC236}">
                <a16:creationId xmlns:a16="http://schemas.microsoft.com/office/drawing/2014/main" id="{480928F1-73BF-4B62-A2B7-2404294A789B}"/>
              </a:ext>
            </a:extLst>
          </p:cNvPr>
          <p:cNvGrpSpPr/>
          <p:nvPr/>
        </p:nvGrpSpPr>
        <p:grpSpPr>
          <a:xfrm>
            <a:off x="8838924" y="2266315"/>
            <a:ext cx="2824316" cy="584775"/>
            <a:chOff x="8838924" y="2266315"/>
            <a:chExt cx="2824316" cy="584775"/>
          </a:xfrm>
        </p:grpSpPr>
        <p:sp>
          <p:nvSpPr>
            <p:cNvPr id="14" name="文本框 13">
              <a:extLst>
                <a:ext uri="{FF2B5EF4-FFF2-40B4-BE49-F238E27FC236}">
                  <a16:creationId xmlns:a16="http://schemas.microsoft.com/office/drawing/2014/main" id="{24546505-3AB1-48C0-B812-2FD9F4710466}"/>
                </a:ext>
              </a:extLst>
            </p:cNvPr>
            <p:cNvSpPr txBox="1"/>
            <p:nvPr/>
          </p:nvSpPr>
          <p:spPr>
            <a:xfrm>
              <a:off x="8981000" y="2266315"/>
              <a:ext cx="2682240" cy="584775"/>
            </a:xfrm>
            <a:prstGeom prst="rect">
              <a:avLst/>
            </a:prstGeom>
            <a:noFill/>
          </p:spPr>
          <p:txBody>
            <a:bodyPr wrap="square" rtlCol="0">
              <a:spAutoFit/>
            </a:bodyPr>
            <a:lstStyle/>
            <a:p>
              <a:r>
                <a:rPr lang="en-US" altLang="zh-CN" sz="3200" b="1" dirty="0"/>
                <a:t>server</a:t>
              </a:r>
            </a:p>
          </p:txBody>
        </p:sp>
        <p:sp>
          <p:nvSpPr>
            <p:cNvPr id="15" name="矩形 14">
              <a:extLst>
                <a:ext uri="{FF2B5EF4-FFF2-40B4-BE49-F238E27FC236}">
                  <a16:creationId xmlns:a16="http://schemas.microsoft.com/office/drawing/2014/main" id="{E1C9A3A5-A0CB-47BB-BD74-01B3638C6668}"/>
                </a:ext>
              </a:extLst>
            </p:cNvPr>
            <p:cNvSpPr/>
            <p:nvPr/>
          </p:nvSpPr>
          <p:spPr>
            <a:xfrm>
              <a:off x="8838924" y="2411157"/>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900909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 </a:t>
            </a:r>
            <a:r>
              <a:rPr lang="zh-CN" altLang="en-US" dirty="0"/>
              <a:t>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dirty="0"/>
          </a:p>
        </p:txBody>
      </p:sp>
      <p:grpSp>
        <p:nvGrpSpPr>
          <p:cNvPr id="24" name="组合 23">
            <a:extLst>
              <a:ext uri="{FF2B5EF4-FFF2-40B4-BE49-F238E27FC236}">
                <a16:creationId xmlns:a16="http://schemas.microsoft.com/office/drawing/2014/main" id="{E36882F2-3707-4957-94AE-EA00B26D188D}"/>
              </a:ext>
            </a:extLst>
          </p:cNvPr>
          <p:cNvGrpSpPr/>
          <p:nvPr/>
        </p:nvGrpSpPr>
        <p:grpSpPr>
          <a:xfrm>
            <a:off x="4076007" y="1628800"/>
            <a:ext cx="4131735" cy="4140459"/>
            <a:chOff x="4076007" y="1628800"/>
            <a:chExt cx="4131735" cy="4140459"/>
          </a:xfrm>
        </p:grpSpPr>
        <p:sp>
          <p:nvSpPr>
            <p:cNvPr id="6" name="ïśḻïḓè"/>
            <p:cNvSpPr/>
            <p:nvPr/>
          </p:nvSpPr>
          <p:spPr bwMode="auto">
            <a:xfrm>
              <a:off x="4076007" y="1635345"/>
              <a:ext cx="2460717" cy="207677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solidFill>
            <a:ln w="19050">
              <a:solidFill>
                <a:schemeClr val="bg1">
                  <a:lumMod val="95000"/>
                </a:schemeClr>
              </a:solidFill>
              <a:round/>
            </a:ln>
            <a:effectLst/>
          </p:spPr>
          <p:txBody>
            <a:bodyPr anchor="ctr"/>
            <a:lstStyle/>
            <a:p>
              <a:pPr algn="ctr"/>
              <a:endParaRPr sz="1800"/>
            </a:p>
          </p:txBody>
        </p:sp>
        <p:sp>
          <p:nvSpPr>
            <p:cNvPr id="7" name="íṥľîḓé"/>
            <p:cNvSpPr/>
            <p:nvPr/>
          </p:nvSpPr>
          <p:spPr bwMode="auto">
            <a:xfrm>
              <a:off x="6133147" y="1628800"/>
              <a:ext cx="2068049" cy="247162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solidFill>
            <a:ln w="19050">
              <a:solidFill>
                <a:schemeClr val="bg1">
                  <a:lumMod val="95000"/>
                </a:schemeClr>
              </a:solidFill>
              <a:round/>
            </a:ln>
            <a:effectLst/>
          </p:spPr>
          <p:txBody>
            <a:bodyPr anchor="ctr"/>
            <a:lstStyle/>
            <a:p>
              <a:pPr algn="ctr"/>
              <a:endParaRPr sz="1800"/>
            </a:p>
          </p:txBody>
        </p:sp>
        <p:sp>
          <p:nvSpPr>
            <p:cNvPr id="8" name="išľîde"/>
            <p:cNvSpPr/>
            <p:nvPr/>
          </p:nvSpPr>
          <p:spPr bwMode="auto">
            <a:xfrm>
              <a:off x="5723029" y="3712117"/>
              <a:ext cx="2484713" cy="205714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solidFill>
            <a:ln w="19050">
              <a:solidFill>
                <a:schemeClr val="bg1">
                  <a:lumMod val="95000"/>
                </a:schemeClr>
              </a:solidFill>
              <a:round/>
            </a:ln>
            <a:effectLst/>
          </p:spPr>
          <p:txBody>
            <a:bodyPr anchor="ctr"/>
            <a:lstStyle/>
            <a:p>
              <a:pPr algn="ctr"/>
              <a:endParaRPr sz="1800"/>
            </a:p>
          </p:txBody>
        </p:sp>
        <p:sp>
          <p:nvSpPr>
            <p:cNvPr id="9" name="ïşḻïdê"/>
            <p:cNvSpPr/>
            <p:nvPr/>
          </p:nvSpPr>
          <p:spPr bwMode="auto">
            <a:xfrm>
              <a:off x="4076009" y="3291092"/>
              <a:ext cx="2057142" cy="247162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solidFill>
            <a:ln w="19050">
              <a:solidFill>
                <a:schemeClr val="bg1">
                  <a:lumMod val="95000"/>
                </a:schemeClr>
              </a:solidFill>
              <a:round/>
            </a:ln>
            <a:effectLst/>
          </p:spPr>
          <p:txBody>
            <a:bodyPr anchor="ctr"/>
            <a:lstStyle/>
            <a:p>
              <a:pPr algn="ctr"/>
              <a:endParaRPr sz="1800"/>
            </a:p>
          </p:txBody>
        </p:sp>
      </p:grpSp>
      <p:sp>
        <p:nvSpPr>
          <p:cNvPr id="20" name="îSḷíḍe"/>
          <p:cNvSpPr txBox="1"/>
          <p:nvPr/>
        </p:nvSpPr>
        <p:spPr>
          <a:xfrm>
            <a:off x="1006817" y="3276488"/>
            <a:ext cx="2625800" cy="823372"/>
          </a:xfrm>
          <a:prstGeom prst="rect">
            <a:avLst/>
          </a:prstGeom>
        </p:spPr>
        <p:txBody>
          <a:bodyPr vert="horz" wrap="square" lIns="90000" tIns="46800" rIns="90000" bIns="46800" anchor="ctr">
            <a:noAutofit/>
          </a:bodyPr>
          <a:lstStyle/>
          <a:p>
            <a:pPr>
              <a:lnSpc>
                <a:spcPct val="150000"/>
              </a:lnSpc>
              <a:spcBef>
                <a:spcPct val="0"/>
              </a:spcBef>
            </a:pPr>
            <a:endParaRPr lang="zh-CN" altLang="en-US" sz="2400" dirty="0">
              <a:sym typeface="+mn-ea"/>
            </a:endParaRPr>
          </a:p>
        </p:txBody>
      </p:sp>
      <p:grpSp>
        <p:nvGrpSpPr>
          <p:cNvPr id="25" name="组合 24">
            <a:extLst>
              <a:ext uri="{FF2B5EF4-FFF2-40B4-BE49-F238E27FC236}">
                <a16:creationId xmlns:a16="http://schemas.microsoft.com/office/drawing/2014/main" id="{AA89F8F9-E568-4E8E-99F8-CDA3C6D2780F}"/>
              </a:ext>
            </a:extLst>
          </p:cNvPr>
          <p:cNvGrpSpPr/>
          <p:nvPr/>
        </p:nvGrpSpPr>
        <p:grpSpPr>
          <a:xfrm>
            <a:off x="7816958" y="1742754"/>
            <a:ext cx="4065344" cy="3864029"/>
            <a:chOff x="7816958" y="1742754"/>
            <a:chExt cx="4065344" cy="3864029"/>
          </a:xfrm>
        </p:grpSpPr>
        <p:cxnSp>
          <p:nvCxnSpPr>
            <p:cNvPr id="10" name="直接连接符 9"/>
            <p:cNvCxnSpPr/>
            <p:nvPr/>
          </p:nvCxnSpPr>
          <p:spPr>
            <a:xfrm flipV="1">
              <a:off x="7816958" y="2139771"/>
              <a:ext cx="994498" cy="53069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6" name="îSļíďe"/>
            <p:cNvSpPr txBox="1"/>
            <p:nvPr/>
          </p:nvSpPr>
          <p:spPr>
            <a:xfrm>
              <a:off x="8550112" y="2728878"/>
              <a:ext cx="3281045" cy="748665"/>
            </a:xfrm>
            <a:prstGeom prst="rect">
              <a:avLst/>
            </a:prstGeom>
          </p:spPr>
          <p:txBody>
            <a:bodyPr vert="horz" wrap="square" lIns="90000" tIns="46800" rIns="90000" bIns="46800" anchor="ctr">
              <a:noAutofit/>
            </a:bodyPr>
            <a:lstStyle/>
            <a:p>
              <a:pPr algn="r">
                <a:lnSpc>
                  <a:spcPct val="150000"/>
                </a:lnSpc>
                <a:spcBef>
                  <a:spcPct val="0"/>
                </a:spcBef>
              </a:pPr>
              <a:r>
                <a:rPr lang="zh-CN" altLang="en-US" sz="2400" b="1" dirty="0">
                  <a:sym typeface="+mn-ea"/>
                </a:rPr>
                <a:t>std::net:TcpListener</a:t>
              </a:r>
              <a:endParaRPr lang="zh-CN" altLang="en-US" sz="2400" b="1" dirty="0"/>
            </a:p>
          </p:txBody>
        </p:sp>
        <p:sp>
          <p:nvSpPr>
            <p:cNvPr id="17" name="iṧ1îḋè"/>
            <p:cNvSpPr txBox="1"/>
            <p:nvPr/>
          </p:nvSpPr>
          <p:spPr>
            <a:xfrm>
              <a:off x="9175843" y="4054646"/>
              <a:ext cx="2625550" cy="321708"/>
            </a:xfrm>
            <a:prstGeom prst="rect">
              <a:avLst/>
            </a:prstGeom>
          </p:spPr>
          <p:txBody>
            <a:bodyPr vert="horz" wrap="none" lIns="90000" tIns="46800" rIns="90000" bIns="46800" anchor="ctr">
              <a:noAutofit/>
            </a:bodyPr>
            <a:lstStyle/>
            <a:p>
              <a:pPr algn="r">
                <a:spcBef>
                  <a:spcPct val="0"/>
                </a:spcBef>
              </a:pPr>
              <a:r>
                <a:rPr lang="zh-CN" altLang="en-US" sz="2400" b="1" dirty="0">
                  <a:sym typeface="+mn-ea"/>
                </a:rPr>
                <a:t>std::net::TcpStream</a:t>
              </a:r>
            </a:p>
          </p:txBody>
        </p:sp>
        <p:sp>
          <p:nvSpPr>
            <p:cNvPr id="19" name="íş1ïḋè"/>
            <p:cNvSpPr txBox="1"/>
            <p:nvPr/>
          </p:nvSpPr>
          <p:spPr>
            <a:xfrm>
              <a:off x="8910446" y="1742754"/>
              <a:ext cx="2627703" cy="321708"/>
            </a:xfrm>
            <a:prstGeom prst="rect">
              <a:avLst/>
            </a:prstGeom>
          </p:spPr>
          <p:txBody>
            <a:bodyPr vert="horz" wrap="none" lIns="90000" tIns="46800" rIns="90000" bIns="46800" anchor="ctr">
              <a:noAutofit/>
            </a:bodyPr>
            <a:lstStyle/>
            <a:p>
              <a:pPr algn="l">
                <a:spcBef>
                  <a:spcPct val="0"/>
                </a:spcBef>
              </a:pPr>
              <a:r>
                <a:rPr lang="zh-CN" altLang="en-US" sz="2400" b="1">
                  <a:sym typeface="+mn-ea"/>
                </a:rPr>
                <a:t>std :: net</a:t>
              </a:r>
              <a:endParaRPr lang="zh-CN" altLang="en-US" sz="2400" b="1" dirty="0">
                <a:sym typeface="+mn-ea"/>
              </a:endParaRPr>
            </a:p>
          </p:txBody>
        </p:sp>
        <p:sp>
          <p:nvSpPr>
            <p:cNvPr id="22" name="îṡ1îďè"/>
            <p:cNvSpPr txBox="1"/>
            <p:nvPr/>
          </p:nvSpPr>
          <p:spPr>
            <a:xfrm>
              <a:off x="8886932" y="4884839"/>
              <a:ext cx="2995370" cy="721944"/>
            </a:xfrm>
            <a:prstGeom prst="rect">
              <a:avLst/>
            </a:prstGeom>
          </p:spPr>
          <p:txBody>
            <a:bodyPr vert="horz" wrap="square" lIns="90000" tIns="46800" rIns="90000" bIns="46800" anchor="ctr">
              <a:noAutofit/>
            </a:bodyPr>
            <a:lstStyle/>
            <a:p>
              <a:pPr>
                <a:lnSpc>
                  <a:spcPct val="150000"/>
                </a:lnSpc>
                <a:spcBef>
                  <a:spcPct val="0"/>
                </a:spcBef>
              </a:pPr>
              <a:r>
                <a:rPr lang="en-US" altLang="zh-CN" sz="2400" b="1" dirty="0">
                  <a:sym typeface="+mn-ea"/>
                </a:rPr>
                <a:t>crate mysql</a:t>
              </a:r>
              <a:endParaRPr lang="zh-CN" altLang="en-US" sz="2400" b="1" dirty="0">
                <a:sym typeface="+mn-ea"/>
              </a:endParaRPr>
            </a:p>
          </p:txBody>
        </p:sp>
      </p:grpSp>
      <p:grpSp>
        <p:nvGrpSpPr>
          <p:cNvPr id="23" name="组合 22">
            <a:extLst>
              <a:ext uri="{FF2B5EF4-FFF2-40B4-BE49-F238E27FC236}">
                <a16:creationId xmlns:a16="http://schemas.microsoft.com/office/drawing/2014/main" id="{C05B4961-4AB3-4F91-A98C-3F4F22A79305}"/>
              </a:ext>
            </a:extLst>
          </p:cNvPr>
          <p:cNvGrpSpPr/>
          <p:nvPr/>
        </p:nvGrpSpPr>
        <p:grpSpPr>
          <a:xfrm>
            <a:off x="669925" y="1817232"/>
            <a:ext cx="3815129" cy="3896663"/>
            <a:chOff x="669925" y="1817232"/>
            <a:chExt cx="3815129" cy="3896663"/>
          </a:xfrm>
        </p:grpSpPr>
        <p:cxnSp>
          <p:nvCxnSpPr>
            <p:cNvPr id="12" name="直接连接符 11"/>
            <p:cNvCxnSpPr/>
            <p:nvPr/>
          </p:nvCxnSpPr>
          <p:spPr>
            <a:xfrm flipH="1">
              <a:off x="3393895" y="4582625"/>
              <a:ext cx="936504" cy="497936"/>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5" name="iṣ1iḓê"/>
            <p:cNvSpPr txBox="1"/>
            <p:nvPr/>
          </p:nvSpPr>
          <p:spPr>
            <a:xfrm>
              <a:off x="669925" y="1817232"/>
              <a:ext cx="2450742" cy="321708"/>
            </a:xfrm>
            <a:prstGeom prst="rect">
              <a:avLst/>
            </a:prstGeom>
          </p:spPr>
          <p:txBody>
            <a:bodyPr vert="horz" wrap="none" lIns="90000" tIns="46800" rIns="90000" bIns="46800" anchor="ctr">
              <a:noAutofit/>
            </a:bodyPr>
            <a:lstStyle/>
            <a:p>
              <a:pPr algn="r">
                <a:spcBef>
                  <a:spcPct val="0"/>
                </a:spcBef>
              </a:pPr>
              <a:r>
                <a:rPr lang="zh-CN" altLang="en-US" sz="2400" b="1" dirty="0">
                  <a:sym typeface="+mn-ea"/>
                </a:rPr>
                <a:t>std::io::fs</a:t>
              </a:r>
            </a:p>
          </p:txBody>
        </p:sp>
        <p:sp>
          <p:nvSpPr>
            <p:cNvPr id="18" name="îślïďê"/>
            <p:cNvSpPr txBox="1"/>
            <p:nvPr/>
          </p:nvSpPr>
          <p:spPr>
            <a:xfrm>
              <a:off x="1522779" y="4991900"/>
              <a:ext cx="2962275" cy="721995"/>
            </a:xfrm>
            <a:prstGeom prst="rect">
              <a:avLst/>
            </a:prstGeom>
          </p:spPr>
          <p:txBody>
            <a:bodyPr vert="horz" wrap="square" lIns="90000" tIns="46800" rIns="90000" bIns="46800" anchor="ctr">
              <a:noAutofit/>
            </a:bodyPr>
            <a:lstStyle/>
            <a:p>
              <a:pPr lvl="0">
                <a:lnSpc>
                  <a:spcPct val="150000"/>
                </a:lnSpc>
                <a:spcBef>
                  <a:spcPct val="0"/>
                </a:spcBef>
              </a:pPr>
              <a:r>
                <a:rPr lang="zh-CN" altLang="en-US" sz="2400" b="1" dirty="0">
                  <a:solidFill>
                    <a:srgbClr val="000000"/>
                  </a:solidFill>
                  <a:sym typeface="+mn-ea"/>
                </a:rPr>
                <a:t>std::thread</a:t>
              </a:r>
            </a:p>
            <a:p>
              <a:pPr algn="r">
                <a:lnSpc>
                  <a:spcPct val="150000"/>
                </a:lnSpc>
                <a:spcBef>
                  <a:spcPct val="0"/>
                </a:spcBef>
              </a:pPr>
              <a:endParaRPr lang="zh-CN" altLang="en-US" sz="2400" b="1" dirty="0">
                <a:sym typeface="+mn-ea"/>
              </a:endParaRPr>
            </a:p>
          </p:txBody>
        </p:sp>
        <p:sp>
          <p:nvSpPr>
            <p:cNvPr id="14" name="矩形 13"/>
            <p:cNvSpPr/>
            <p:nvPr/>
          </p:nvSpPr>
          <p:spPr>
            <a:xfrm>
              <a:off x="767510" y="3291092"/>
              <a:ext cx="3042821" cy="461665"/>
            </a:xfrm>
            <a:prstGeom prst="rect">
              <a:avLst/>
            </a:prstGeom>
          </p:spPr>
          <p:txBody>
            <a:bodyPr wrap="none">
              <a:spAutoFit/>
            </a:bodyPr>
            <a:lstStyle/>
            <a:p>
              <a:r>
                <a:rPr lang="zh-CN" altLang="en-US" sz="2400" b="1" dirty="0">
                  <a:solidFill>
                    <a:srgbClr val="000000"/>
                  </a:solidFill>
                  <a:sym typeface="+mn-ea"/>
                </a:rPr>
                <a:t>std::fs::remove_file</a:t>
              </a:r>
              <a:endParaRPr lang="zh-CN" altLang="en-US" b="1" dirty="0"/>
            </a:p>
          </p:txBody>
        </p:sp>
      </p:grpSp>
    </p:spTree>
    <p:extLst>
      <p:ext uri="{BB962C8B-B14F-4D97-AF65-F5344CB8AC3E}">
        <p14:creationId xmlns:p14="http://schemas.microsoft.com/office/powerpoint/2010/main" val="4057014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2"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 </a:t>
            </a:r>
            <a:r>
              <a:rPr lang="zh-CN" altLang="en-US" dirty="0"/>
              <a:t>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grpSp>
        <p:nvGrpSpPr>
          <p:cNvPr id="5" name="5a486f68-035c-41d1-b074-ce3b06557fb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47795" y="1359000"/>
            <a:ext cx="10171848" cy="4571861"/>
            <a:chOff x="947795" y="1359000"/>
            <a:chExt cx="10171848" cy="4571861"/>
          </a:xfrm>
        </p:grpSpPr>
        <p:grpSp>
          <p:nvGrpSpPr>
            <p:cNvPr id="6" name="iṡḷíďe"/>
            <p:cNvGrpSpPr/>
            <p:nvPr/>
          </p:nvGrpSpPr>
          <p:grpSpPr>
            <a:xfrm>
              <a:off x="3805524" y="1359000"/>
              <a:ext cx="4580953" cy="4571861"/>
              <a:chOff x="3805524" y="1359000"/>
              <a:chExt cx="4580953" cy="4571861"/>
            </a:xfrm>
          </p:grpSpPr>
          <p:sp>
            <p:nvSpPr>
              <p:cNvPr id="19" name="íśḷîḑé"/>
              <p:cNvSpPr/>
              <p:nvPr/>
            </p:nvSpPr>
            <p:spPr bwMode="auto">
              <a:xfrm>
                <a:off x="3805524" y="1359000"/>
                <a:ext cx="2267606" cy="2267606"/>
              </a:xfrm>
              <a:custGeom>
                <a:avLst/>
                <a:gdLst>
                  <a:gd name="connsiteX0" fmla="*/ 1133803 w 2267606"/>
                  <a:gd name="connsiteY0" fmla="*/ 0 h 2267606"/>
                  <a:gd name="connsiteX1" fmla="*/ 2267606 w 2267606"/>
                  <a:gd name="connsiteY1" fmla="*/ 1133803 h 2267606"/>
                  <a:gd name="connsiteX2" fmla="*/ 2267606 w 2267606"/>
                  <a:gd name="connsiteY2" fmla="*/ 2267606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lnTo>
                      <a:pt x="2267606" y="2267606"/>
                    </a:lnTo>
                    <a:lnTo>
                      <a:pt x="1133803" y="2267606"/>
                    </a:lnTo>
                    <a:cubicBezTo>
                      <a:pt x="507621" y="2267606"/>
                      <a:pt x="0" y="1759985"/>
                      <a:pt x="0" y="1133803"/>
                    </a:cubicBezTo>
                    <a:cubicBezTo>
                      <a:pt x="0" y="507621"/>
                      <a:pt x="507621" y="0"/>
                      <a:pt x="1133803" y="0"/>
                    </a:cubicBezTo>
                    <a:close/>
                  </a:path>
                </a:pathLst>
              </a:custGeom>
              <a:blipFill>
                <a:blip r:embed="rId4"/>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0" name="îṥľïďé"/>
              <p:cNvSpPr/>
              <p:nvPr/>
            </p:nvSpPr>
            <p:spPr bwMode="auto">
              <a:xfrm>
                <a:off x="6118871" y="1359000"/>
                <a:ext cx="2267606" cy="2267606"/>
              </a:xfrm>
              <a:custGeom>
                <a:avLst/>
                <a:gdLst>
                  <a:gd name="connsiteX0" fmla="*/ 1133803 w 2267606"/>
                  <a:gd name="connsiteY0" fmla="*/ 0 h 2267606"/>
                  <a:gd name="connsiteX1" fmla="*/ 2267606 w 2267606"/>
                  <a:gd name="connsiteY1" fmla="*/ 1133803 h 2267606"/>
                  <a:gd name="connsiteX2" fmla="*/ 1133803 w 2267606"/>
                  <a:gd name="connsiteY2" fmla="*/ 2267606 h 2267606"/>
                  <a:gd name="connsiteX3" fmla="*/ 0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cubicBezTo>
                      <a:pt x="2267606" y="1759985"/>
                      <a:pt x="1759985" y="2267606"/>
                      <a:pt x="1133803" y="2267606"/>
                    </a:cubicBezTo>
                    <a:lnTo>
                      <a:pt x="0" y="2267606"/>
                    </a:lnTo>
                    <a:lnTo>
                      <a:pt x="0" y="1133803"/>
                    </a:lnTo>
                    <a:cubicBezTo>
                      <a:pt x="0" y="507621"/>
                      <a:pt x="507621" y="0"/>
                      <a:pt x="1133803" y="0"/>
                    </a:cubicBezTo>
                    <a:close/>
                  </a:path>
                </a:pathLst>
              </a:custGeom>
              <a:blipFill>
                <a:blip r:embed="rId5"/>
                <a:stretch>
                  <a:fillRect l="-25140" r="-24860"/>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1" name="íṥ1ide"/>
              <p:cNvSpPr/>
              <p:nvPr/>
            </p:nvSpPr>
            <p:spPr bwMode="auto">
              <a:xfrm>
                <a:off x="3805524" y="3663255"/>
                <a:ext cx="2267606" cy="2267606"/>
              </a:xfrm>
              <a:custGeom>
                <a:avLst/>
                <a:gdLst>
                  <a:gd name="connsiteX0" fmla="*/ 1133803 w 2267606"/>
                  <a:gd name="connsiteY0" fmla="*/ 0 h 2267606"/>
                  <a:gd name="connsiteX1" fmla="*/ 2267606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lnTo>
                      <a:pt x="2267606" y="0"/>
                    </a:lnTo>
                    <a:lnTo>
                      <a:pt x="2267606" y="1133803"/>
                    </a:lnTo>
                    <a:cubicBezTo>
                      <a:pt x="2267606" y="1759985"/>
                      <a:pt x="1759985" y="2267606"/>
                      <a:pt x="1133803" y="2267606"/>
                    </a:cubicBezTo>
                    <a:cubicBezTo>
                      <a:pt x="507621" y="2267606"/>
                      <a:pt x="0" y="1759985"/>
                      <a:pt x="0" y="1133803"/>
                    </a:cubicBezTo>
                    <a:cubicBezTo>
                      <a:pt x="0" y="507621"/>
                      <a:pt x="507621" y="0"/>
                      <a:pt x="1133803" y="0"/>
                    </a:cubicBezTo>
                    <a:close/>
                  </a:path>
                </a:pathLst>
              </a:custGeom>
              <a:blipFill>
                <a:blip r:embed="rId6"/>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2" name="íşḷíḑe"/>
              <p:cNvSpPr/>
              <p:nvPr/>
            </p:nvSpPr>
            <p:spPr bwMode="auto">
              <a:xfrm>
                <a:off x="6118871" y="3663255"/>
                <a:ext cx="2267606" cy="2267606"/>
              </a:xfrm>
              <a:custGeom>
                <a:avLst/>
                <a:gdLst>
                  <a:gd name="connsiteX0" fmla="*/ 0 w 2267606"/>
                  <a:gd name="connsiteY0" fmla="*/ 0 h 2267606"/>
                  <a:gd name="connsiteX1" fmla="*/ 1133803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606" h="2267606">
                    <a:moveTo>
                      <a:pt x="0" y="0"/>
                    </a:moveTo>
                    <a:lnTo>
                      <a:pt x="1133803" y="0"/>
                    </a:lnTo>
                    <a:cubicBezTo>
                      <a:pt x="1759985" y="0"/>
                      <a:pt x="2267606" y="507621"/>
                      <a:pt x="2267606" y="1133803"/>
                    </a:cubicBezTo>
                    <a:cubicBezTo>
                      <a:pt x="2267606" y="1759985"/>
                      <a:pt x="1759985" y="2267606"/>
                      <a:pt x="1133803" y="2267606"/>
                    </a:cubicBezTo>
                    <a:cubicBezTo>
                      <a:pt x="507621" y="2267606"/>
                      <a:pt x="0" y="1759985"/>
                      <a:pt x="0" y="1133803"/>
                    </a:cubicBezTo>
                    <a:close/>
                  </a:path>
                </a:pathLst>
              </a:custGeom>
              <a:blipFill>
                <a:blip r:embed="rId7"/>
                <a:stretch>
                  <a:fillRect l="-25436" r="-25152"/>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grpSp>
        <p:sp>
          <p:nvSpPr>
            <p:cNvPr id="18" name="ïṡḻîďé"/>
            <p:cNvSpPr txBox="1"/>
            <p:nvPr/>
          </p:nvSpPr>
          <p:spPr bwMode="auto">
            <a:xfrm>
              <a:off x="947795" y="2011363"/>
              <a:ext cx="2209165"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ts val="2400"/>
                </a:lnSpc>
                <a:spcBef>
                  <a:spcPct val="0"/>
                </a:spcBef>
                <a:buFontTx/>
                <a:buNone/>
              </a:pPr>
              <a:r>
                <a:rPr lang="zh-CN" altLang="en-US" sz="2000" b="1" dirty="0">
                  <a:latin typeface="+mn-ea"/>
                  <a:cs typeface="宋体" panose="02010600030101010101" pitchFamily="2" charset="-122"/>
                  <a:sym typeface="+mn-ea"/>
                </a:rPr>
                <a:t>纠删码</a:t>
              </a:r>
            </a:p>
            <a:p>
              <a:pPr eaLnBrk="1" hangingPunct="1">
                <a:lnSpc>
                  <a:spcPts val="2400"/>
                </a:lnSpc>
                <a:spcBef>
                  <a:spcPct val="0"/>
                </a:spcBef>
                <a:buFontTx/>
                <a:buNone/>
              </a:pPr>
              <a:r>
                <a:rPr lang="zh-CN" altLang="en-US" dirty="0">
                  <a:latin typeface="+mn-ea"/>
                  <a:cs typeface="宋体" panose="02010600030101010101" pitchFamily="2" charset="-122"/>
                  <a:sym typeface="+mn-ea"/>
                </a:rPr>
                <a:t>纠删码是一种前向</a:t>
              </a:r>
            </a:p>
            <a:p>
              <a:pPr eaLnBrk="1" hangingPunct="1">
                <a:lnSpc>
                  <a:spcPts val="2400"/>
                </a:lnSpc>
                <a:spcBef>
                  <a:spcPct val="0"/>
                </a:spcBef>
                <a:buFontTx/>
                <a:buNone/>
              </a:pPr>
              <a:r>
                <a:rPr lang="zh-CN" altLang="en-US" dirty="0">
                  <a:latin typeface="+mn-ea"/>
                  <a:cs typeface="宋体" panose="02010600030101010101" pitchFamily="2" charset="-122"/>
                  <a:sym typeface="+mn-ea"/>
                </a:rPr>
                <a:t>错误纠正技术，用于</a:t>
              </a:r>
            </a:p>
            <a:p>
              <a:pPr eaLnBrk="1" hangingPunct="1">
                <a:lnSpc>
                  <a:spcPts val="2400"/>
                </a:lnSpc>
                <a:spcBef>
                  <a:spcPct val="0"/>
                </a:spcBef>
                <a:buFontTx/>
                <a:buNone/>
              </a:pPr>
              <a:r>
                <a:rPr lang="zh-CN" altLang="en-US" dirty="0">
                  <a:latin typeface="+mn-ea"/>
                  <a:cs typeface="宋体" panose="02010600030101010101" pitchFamily="2" charset="-122"/>
                  <a:sym typeface="+mn-ea"/>
                </a:rPr>
                <a:t>在网络传输中避免</a:t>
              </a:r>
            </a:p>
            <a:p>
              <a:pPr eaLnBrk="1" hangingPunct="1">
                <a:lnSpc>
                  <a:spcPts val="2400"/>
                </a:lnSpc>
                <a:spcBef>
                  <a:spcPct val="0"/>
                </a:spcBef>
                <a:buFontTx/>
                <a:buNone/>
              </a:pPr>
              <a:r>
                <a:rPr lang="zh-CN" altLang="en-US" dirty="0">
                  <a:latin typeface="+mn-ea"/>
                  <a:cs typeface="宋体" panose="02010600030101010101" pitchFamily="2" charset="-122"/>
                  <a:sym typeface="+mn-ea"/>
                </a:rPr>
                <a:t>包的丢失，以提高</a:t>
              </a:r>
            </a:p>
            <a:p>
              <a:pPr eaLnBrk="1" hangingPunct="1">
                <a:lnSpc>
                  <a:spcPts val="2400"/>
                </a:lnSpc>
                <a:spcBef>
                  <a:spcPct val="0"/>
                </a:spcBef>
                <a:buFontTx/>
                <a:buNone/>
              </a:pPr>
              <a:r>
                <a:rPr lang="zh-CN" altLang="en-US" dirty="0">
                  <a:latin typeface="+mn-ea"/>
                  <a:cs typeface="宋体" panose="02010600030101010101" pitchFamily="2" charset="-122"/>
                  <a:sym typeface="+mn-ea"/>
                </a:rPr>
                <a:t>存储可靠性。它可</a:t>
              </a:r>
            </a:p>
            <a:p>
              <a:pPr eaLnBrk="1" hangingPunct="1">
                <a:lnSpc>
                  <a:spcPts val="2400"/>
                </a:lnSpc>
                <a:spcBef>
                  <a:spcPct val="0"/>
                </a:spcBef>
                <a:buFontTx/>
                <a:buNone/>
              </a:pPr>
              <a:r>
                <a:rPr lang="zh-CN" altLang="en-US" dirty="0">
                  <a:latin typeface="+mn-ea"/>
                  <a:cs typeface="宋体" panose="02010600030101010101" pitchFamily="2" charset="-122"/>
                  <a:sym typeface="+mn-ea"/>
                </a:rPr>
                <a:t>将 n 份原始数据，</a:t>
              </a:r>
            </a:p>
            <a:p>
              <a:pPr eaLnBrk="1" hangingPunct="1">
                <a:lnSpc>
                  <a:spcPts val="2400"/>
                </a:lnSpc>
                <a:spcBef>
                  <a:spcPct val="0"/>
                </a:spcBef>
                <a:buFontTx/>
                <a:buNone/>
              </a:pPr>
              <a:r>
                <a:rPr lang="zh-CN" altLang="en-US" dirty="0">
                  <a:latin typeface="+mn-ea"/>
                  <a:cs typeface="宋体" panose="02010600030101010101" pitchFamily="2" charset="-122"/>
                  <a:sym typeface="+mn-ea"/>
                </a:rPr>
                <a:t>增加 m 份数据，</a:t>
              </a:r>
            </a:p>
            <a:p>
              <a:pPr eaLnBrk="1" hangingPunct="1">
                <a:lnSpc>
                  <a:spcPts val="2400"/>
                </a:lnSpc>
                <a:spcBef>
                  <a:spcPct val="0"/>
                </a:spcBef>
                <a:buFontTx/>
                <a:buNone/>
              </a:pPr>
              <a:r>
                <a:rPr lang="zh-CN" altLang="en-US" dirty="0">
                  <a:latin typeface="+mn-ea"/>
                  <a:cs typeface="宋体" panose="02010600030101010101" pitchFamily="2" charset="-122"/>
                  <a:sym typeface="+mn-ea"/>
                </a:rPr>
                <a:t>并能通过 n+m 份</a:t>
              </a:r>
            </a:p>
            <a:p>
              <a:pPr eaLnBrk="1" hangingPunct="1">
                <a:lnSpc>
                  <a:spcPts val="2400"/>
                </a:lnSpc>
                <a:spcBef>
                  <a:spcPct val="0"/>
                </a:spcBef>
                <a:buFontTx/>
                <a:buNone/>
              </a:pPr>
              <a:r>
                <a:rPr lang="zh-CN" altLang="en-US" dirty="0">
                  <a:latin typeface="+mn-ea"/>
                  <a:cs typeface="宋体" panose="02010600030101010101" pitchFamily="2" charset="-122"/>
                  <a:sym typeface="+mn-ea"/>
                </a:rPr>
                <a:t>中的任意 n 份数据</a:t>
              </a:r>
            </a:p>
            <a:p>
              <a:pPr eaLnBrk="1" hangingPunct="1">
                <a:lnSpc>
                  <a:spcPts val="2400"/>
                </a:lnSpc>
                <a:spcBef>
                  <a:spcPct val="0"/>
                </a:spcBef>
                <a:buFontTx/>
                <a:buNone/>
              </a:pPr>
              <a:r>
                <a:rPr lang="zh-CN" altLang="en-US" dirty="0">
                  <a:latin typeface="+mn-ea"/>
                  <a:cs typeface="宋体" panose="02010600030101010101" pitchFamily="2" charset="-122"/>
                  <a:sym typeface="+mn-ea"/>
                </a:rPr>
                <a:t>还原为原始数据。</a:t>
              </a:r>
              <a:endParaRPr lang="en-US" altLang="zh-CN" dirty="0">
                <a:latin typeface="+mn-ea"/>
                <a:cs typeface="宋体" panose="02010600030101010101" pitchFamily="2" charset="-122"/>
                <a:sym typeface="+mn-ea"/>
              </a:endParaRPr>
            </a:p>
            <a:p>
              <a:pPr eaLnBrk="1" hangingPunct="1">
                <a:lnSpc>
                  <a:spcPts val="2400"/>
                </a:lnSpc>
                <a:spcBef>
                  <a:spcPct val="0"/>
                </a:spcBef>
                <a:buFontTx/>
                <a:buNone/>
              </a:pPr>
              <a:r>
                <a:rPr lang="en-US" altLang="zh-CN" dirty="0">
                  <a:latin typeface="+mn-ea"/>
                  <a:cs typeface="宋体" panose="02010600030101010101" pitchFamily="2" charset="-122"/>
                  <a:sym typeface="+mn-ea"/>
                </a:rPr>
                <a:t>(</a:t>
              </a:r>
              <a:r>
                <a:rPr lang="zh-CN" altLang="en-US" dirty="0">
                  <a:latin typeface="+mn-ea"/>
                  <a:cs typeface="宋体" panose="02010600030101010101" pitchFamily="2" charset="-122"/>
                  <a:sym typeface="+mn-ea"/>
                </a:rPr>
                <a:t>通过开源的</a:t>
              </a:r>
              <a:r>
                <a:rPr lang="en-US" altLang="zh-CN" dirty="0">
                  <a:latin typeface="+mn-ea"/>
                  <a:cs typeface="宋体" panose="02010600030101010101" pitchFamily="2" charset="-122"/>
                  <a:sym typeface="+mn-ea"/>
                </a:rPr>
                <a:t>Rust</a:t>
              </a:r>
              <a:r>
                <a:rPr lang="zh-CN" altLang="en-US" dirty="0">
                  <a:latin typeface="+mn-ea"/>
                  <a:cs typeface="宋体" panose="02010600030101010101" pitchFamily="2" charset="-122"/>
                  <a:sym typeface="+mn-ea"/>
                </a:rPr>
                <a:t>代码实现</a:t>
              </a:r>
              <a:r>
                <a:rPr lang="en-US" altLang="zh-CN" dirty="0">
                  <a:latin typeface="+mn-ea"/>
                  <a:cs typeface="宋体" panose="02010600030101010101" pitchFamily="2" charset="-122"/>
                  <a:sym typeface="+mn-ea"/>
                </a:rPr>
                <a:t>)</a:t>
              </a:r>
              <a:endParaRPr lang="en-US" altLang="zh-CN" dirty="0">
                <a:latin typeface="+mn-ea"/>
                <a:cs typeface="宋体" panose="02010600030101010101" pitchFamily="2" charset="-122"/>
              </a:endParaRPr>
            </a:p>
          </p:txBody>
        </p:sp>
        <p:sp>
          <p:nvSpPr>
            <p:cNvPr id="14" name="ïšḷîḍe"/>
            <p:cNvSpPr txBox="1"/>
            <p:nvPr/>
          </p:nvSpPr>
          <p:spPr bwMode="auto">
            <a:xfrm>
              <a:off x="9011443" y="3192720"/>
              <a:ext cx="2108200" cy="9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ts val="2400"/>
                </a:lnSpc>
                <a:buClrTx/>
                <a:buSzTx/>
                <a:buFontTx/>
                <a:buNone/>
              </a:pPr>
              <a:r>
                <a:rPr lang="zh-CN" altLang="en-US" sz="2000" b="1" dirty="0">
                  <a:latin typeface="宋体" panose="02010600030101010101" pitchFamily="2" charset="-122"/>
                  <a:cs typeface="宋体" panose="02010600030101010101" pitchFamily="2" charset="-122"/>
                  <a:sym typeface="+mn-ea"/>
                </a:rPr>
                <a:t>使用 j4rs 项目</a:t>
              </a:r>
              <a:endParaRPr lang="zh-CN" altLang="en-US" b="1" dirty="0">
                <a:latin typeface="宋体" panose="02010600030101010101" pitchFamily="2" charset="-122"/>
                <a:cs typeface="宋体" panose="02010600030101010101" pitchFamily="2" charset="-122"/>
                <a:sym typeface="+mn-ea"/>
              </a:endParaRPr>
            </a:p>
            <a:p>
              <a:pPr eaLnBrk="1" hangingPunct="1">
                <a:lnSpc>
                  <a:spcPts val="2400"/>
                </a:lnSpc>
                <a:buClrTx/>
                <a:buSzTx/>
                <a:buFontTx/>
                <a:buNone/>
              </a:pPr>
              <a:r>
                <a:rPr lang="zh-CN" altLang="en-US" dirty="0">
                  <a:latin typeface="宋体" panose="02010600030101010101" pitchFamily="2" charset="-122"/>
                  <a:cs typeface="宋体" panose="02010600030101010101" pitchFamily="2" charset="-122"/>
                  <a:sym typeface="+mn-ea"/>
                </a:rPr>
                <a:t>在 Rust 中调用 Ja</a:t>
              </a:r>
              <a:r>
                <a:rPr lang="en-US" altLang="zh-CN" dirty="0">
                  <a:latin typeface="宋体" panose="02010600030101010101" pitchFamily="2" charset="-122"/>
                  <a:cs typeface="宋体" panose="02010600030101010101" pitchFamily="2" charset="-122"/>
                  <a:sym typeface="+mn-ea"/>
                </a:rPr>
                <a:t>va</a:t>
              </a:r>
            </a:p>
            <a:p>
              <a:pPr eaLnBrk="1" hangingPunct="1">
                <a:lnSpc>
                  <a:spcPts val="2400"/>
                </a:lnSpc>
                <a:buClrTx/>
                <a:buSzTx/>
                <a:buFontTx/>
                <a:buNone/>
              </a:pPr>
              <a:r>
                <a:rPr lang="zh-CN" altLang="en-US" dirty="0">
                  <a:sym typeface="+mn-ea"/>
                </a:rPr>
                <a:t>从庞大的 Java 生态系统</a:t>
              </a:r>
            </a:p>
            <a:p>
              <a:pPr eaLnBrk="1" hangingPunct="1">
                <a:lnSpc>
                  <a:spcPts val="2400"/>
                </a:lnSpc>
                <a:buClrTx/>
                <a:buSzTx/>
                <a:buFontTx/>
                <a:buNone/>
              </a:pPr>
              <a:r>
                <a:rPr lang="zh-CN" altLang="en-US" dirty="0">
                  <a:sym typeface="+mn-ea"/>
                </a:rPr>
                <a:t>中受益。</a:t>
              </a:r>
              <a:endParaRPr lang="zh-CN" altLang="en-US" dirty="0">
                <a:latin typeface="宋体" panose="02010600030101010101" pitchFamily="2" charset="-122"/>
                <a:cs typeface="宋体" panose="02010600030101010101" pitchFamily="2" charset="-122"/>
                <a:sym typeface="+mn-ea"/>
              </a:endParaRPr>
            </a:p>
          </p:txBody>
        </p:sp>
      </p:grpSp>
    </p:spTree>
    <p:extLst>
      <p:ext uri="{BB962C8B-B14F-4D97-AF65-F5344CB8AC3E}">
        <p14:creationId xmlns:p14="http://schemas.microsoft.com/office/powerpoint/2010/main" val="39906724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u=3642481453,1486938825&amp;fm=26&amp;gp=0"/>
          <p:cNvPicPr>
            <a:picLocks noChangeAspect="1"/>
          </p:cNvPicPr>
          <p:nvPr/>
        </p:nvPicPr>
        <p:blipFill>
          <a:blip r:embed="rId4"/>
          <a:stretch>
            <a:fillRect/>
          </a:stretch>
        </p:blipFill>
        <p:spPr>
          <a:xfrm>
            <a:off x="4389755" y="2737485"/>
            <a:ext cx="3493770" cy="1747520"/>
          </a:xfrm>
          <a:prstGeom prst="rect">
            <a:avLst/>
          </a:prstGeom>
        </p:spPr>
      </p:pic>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dirty="0"/>
          </a:p>
        </p:txBody>
      </p:sp>
      <p:grpSp>
        <p:nvGrpSpPr>
          <p:cNvPr id="5" name="ebba2635-672c-44a3-9a32-a22c2432cc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9730" y="1614830"/>
            <a:ext cx="11867515" cy="5076254"/>
            <a:chOff x="490855" y="1628800"/>
            <a:chExt cx="11867515" cy="5076254"/>
          </a:xfrm>
        </p:grpSpPr>
        <p:sp>
          <p:nvSpPr>
            <p:cNvPr id="6" name="ïśḻïḓè"/>
            <p:cNvSpPr/>
            <p:nvPr/>
          </p:nvSpPr>
          <p:spPr bwMode="auto">
            <a:xfrm>
              <a:off x="4076007" y="1635345"/>
              <a:ext cx="2460717" cy="207677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alpha val="36000"/>
              </a:schemeClr>
            </a:solidFill>
            <a:ln w="19050">
              <a:solidFill>
                <a:schemeClr val="bg1">
                  <a:lumMod val="95000"/>
                </a:schemeClr>
              </a:solidFill>
              <a:round/>
            </a:ln>
            <a:effectLst/>
          </p:spPr>
          <p:txBody>
            <a:bodyPr anchor="ctr"/>
            <a:lstStyle/>
            <a:p>
              <a:pPr algn="ctr"/>
              <a:endParaRPr/>
            </a:p>
          </p:txBody>
        </p:sp>
        <p:sp>
          <p:nvSpPr>
            <p:cNvPr id="7" name="íṥľîḓé"/>
            <p:cNvSpPr/>
            <p:nvPr/>
          </p:nvSpPr>
          <p:spPr bwMode="auto">
            <a:xfrm>
              <a:off x="6133147" y="1628800"/>
              <a:ext cx="2068049" cy="247162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alpha val="30000"/>
              </a:schemeClr>
            </a:solidFill>
            <a:ln w="19050">
              <a:solidFill>
                <a:schemeClr val="bg1">
                  <a:lumMod val="95000"/>
                </a:schemeClr>
              </a:solidFill>
              <a:round/>
            </a:ln>
            <a:effectLst/>
          </p:spPr>
          <p:txBody>
            <a:bodyPr anchor="ctr"/>
            <a:lstStyle/>
            <a:p>
              <a:pPr algn="ctr"/>
              <a:endParaRPr/>
            </a:p>
          </p:txBody>
        </p:sp>
        <p:sp>
          <p:nvSpPr>
            <p:cNvPr id="8" name="išľîde"/>
            <p:cNvSpPr/>
            <p:nvPr/>
          </p:nvSpPr>
          <p:spPr bwMode="auto">
            <a:xfrm>
              <a:off x="5723029" y="3712117"/>
              <a:ext cx="2484713" cy="205714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alpha val="34000"/>
              </a:schemeClr>
            </a:solidFill>
            <a:ln w="19050">
              <a:solidFill>
                <a:schemeClr val="bg1">
                  <a:lumMod val="95000"/>
                </a:schemeClr>
              </a:solidFill>
              <a:round/>
            </a:ln>
            <a:effectLst/>
          </p:spPr>
          <p:txBody>
            <a:bodyPr anchor="ctr"/>
            <a:lstStyle/>
            <a:p>
              <a:pPr algn="ctr"/>
              <a:endParaRPr/>
            </a:p>
          </p:txBody>
        </p:sp>
        <p:sp>
          <p:nvSpPr>
            <p:cNvPr id="9" name="ïşḻïdê"/>
            <p:cNvSpPr/>
            <p:nvPr/>
          </p:nvSpPr>
          <p:spPr bwMode="auto">
            <a:xfrm>
              <a:off x="4076009" y="3291092"/>
              <a:ext cx="2057142" cy="247162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alpha val="30000"/>
              </a:schemeClr>
            </a:solidFill>
            <a:ln w="19050">
              <a:solidFill>
                <a:schemeClr val="bg1">
                  <a:lumMod val="95000"/>
                </a:schemeClr>
              </a:solidFill>
              <a:round/>
            </a:ln>
            <a:effectLst/>
          </p:spPr>
          <p:txBody>
            <a:bodyPr anchor="ctr"/>
            <a:lstStyle/>
            <a:p>
              <a:pPr algn="ctr"/>
              <a:endParaRPr/>
            </a:p>
          </p:txBody>
        </p:sp>
        <p:cxnSp>
          <p:nvCxnSpPr>
            <p:cNvPr id="10" name="直接连接符 9"/>
            <p:cNvCxnSpPr/>
            <p:nvPr/>
          </p:nvCxnSpPr>
          <p:spPr>
            <a:xfrm flipV="1">
              <a:off x="7816958" y="2139771"/>
              <a:ext cx="994498" cy="53069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flipH="1">
              <a:off x="3393895" y="4582625"/>
              <a:ext cx="936504" cy="497936"/>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4" name="îśḷíḓe"/>
            <p:cNvSpPr/>
            <p:nvPr/>
          </p:nvSpPr>
          <p:spPr bwMode="black">
            <a:xfrm>
              <a:off x="5286000" y="3500356"/>
              <a:ext cx="1660842" cy="461665"/>
            </a:xfrm>
            <a:prstGeom prst="rect">
              <a:avLst/>
            </a:prstGeom>
            <a:effectLst/>
          </p:spPr>
          <p:txBody>
            <a:bodyPr wrap="none" anchor="ctr" anchorCtr="0">
              <a:normAutofit/>
            </a:bodyPr>
            <a:lstStyle/>
            <a:p>
              <a:pPr algn="ctr"/>
              <a:endParaRPr lang="en-US" sz="2400" b="1" spc="-20" dirty="0">
                <a:solidFill>
                  <a:schemeClr val="accent6"/>
                </a:solidFill>
              </a:endParaRPr>
            </a:p>
          </p:txBody>
        </p:sp>
        <p:sp>
          <p:nvSpPr>
            <p:cNvPr id="15" name="iṣ1iḓê"/>
            <p:cNvSpPr txBox="1"/>
            <p:nvPr/>
          </p:nvSpPr>
          <p:spPr>
            <a:xfrm>
              <a:off x="669925" y="1817232"/>
              <a:ext cx="2450742" cy="321708"/>
            </a:xfrm>
            <a:prstGeom prst="rect">
              <a:avLst/>
            </a:prstGeom>
          </p:spPr>
          <p:txBody>
            <a:bodyPr vert="horz" wrap="none" lIns="90000" tIns="46800" rIns="90000" bIns="46800" anchor="ctr">
              <a:noAutofit/>
            </a:bodyPr>
            <a:lstStyle/>
            <a:p>
              <a:pPr algn="r">
                <a:spcBef>
                  <a:spcPct val="0"/>
                </a:spcBef>
              </a:pPr>
              <a:r>
                <a:rPr lang="zh-CN" altLang="en-US" sz="2400" b="1" dirty="0"/>
                <a:t>基于</a:t>
              </a:r>
              <a:r>
                <a:rPr lang="en-US" altLang="zh-CN" sz="2400" b="1" dirty="0"/>
                <a:t>JS</a:t>
              </a:r>
              <a:r>
                <a:rPr lang="zh-CN" altLang="en-US" sz="2400" b="1" dirty="0"/>
                <a:t>和</a:t>
              </a:r>
              <a:r>
                <a:rPr lang="en-US" altLang="zh-CN" sz="2400" b="1" dirty="0"/>
                <a:t>V8</a:t>
              </a:r>
              <a:r>
                <a:rPr lang="zh-CN" altLang="en-US" sz="2400" b="1" dirty="0"/>
                <a:t>引擎</a:t>
              </a:r>
              <a:endParaRPr lang="zh-CN" sz="2400" b="1" dirty="0"/>
            </a:p>
          </p:txBody>
        </p:sp>
        <p:sp>
          <p:nvSpPr>
            <p:cNvPr id="16" name="îSļíďe"/>
            <p:cNvSpPr txBox="1"/>
            <p:nvPr/>
          </p:nvSpPr>
          <p:spPr>
            <a:xfrm>
              <a:off x="669925" y="2185106"/>
              <a:ext cx="2446348" cy="748894"/>
            </a:xfrm>
            <a:prstGeom prst="rect">
              <a:avLst/>
            </a:prstGeom>
          </p:spPr>
          <p:txBody>
            <a:bodyPr vert="horz" wrap="square" lIns="90000" tIns="46800" rIns="90000" bIns="46800" anchor="ctr">
              <a:noAutofit/>
            </a:bodyPr>
            <a:lstStyle/>
            <a:p>
              <a:pPr algn="r">
                <a:lnSpc>
                  <a:spcPct val="150000"/>
                </a:lnSpc>
                <a:spcBef>
                  <a:spcPct val="0"/>
                </a:spcBef>
              </a:pPr>
              <a:endParaRPr lang="zh-CN" altLang="en-US" sz="900" dirty="0"/>
            </a:p>
          </p:txBody>
        </p:sp>
        <p:sp>
          <p:nvSpPr>
            <p:cNvPr id="17" name="iṧ1îḋè"/>
            <p:cNvSpPr txBox="1"/>
            <p:nvPr/>
          </p:nvSpPr>
          <p:spPr>
            <a:xfrm>
              <a:off x="490855" y="4994841"/>
              <a:ext cx="2625550" cy="321708"/>
            </a:xfrm>
            <a:prstGeom prst="rect">
              <a:avLst/>
            </a:prstGeom>
          </p:spPr>
          <p:txBody>
            <a:bodyPr vert="horz" wrap="none" lIns="90000" tIns="46800" rIns="90000" bIns="46800" anchor="ctr">
              <a:noAutofit/>
            </a:bodyPr>
            <a:lstStyle/>
            <a:p>
              <a:pPr algn="r">
                <a:spcBef>
                  <a:spcPct val="0"/>
                </a:spcBef>
              </a:pPr>
              <a:r>
                <a:rPr lang="en-US" altLang="zh-CN" sz="2400" b="1" dirty="0"/>
                <a:t>web</a:t>
              </a:r>
              <a:r>
                <a:rPr lang="zh-CN" altLang="en-US" sz="2400" b="1" dirty="0"/>
                <a:t>服务器框架搭建</a:t>
              </a:r>
            </a:p>
          </p:txBody>
        </p:sp>
        <p:sp>
          <p:nvSpPr>
            <p:cNvPr id="18" name="îślïďê"/>
            <p:cNvSpPr txBox="1"/>
            <p:nvPr/>
          </p:nvSpPr>
          <p:spPr>
            <a:xfrm>
              <a:off x="669925" y="5983109"/>
              <a:ext cx="2619431" cy="721945"/>
            </a:xfrm>
            <a:prstGeom prst="rect">
              <a:avLst/>
            </a:prstGeom>
          </p:spPr>
          <p:txBody>
            <a:bodyPr vert="horz" wrap="square" lIns="90000" tIns="46800" rIns="90000" bIns="46800" anchor="ctr">
              <a:noAutofit/>
            </a:bodyPr>
            <a:lstStyle/>
            <a:p>
              <a:pPr algn="r">
                <a:lnSpc>
                  <a:spcPct val="150000"/>
                </a:lnSpc>
                <a:spcBef>
                  <a:spcPct val="0"/>
                </a:spcBef>
              </a:pPr>
              <a:endParaRPr lang="zh-CN" altLang="en-US" sz="900" dirty="0"/>
            </a:p>
          </p:txBody>
        </p:sp>
        <p:sp>
          <p:nvSpPr>
            <p:cNvPr id="19" name="íş1ïḋè"/>
            <p:cNvSpPr txBox="1"/>
            <p:nvPr/>
          </p:nvSpPr>
          <p:spPr>
            <a:xfrm>
              <a:off x="8910320" y="1742465"/>
              <a:ext cx="3107055" cy="321945"/>
            </a:xfrm>
            <a:prstGeom prst="rect">
              <a:avLst/>
            </a:prstGeom>
          </p:spPr>
          <p:txBody>
            <a:bodyPr vert="horz" wrap="none" lIns="90000" tIns="46800" rIns="90000" bIns="46800" anchor="ctr">
              <a:noAutofit/>
            </a:bodyPr>
            <a:lstStyle/>
            <a:p>
              <a:pPr>
                <a:spcBef>
                  <a:spcPct val="0"/>
                </a:spcBef>
              </a:pPr>
              <a:r>
                <a:rPr lang="zh-CN" altLang="en-US" sz="2400" b="1" dirty="0"/>
                <a:t>对 </a:t>
              </a:r>
              <a:r>
                <a:rPr lang="en-US" altLang="zh-CN" sz="2400" b="1" dirty="0"/>
                <a:t>WebAssembly </a:t>
              </a:r>
              <a:r>
                <a:rPr lang="zh-CN" altLang="en-US" sz="2400" b="1" dirty="0"/>
                <a:t>支持</a:t>
              </a:r>
            </a:p>
          </p:txBody>
        </p:sp>
        <p:sp>
          <p:nvSpPr>
            <p:cNvPr id="20" name="îSḷíḍe"/>
            <p:cNvSpPr txBox="1"/>
            <p:nvPr/>
          </p:nvSpPr>
          <p:spPr>
            <a:xfrm>
              <a:off x="8904312" y="2110628"/>
              <a:ext cx="2625800" cy="823372"/>
            </a:xfrm>
            <a:prstGeom prst="rect">
              <a:avLst/>
            </a:prstGeom>
          </p:spPr>
          <p:txBody>
            <a:bodyPr vert="horz" wrap="square" lIns="90000" tIns="46800" rIns="90000" bIns="46800" anchor="ctr">
              <a:noAutofit/>
            </a:bodyPr>
            <a:lstStyle/>
            <a:p>
              <a:pPr>
                <a:lnSpc>
                  <a:spcPct val="150000"/>
                </a:lnSpc>
                <a:spcBef>
                  <a:spcPct val="0"/>
                </a:spcBef>
              </a:pPr>
              <a:endParaRPr lang="zh-CN" altLang="en-US" sz="900" dirty="0"/>
            </a:p>
          </p:txBody>
        </p:sp>
        <p:sp>
          <p:nvSpPr>
            <p:cNvPr id="21" name="îs1îďe"/>
            <p:cNvSpPr txBox="1"/>
            <p:nvPr/>
          </p:nvSpPr>
          <p:spPr>
            <a:xfrm>
              <a:off x="9063699" y="5040561"/>
              <a:ext cx="2627703" cy="321708"/>
            </a:xfrm>
            <a:prstGeom prst="rect">
              <a:avLst/>
            </a:prstGeom>
          </p:spPr>
          <p:txBody>
            <a:bodyPr vert="horz" wrap="none" lIns="90000" tIns="46800" rIns="90000" bIns="46800" anchor="ctr">
              <a:noAutofit/>
            </a:bodyPr>
            <a:lstStyle/>
            <a:p>
              <a:pPr>
                <a:spcBef>
                  <a:spcPct val="0"/>
                </a:spcBef>
              </a:pPr>
              <a:r>
                <a:rPr lang="zh-CN" altLang="en-US" sz="2400" b="1" dirty="0"/>
                <a:t>对 </a:t>
              </a:r>
              <a:r>
                <a:rPr lang="en-US" altLang="zh-CN" sz="2400" b="1" dirty="0"/>
                <a:t>MySQL </a:t>
              </a:r>
              <a:r>
                <a:rPr lang="zh-CN" altLang="en-US" sz="2400" b="1" dirty="0"/>
                <a:t>支持</a:t>
              </a:r>
            </a:p>
          </p:txBody>
        </p:sp>
        <p:sp>
          <p:nvSpPr>
            <p:cNvPr id="22" name="îṡ1îďè"/>
            <p:cNvSpPr txBox="1"/>
            <p:nvPr/>
          </p:nvSpPr>
          <p:spPr>
            <a:xfrm>
              <a:off x="9732570" y="3239910"/>
              <a:ext cx="2625800" cy="721944"/>
            </a:xfrm>
            <a:prstGeom prst="rect">
              <a:avLst/>
            </a:prstGeom>
          </p:spPr>
          <p:txBody>
            <a:bodyPr vert="horz" wrap="square" lIns="90000" tIns="46800" rIns="90000" bIns="46800" anchor="ctr">
              <a:noAutofit/>
            </a:bodyPr>
            <a:lstStyle/>
            <a:p>
              <a:pPr>
                <a:lnSpc>
                  <a:spcPct val="150000"/>
                </a:lnSpc>
                <a:spcBef>
                  <a:spcPct val="0"/>
                </a:spcBef>
              </a:pPr>
              <a:endParaRPr lang="zh-CN" altLang="en-US" sz="900" dirty="0"/>
            </a:p>
          </p:txBody>
        </p:sp>
      </p:grpSp>
      <p:sp>
        <p:nvSpPr>
          <p:cNvPr id="24" name="文本框 23"/>
          <p:cNvSpPr txBox="1"/>
          <p:nvPr/>
        </p:nvSpPr>
        <p:spPr>
          <a:xfrm>
            <a:off x="858520" y="709222"/>
            <a:ext cx="3567430" cy="521970"/>
          </a:xfrm>
          <a:prstGeom prst="rect">
            <a:avLst/>
          </a:prstGeom>
          <a:noFill/>
        </p:spPr>
        <p:txBody>
          <a:bodyPr wrap="square" rtlCol="0">
            <a:spAutoFit/>
          </a:bodyPr>
          <a:lstStyle/>
          <a:p>
            <a:r>
              <a:rPr lang="en-US" altLang="zh-CN" sz="2800" dirty="0">
                <a:solidFill>
                  <a:schemeClr val="bg1"/>
                </a:solidFill>
              </a:rPr>
              <a:t>Node.js</a:t>
            </a:r>
          </a:p>
        </p:txBody>
      </p:sp>
      <p:sp>
        <p:nvSpPr>
          <p:cNvPr id="25" name="标题 1">
            <a:extLst>
              <a:ext uri="{FF2B5EF4-FFF2-40B4-BE49-F238E27FC236}">
                <a16:creationId xmlns:a16="http://schemas.microsoft.com/office/drawing/2014/main" id="{62C55208-4525-44FC-8A7B-4EA57569CE33}"/>
              </a:ext>
            </a:extLst>
          </p:cNvPr>
          <p:cNvSpPr>
            <a:spLocks noGrp="1"/>
          </p:cNvSpPr>
          <p:nvPr>
            <p:ph type="title"/>
          </p:nvPr>
        </p:nvSpPr>
        <p:spPr>
          <a:xfrm>
            <a:off x="669924" y="1"/>
            <a:ext cx="10850563" cy="1028699"/>
          </a:xfrm>
        </p:spPr>
        <p:txBody>
          <a:bodyPr/>
          <a:lstStyle/>
          <a:p>
            <a:r>
              <a:rPr lang="en-US" altLang="zh-CN" dirty="0"/>
              <a:t>Node.js</a:t>
            </a:r>
            <a:endParaRPr lang="zh-CN" altLang="en-US" dirty="0"/>
          </a:p>
        </p:txBody>
      </p:sp>
    </p:spTree>
    <p:extLst>
      <p:ext uri="{BB962C8B-B14F-4D97-AF65-F5344CB8AC3E}">
        <p14:creationId xmlns:p14="http://schemas.microsoft.com/office/powerpoint/2010/main" val="41273316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4DFB691-3E95-4612-A5D9-5AA9655B27DC}"/>
              </a:ext>
            </a:extLst>
          </p:cNvPr>
          <p:cNvSpPr txBox="1"/>
          <p:nvPr/>
        </p:nvSpPr>
        <p:spPr>
          <a:xfrm>
            <a:off x="3934690" y="2854037"/>
            <a:ext cx="4082473" cy="1149591"/>
          </a:xfrm>
          <a:prstGeom prst="rect">
            <a:avLst/>
          </a:prstGeom>
          <a:noFill/>
        </p:spPr>
        <p:txBody>
          <a:bodyPr wrap="none" rtlCol="0">
            <a:prstTxWarp prst="textPlain">
              <a:avLst/>
            </a:prstTxWarp>
            <a:spAutoFit/>
          </a:bodyPr>
          <a:lstStyle/>
          <a:p>
            <a:r>
              <a:rPr lang="zh-CN" altLang="en-US" dirty="0">
                <a:solidFill>
                  <a:srgbClr val="010E19"/>
                </a:solidFill>
                <a:latin typeface="方正姚体" panose="02010601030101010101" pitchFamily="2" charset="-122"/>
                <a:ea typeface="方正姚体" panose="02010601030101010101" pitchFamily="2" charset="-122"/>
              </a:rPr>
              <a:t>开始之前</a:t>
            </a:r>
          </a:p>
        </p:txBody>
      </p:sp>
    </p:spTree>
    <p:extLst>
      <p:ext uri="{BB962C8B-B14F-4D97-AF65-F5344CB8AC3E}">
        <p14:creationId xmlns:p14="http://schemas.microsoft.com/office/powerpoint/2010/main" val="23275977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屏幕截图(401)"/>
          <p:cNvPicPr>
            <a:picLocks noChangeAspect="1"/>
          </p:cNvPicPr>
          <p:nvPr/>
        </p:nvPicPr>
        <p:blipFill>
          <a:blip r:embed="rId3"/>
          <a:stretch>
            <a:fillRect/>
          </a:stretch>
        </p:blipFill>
        <p:spPr>
          <a:xfrm>
            <a:off x="5361514" y="1144905"/>
            <a:ext cx="6952615" cy="5945505"/>
          </a:xfrm>
          <a:prstGeom prst="rect">
            <a:avLst/>
          </a:prstGeom>
        </p:spPr>
      </p:pic>
      <p:sp>
        <p:nvSpPr>
          <p:cNvPr id="2" name="标题 1"/>
          <p:cNvSpPr>
            <a:spLocks noGrp="1"/>
          </p:cNvSpPr>
          <p:nvPr>
            <p:ph type="title"/>
          </p:nvPr>
        </p:nvSpPr>
        <p:spPr/>
        <p:txBody>
          <a:bodyPr/>
          <a:lstStyle/>
          <a:p>
            <a:r>
              <a:rPr lang="en-US" altLang="zh-CN" dirty="0"/>
              <a:t>Node.js </a:t>
            </a:r>
            <a:r>
              <a:rPr lang="zh-CN" altLang="en-US" dirty="0"/>
              <a:t>搭建 </a:t>
            </a:r>
            <a:r>
              <a:rPr lang="en-US" altLang="zh-CN" dirty="0"/>
              <a:t>Web </a:t>
            </a:r>
            <a:r>
              <a:rPr lang="zh-CN" altLang="en-US" dirty="0"/>
              <a:t>服务器</a:t>
            </a:r>
          </a:p>
        </p:txBody>
      </p:sp>
      <p:sp>
        <p:nvSpPr>
          <p:cNvPr id="23" name="燕尾形 22"/>
          <p:cNvSpPr/>
          <p:nvPr/>
        </p:nvSpPr>
        <p:spPr>
          <a:xfrm>
            <a:off x="-1197610" y="2622550"/>
            <a:ext cx="4691380" cy="1000760"/>
          </a:xfrm>
          <a:prstGeom prst="chevron">
            <a:avLst/>
          </a:prstGeom>
          <a:solidFill>
            <a:schemeClr val="accent6">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7" name="ïSľïḓè"/>
          <p:cNvGrpSpPr/>
          <p:nvPr/>
        </p:nvGrpSpPr>
        <p:grpSpPr>
          <a:xfrm>
            <a:off x="670134" y="1605798"/>
            <a:ext cx="4274958" cy="1604010"/>
            <a:chOff x="672870" y="1455522"/>
            <a:chExt cx="3592544" cy="1604010"/>
          </a:xfrm>
        </p:grpSpPr>
        <p:sp>
          <p:nvSpPr>
            <p:cNvPr id="20" name="ïṧḻíḑê"/>
            <p:cNvSpPr/>
            <p:nvPr/>
          </p:nvSpPr>
          <p:spPr>
            <a:xfrm>
              <a:off x="740641" y="1455522"/>
              <a:ext cx="3524773" cy="11560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dirty="0"/>
                <a:t>调用 </a:t>
              </a:r>
              <a:r>
                <a:rPr lang="en-US" altLang="zh-CN" dirty="0"/>
                <a:t>Node.js </a:t>
              </a:r>
              <a:r>
                <a:rPr lang="zh-CN" altLang="en-US" dirty="0"/>
                <a:t>中 </a:t>
              </a:r>
              <a:r>
                <a:rPr lang="en-US" altLang="zh-CN" dirty="0"/>
                <a:t>http </a:t>
              </a:r>
              <a:r>
                <a:rPr lang="zh-CN" altLang="en-US" dirty="0"/>
                <a:t>模块，</a:t>
              </a:r>
            </a:p>
            <a:p>
              <a:pPr>
                <a:lnSpc>
                  <a:spcPct val="120000"/>
                </a:lnSpc>
                <a:spcBef>
                  <a:spcPct val="0"/>
                </a:spcBef>
              </a:pPr>
              <a:r>
                <a:rPr lang="zh-CN" altLang="en-US" dirty="0"/>
                <a:t>搭建 </a:t>
              </a:r>
              <a:r>
                <a:rPr lang="en-US" altLang="zh-CN" dirty="0"/>
                <a:t>http </a:t>
              </a:r>
              <a:r>
                <a:rPr lang="zh-CN" altLang="en-US" dirty="0"/>
                <a:t>服务端和客户端</a:t>
              </a:r>
            </a:p>
          </p:txBody>
        </p:sp>
        <p:sp>
          <p:nvSpPr>
            <p:cNvPr id="21" name="iŝḷiḍe"/>
            <p:cNvSpPr txBox="1"/>
            <p:nvPr/>
          </p:nvSpPr>
          <p:spPr bwMode="auto">
            <a:xfrm>
              <a:off x="672870" y="2617727"/>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solidFill>
                    <a:schemeClr val="bg1"/>
                  </a:solidFill>
                </a:rPr>
                <a:t>Server </a:t>
              </a:r>
              <a:r>
                <a:rPr lang="zh-CN" altLang="en-US" sz="2400" b="1" dirty="0">
                  <a:solidFill>
                    <a:schemeClr val="bg1"/>
                  </a:solidFill>
                </a:rPr>
                <a:t>端</a:t>
              </a:r>
            </a:p>
            <a:p>
              <a:pPr eaLnBrk="1" hangingPunct="1">
                <a:lnSpc>
                  <a:spcPct val="100000"/>
                </a:lnSpc>
                <a:spcBef>
                  <a:spcPct val="0"/>
                </a:spcBef>
              </a:pPr>
              <a:r>
                <a:rPr lang="zh-CN" altLang="en-US" sz="2200" b="1" dirty="0">
                  <a:solidFill>
                    <a:schemeClr val="bg1"/>
                  </a:solidFill>
                  <a:latin typeface="微软雅黑 Light" panose="020B0502040204020203" charset="-122"/>
                  <a:ea typeface="微软雅黑 Light" panose="020B0502040204020203" charset="-122"/>
                </a:rPr>
                <a:t>示例</a:t>
              </a:r>
            </a:p>
          </p:txBody>
        </p:sp>
      </p:grpSp>
      <p:sp>
        <p:nvSpPr>
          <p:cNvPr id="24" name="文本框 23"/>
          <p:cNvSpPr txBox="1"/>
          <p:nvPr/>
        </p:nvSpPr>
        <p:spPr>
          <a:xfrm>
            <a:off x="403225" y="3785870"/>
            <a:ext cx="5955030" cy="2584450"/>
          </a:xfrm>
          <a:prstGeom prst="rect">
            <a:avLst/>
          </a:prstGeom>
          <a:noFill/>
        </p:spPr>
        <p:txBody>
          <a:bodyPr wrap="square" rtlCol="0">
            <a:spAutoFit/>
          </a:bodyPr>
          <a:lstStyle/>
          <a:p>
            <a:r>
              <a:rPr lang="zh-CN" altLang="en-US" dirty="0">
                <a:solidFill>
                  <a:schemeClr val="accent3">
                    <a:lumMod val="75000"/>
                  </a:schemeClr>
                </a:solidFill>
                <a:latin typeface="+mn-ea"/>
                <a:cs typeface="+mn-ea"/>
              </a:rPr>
              <a:t>服务器端</a:t>
            </a:r>
            <a:r>
              <a:rPr lang="en-US" altLang="zh-CN" dirty="0">
                <a:solidFill>
                  <a:schemeClr val="accent3">
                    <a:lumMod val="75000"/>
                  </a:schemeClr>
                </a:solidFill>
                <a:latin typeface="+mn-ea"/>
                <a:cs typeface="+mn-ea"/>
              </a:rPr>
              <a:t>http</a:t>
            </a:r>
            <a:r>
              <a:rPr lang="zh-CN" altLang="en-US" dirty="0">
                <a:solidFill>
                  <a:schemeClr val="accent3">
                    <a:lumMod val="75000"/>
                  </a:schemeClr>
                </a:solidFill>
                <a:latin typeface="+mn-ea"/>
                <a:cs typeface="+mn-ea"/>
              </a:rPr>
              <a:t>响应方法：</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发送响应主体：</a:t>
            </a:r>
          </a:p>
          <a:p>
            <a:r>
              <a:rPr lang="zh-CN" altLang="en-US" dirty="0">
                <a:solidFill>
                  <a:schemeClr val="accent3">
                    <a:lumMod val="75000"/>
                  </a:schemeClr>
                </a:solidFill>
                <a:latin typeface="+mn-ea"/>
                <a:cs typeface="+mn-ea"/>
              </a:rPr>
              <a:t>response.write(chunk[, encoding][, callback])</a:t>
            </a:r>
          </a:p>
          <a:p>
            <a:r>
              <a:rPr lang="zh-CN" altLang="en-US" dirty="0">
                <a:solidFill>
                  <a:schemeClr val="accent3">
                    <a:lumMod val="75000"/>
                  </a:schemeClr>
                </a:solidFill>
                <a:latin typeface="+mn-ea"/>
                <a:cs typeface="+mn-ea"/>
              </a:rPr>
              <a:t>响应完成：</a:t>
            </a:r>
          </a:p>
          <a:p>
            <a:r>
              <a:rPr lang="zh-CN" altLang="en-US" dirty="0">
                <a:solidFill>
                  <a:schemeClr val="accent3">
                    <a:lumMod val="75000"/>
                  </a:schemeClr>
                </a:solidFill>
                <a:latin typeface="+mn-ea"/>
                <a:cs typeface="+mn-ea"/>
              </a:rPr>
              <a:t>response.end([data][, encoding][, callback])</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response.setHeader(name, value)</a:t>
            </a:r>
          </a:p>
          <a:p>
            <a:r>
              <a:rPr lang="en-US" altLang="zh-CN" dirty="0">
                <a:solidFill>
                  <a:schemeClr val="accent3">
                    <a:lumMod val="75000"/>
                  </a:schemeClr>
                </a:solidFill>
                <a:latin typeface="+mn-ea"/>
                <a:cs typeface="+mn-ea"/>
              </a:rPr>
              <a:t>...</a:t>
            </a:r>
          </a:p>
        </p:txBody>
      </p:sp>
    </p:spTree>
    <p:extLst>
      <p:ext uri="{BB962C8B-B14F-4D97-AF65-F5344CB8AC3E}">
        <p14:creationId xmlns:p14="http://schemas.microsoft.com/office/powerpoint/2010/main" val="3378444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69925" y="3585845"/>
            <a:ext cx="4982845" cy="2861310"/>
          </a:xfrm>
          <a:prstGeom prst="rect">
            <a:avLst/>
          </a:prstGeom>
          <a:noFill/>
        </p:spPr>
        <p:txBody>
          <a:bodyPr wrap="square" rtlCol="0">
            <a:spAutoFit/>
          </a:bodyPr>
          <a:lstStyle/>
          <a:p>
            <a:r>
              <a:rPr lang="zh-CN" altLang="en-US" dirty="0">
                <a:solidFill>
                  <a:schemeClr val="accent3">
                    <a:lumMod val="75000"/>
                  </a:schemeClr>
                </a:solidFill>
                <a:latin typeface="+mn-ea"/>
                <a:cs typeface="+mn-ea"/>
              </a:rPr>
              <a:t>客户端</a:t>
            </a:r>
            <a:r>
              <a:rPr lang="en-US" altLang="zh-CN" dirty="0">
                <a:solidFill>
                  <a:schemeClr val="accent3">
                    <a:lumMod val="75000"/>
                  </a:schemeClr>
                </a:solidFill>
                <a:latin typeface="+mn-ea"/>
                <a:cs typeface="+mn-ea"/>
              </a:rPr>
              <a:t>http</a:t>
            </a:r>
            <a:r>
              <a:rPr lang="zh-CN" altLang="en-US" dirty="0">
                <a:solidFill>
                  <a:schemeClr val="accent3">
                    <a:lumMod val="75000"/>
                  </a:schemeClr>
                </a:solidFill>
                <a:latin typeface="+mn-ea"/>
                <a:cs typeface="+mn-ea"/>
              </a:rPr>
              <a:t>请求方法：</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发送数据块：</a:t>
            </a:r>
          </a:p>
          <a:p>
            <a:r>
              <a:rPr lang="zh-CN" altLang="en-US" dirty="0">
                <a:solidFill>
                  <a:schemeClr val="accent3">
                    <a:lumMod val="75000"/>
                  </a:schemeClr>
                </a:solidFill>
                <a:latin typeface="+mn-ea"/>
                <a:cs typeface="+mn-ea"/>
              </a:rPr>
              <a:t>request.write(chunk[, encoding][,callback])</a:t>
            </a:r>
          </a:p>
          <a:p>
            <a:r>
              <a:rPr lang="zh-CN" altLang="en-US" dirty="0">
                <a:solidFill>
                  <a:schemeClr val="accent3">
                    <a:lumMod val="75000"/>
                  </a:schemeClr>
                </a:solidFill>
                <a:latin typeface="+mn-ea"/>
                <a:cs typeface="+mn-ea"/>
              </a:rPr>
              <a:t> 结束发送请求：</a:t>
            </a:r>
          </a:p>
          <a:p>
            <a:r>
              <a:rPr lang="zh-CN" altLang="en-US" dirty="0">
                <a:solidFill>
                  <a:schemeClr val="accent3">
                    <a:lumMod val="75000"/>
                  </a:schemeClr>
                </a:solidFill>
                <a:latin typeface="+mn-ea"/>
                <a:cs typeface="+mn-ea"/>
              </a:rPr>
              <a:t>request.end([data[, encoding]][, callback])</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request.getHeader(name)</a:t>
            </a:r>
          </a:p>
          <a:p>
            <a:r>
              <a:rPr lang="zh-CN" altLang="en-US" dirty="0">
                <a:solidFill>
                  <a:schemeClr val="accent3">
                    <a:lumMod val="75000"/>
                  </a:schemeClr>
                </a:solidFill>
                <a:latin typeface="+mn-ea"/>
                <a:cs typeface="+mn-ea"/>
              </a:rPr>
              <a:t>request.setHeader(name, value)</a:t>
            </a:r>
          </a:p>
          <a:p>
            <a:r>
              <a:rPr lang="en-US" altLang="zh-CN" dirty="0">
                <a:solidFill>
                  <a:schemeClr val="accent3">
                    <a:lumMod val="75000"/>
                  </a:schemeClr>
                </a:solidFill>
                <a:latin typeface="+mn-ea"/>
                <a:cs typeface="+mn-ea"/>
              </a:rPr>
              <a:t>...</a:t>
            </a:r>
          </a:p>
        </p:txBody>
      </p:sp>
      <p:sp>
        <p:nvSpPr>
          <p:cNvPr id="2" name="标题 1"/>
          <p:cNvSpPr>
            <a:spLocks noGrp="1"/>
          </p:cNvSpPr>
          <p:nvPr>
            <p:ph type="title"/>
          </p:nvPr>
        </p:nvSpPr>
        <p:spPr/>
        <p:txBody>
          <a:bodyPr/>
          <a:lstStyle/>
          <a:p>
            <a:r>
              <a:rPr lang="en-US" altLang="zh-CN" dirty="0"/>
              <a:t>Node.js </a:t>
            </a:r>
            <a:r>
              <a:rPr lang="zh-CN" altLang="en-US" dirty="0"/>
              <a:t>搭建 </a:t>
            </a:r>
            <a:r>
              <a:rPr lang="en-US" altLang="zh-CN" dirty="0"/>
              <a:t>Web </a:t>
            </a:r>
            <a:r>
              <a:rPr lang="zh-CN" altLang="en-US" dirty="0"/>
              <a:t>服务器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dirty="0"/>
          </a:p>
        </p:txBody>
      </p:sp>
      <p:sp>
        <p:nvSpPr>
          <p:cNvPr id="23" name="燕尾形 22"/>
          <p:cNvSpPr/>
          <p:nvPr/>
        </p:nvSpPr>
        <p:spPr>
          <a:xfrm>
            <a:off x="-1248410" y="2469515"/>
            <a:ext cx="4691380" cy="1000760"/>
          </a:xfrm>
          <a:prstGeom prst="chevron">
            <a:avLst/>
          </a:prstGeom>
          <a:solidFill>
            <a:schemeClr val="accent6">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5" name="206cb7d8-6181-4b22-b3d9-ea98bd0a80c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134" y="1123950"/>
            <a:ext cx="10850353" cy="5019675"/>
            <a:chOff x="670134" y="1123950"/>
            <a:chExt cx="10850353" cy="5019675"/>
          </a:xfrm>
        </p:grpSpPr>
        <p:sp>
          <p:nvSpPr>
            <p:cNvPr id="6" name="ïSḻïḓé"/>
            <p:cNvSpPr/>
            <p:nvPr/>
          </p:nvSpPr>
          <p:spPr>
            <a:xfrm>
              <a:off x="5988713" y="3330799"/>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7" name="íSľîḋè"/>
            <p:cNvSpPr/>
            <p:nvPr/>
          </p:nvSpPr>
          <p:spPr>
            <a:xfrm>
              <a:off x="5988713" y="1864217"/>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8" name="î$lîḋe"/>
            <p:cNvSpPr/>
            <p:nvPr/>
          </p:nvSpPr>
          <p:spPr>
            <a:xfrm>
              <a:off x="7317633" y="2609792"/>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9" name="ïṡľïḋé"/>
            <p:cNvSpPr/>
            <p:nvPr/>
          </p:nvSpPr>
          <p:spPr>
            <a:xfrm>
              <a:off x="7317633" y="1143712"/>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0" name="iŝḻidè"/>
            <p:cNvSpPr/>
            <p:nvPr/>
          </p:nvSpPr>
          <p:spPr>
            <a:xfrm>
              <a:off x="8647506" y="1883772"/>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1" name="ïsľîḋê"/>
            <p:cNvSpPr/>
            <p:nvPr/>
          </p:nvSpPr>
          <p:spPr>
            <a:xfrm>
              <a:off x="8647506" y="3347846"/>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2" name="ïśḻiḑè"/>
            <p:cNvSpPr/>
            <p:nvPr/>
          </p:nvSpPr>
          <p:spPr>
            <a:xfrm>
              <a:off x="7317633" y="4073866"/>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3" name="îsḷiḑé"/>
            <p:cNvSpPr/>
            <p:nvPr/>
          </p:nvSpPr>
          <p:spPr>
            <a:xfrm>
              <a:off x="9969763" y="4090914"/>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14" name="ïśľïḓé"/>
            <p:cNvSpPr/>
            <p:nvPr/>
          </p:nvSpPr>
          <p:spPr>
            <a:xfrm>
              <a:off x="8640843" y="4817435"/>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15" name="ïşḷíḓe"/>
            <p:cNvSpPr/>
            <p:nvPr/>
          </p:nvSpPr>
          <p:spPr>
            <a:xfrm>
              <a:off x="9975474" y="1158253"/>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6" name="îSḻiḑe"/>
            <p:cNvSpPr/>
            <p:nvPr/>
          </p:nvSpPr>
          <p:spPr>
            <a:xfrm>
              <a:off x="9975474" y="2622327"/>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grpSp>
          <p:nvGrpSpPr>
            <p:cNvPr id="17" name="ïSľïḓè"/>
            <p:cNvGrpSpPr/>
            <p:nvPr/>
          </p:nvGrpSpPr>
          <p:grpSpPr>
            <a:xfrm>
              <a:off x="670134" y="1466098"/>
              <a:ext cx="4313058" cy="1585595"/>
              <a:chOff x="672870" y="1315822"/>
              <a:chExt cx="3624562" cy="1585595"/>
            </a:xfrm>
          </p:grpSpPr>
          <p:sp>
            <p:nvSpPr>
              <p:cNvPr id="20" name="ïṧḻíḑê"/>
              <p:cNvSpPr/>
              <p:nvPr/>
            </p:nvSpPr>
            <p:spPr>
              <a:xfrm>
                <a:off x="772659" y="1315822"/>
                <a:ext cx="3524773" cy="11560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dirty="0"/>
                  <a:t>调用 </a:t>
                </a:r>
                <a:r>
                  <a:rPr lang="en-US" altLang="zh-CN" dirty="0"/>
                  <a:t>Node.js </a:t>
                </a:r>
                <a:r>
                  <a:rPr lang="zh-CN" altLang="en-US" dirty="0"/>
                  <a:t>中 </a:t>
                </a:r>
                <a:r>
                  <a:rPr lang="en-US" altLang="zh-CN" dirty="0"/>
                  <a:t>http </a:t>
                </a:r>
                <a:r>
                  <a:rPr lang="zh-CN" altLang="en-US" dirty="0"/>
                  <a:t>模块，</a:t>
                </a:r>
              </a:p>
              <a:p>
                <a:pPr>
                  <a:lnSpc>
                    <a:spcPct val="120000"/>
                  </a:lnSpc>
                  <a:spcBef>
                    <a:spcPct val="0"/>
                  </a:spcBef>
                </a:pPr>
                <a:r>
                  <a:rPr lang="zh-CN" altLang="en-US" dirty="0"/>
                  <a:t>搭建 </a:t>
                </a:r>
                <a:r>
                  <a:rPr lang="en-US" altLang="zh-CN" dirty="0"/>
                  <a:t>http </a:t>
                </a:r>
                <a:r>
                  <a:rPr lang="zh-CN" altLang="en-US" dirty="0"/>
                  <a:t>服务端和客户端</a:t>
                </a:r>
              </a:p>
            </p:txBody>
          </p:sp>
          <p:sp>
            <p:nvSpPr>
              <p:cNvPr id="21" name="iŝḷiḍe"/>
              <p:cNvSpPr txBox="1"/>
              <p:nvPr/>
            </p:nvSpPr>
            <p:spPr bwMode="auto">
              <a:xfrm>
                <a:off x="672870" y="245961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solidFill>
                      <a:schemeClr val="bg1"/>
                    </a:solidFill>
                  </a:rPr>
                  <a:t>Client </a:t>
                </a:r>
                <a:r>
                  <a:rPr lang="zh-CN" altLang="en-US" sz="2400" b="1" dirty="0">
                    <a:solidFill>
                      <a:schemeClr val="bg1"/>
                    </a:solidFill>
                  </a:rPr>
                  <a:t>端</a:t>
                </a:r>
              </a:p>
              <a:p>
                <a:pPr eaLnBrk="1" hangingPunct="1">
                  <a:lnSpc>
                    <a:spcPct val="100000"/>
                  </a:lnSpc>
                  <a:spcBef>
                    <a:spcPct val="0"/>
                  </a:spcBef>
                </a:pPr>
                <a:r>
                  <a:rPr lang="zh-CN" altLang="en-US" sz="2200" b="1" dirty="0">
                    <a:solidFill>
                      <a:schemeClr val="bg1"/>
                    </a:solidFill>
                    <a:latin typeface="微软雅黑 Light" panose="020B0502040204020203" charset="-122"/>
                    <a:ea typeface="微软雅黑 Light" panose="020B0502040204020203" charset="-122"/>
                  </a:rPr>
                  <a:t>示例</a:t>
                </a:r>
              </a:p>
            </p:txBody>
          </p:sp>
        </p:grpSp>
        <p:cxnSp>
          <p:nvCxnSpPr>
            <p:cNvPr id="18" name="直接连接符 17"/>
            <p:cNvCxnSpPr/>
            <p:nvPr/>
          </p:nvCxnSpPr>
          <p:spPr>
            <a:xfrm>
              <a:off x="537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ş1íḍê"/>
            <p:cNvSpPr/>
            <p:nvPr/>
          </p:nvSpPr>
          <p:spPr>
            <a:xfrm>
              <a:off x="5988713" y="4817435"/>
              <a:ext cx="1545013" cy="1326190"/>
            </a:xfrm>
            <a:prstGeom prst="hexagon">
              <a:avLst>
                <a:gd name="adj" fmla="val 25000"/>
                <a:gd name="vf" fmla="val 115470"/>
              </a:avLst>
            </a:pr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a:solidFill>
                    <a:schemeClr val="tx1"/>
                  </a:solidFill>
                </a:rPr>
                <a:t>Text </a:t>
              </a:r>
              <a:r>
                <a:rPr lang="en-US" altLang="zh-CN" sz="1600" b="1" dirty="0">
                  <a:solidFill>
                    <a:schemeClr val="tx1"/>
                  </a:solidFill>
                </a:rPr>
                <a:t>here</a:t>
              </a:r>
              <a:endParaRPr lang="zh-CN" altLang="en-US" sz="1600" b="1" dirty="0">
                <a:solidFill>
                  <a:schemeClr val="tx1"/>
                </a:solidFill>
              </a:endParaRPr>
            </a:p>
          </p:txBody>
        </p:sp>
      </p:grpSp>
      <p:sp>
        <p:nvSpPr>
          <p:cNvPr id="25" name="矩形 24"/>
          <p:cNvSpPr/>
          <p:nvPr/>
        </p:nvSpPr>
        <p:spPr>
          <a:xfrm>
            <a:off x="5375910" y="1060450"/>
            <a:ext cx="6756400" cy="5232400"/>
          </a:xfrm>
          <a:prstGeom prst="rect">
            <a:avLst/>
          </a:prstGeom>
          <a:ln>
            <a:solidFill>
              <a:srgbClr val="FFFF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4" name="图片 23" descr="屏幕截图(403)"/>
          <p:cNvPicPr>
            <a:picLocks noChangeAspect="1"/>
          </p:cNvPicPr>
          <p:nvPr/>
        </p:nvPicPr>
        <p:blipFill>
          <a:blip r:embed="rId6"/>
          <a:stretch>
            <a:fillRect/>
          </a:stretch>
        </p:blipFill>
        <p:spPr>
          <a:xfrm>
            <a:off x="5652770" y="1060450"/>
            <a:ext cx="5275580" cy="5866130"/>
          </a:xfrm>
          <a:prstGeom prst="rect">
            <a:avLst/>
          </a:prstGeom>
        </p:spPr>
      </p:pic>
    </p:spTree>
    <p:extLst>
      <p:ext uri="{BB962C8B-B14F-4D97-AF65-F5344CB8AC3E}">
        <p14:creationId xmlns:p14="http://schemas.microsoft.com/office/powerpoint/2010/main" val="17432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Node.js </a:t>
            </a:r>
            <a:r>
              <a:rPr lang="zh-CN" altLang="en-US" dirty="0"/>
              <a:t>调用 </a:t>
            </a:r>
            <a:r>
              <a:rPr lang="en-US" altLang="zh-CN" dirty="0"/>
              <a:t>WebAssembly </a:t>
            </a:r>
            <a:r>
              <a:rPr lang="zh-CN" altLang="en-US" dirty="0"/>
              <a:t>模块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dirty="0"/>
          </a:p>
        </p:txBody>
      </p:sp>
      <p:sp>
        <p:nvSpPr>
          <p:cNvPr id="8" name="îslîdè"/>
          <p:cNvSpPr txBox="1"/>
          <p:nvPr/>
        </p:nvSpPr>
        <p:spPr bwMode="auto">
          <a:xfrm>
            <a:off x="673099" y="4589626"/>
            <a:ext cx="4238625" cy="13087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ts val="2400"/>
              </a:lnSpc>
              <a:spcBef>
                <a:spcPct val="0"/>
              </a:spcBef>
              <a:spcAft>
                <a:spcPts val="0"/>
              </a:spcAft>
              <a:buClrTx/>
              <a:buSzTx/>
              <a:buFontTx/>
              <a:buNone/>
              <a:defRPr/>
            </a:pPr>
            <a:r>
              <a:rPr kumimoji="0" lang="zh-CN" altLang="en-US" sz="2000" i="0" u="none" strike="noStrike" kern="1200" cap="none" spc="0" normalizeH="0" baseline="0" noProof="0" dirty="0">
                <a:ln>
                  <a:noFill/>
                </a:ln>
                <a:solidFill>
                  <a:srgbClr val="000000"/>
                </a:solidFill>
                <a:effectLst/>
                <a:uLnTx/>
                <a:uFillTx/>
              </a:rPr>
              <a:t>在运行 </a:t>
            </a:r>
            <a:r>
              <a:rPr kumimoji="0" lang="en-US" altLang="zh-CN" sz="2000" i="0" u="none" strike="noStrike" kern="1200" cap="none" spc="0" normalizeH="0" baseline="0" noProof="0" dirty="0">
                <a:ln>
                  <a:noFill/>
                </a:ln>
                <a:solidFill>
                  <a:srgbClr val="000000"/>
                </a:solidFill>
                <a:effectLst/>
                <a:uLnTx/>
                <a:uFillTx/>
              </a:rPr>
              <a:t>Node.js </a:t>
            </a:r>
            <a:r>
              <a:rPr kumimoji="0" lang="zh-CN" altLang="en-US" sz="2000" i="0" u="none" strike="noStrike" kern="1200" cap="none" spc="0" normalizeH="0" baseline="0" noProof="0" dirty="0">
                <a:ln>
                  <a:noFill/>
                </a:ln>
                <a:solidFill>
                  <a:srgbClr val="000000"/>
                </a:solidFill>
                <a:effectLst/>
                <a:uLnTx/>
                <a:uFillTx/>
              </a:rPr>
              <a:t>时开启 --expose-wasm 参数</a:t>
            </a:r>
            <a:r>
              <a:rPr kumimoji="0" lang="en-US" altLang="zh-CN" sz="2000" i="0" u="none" strike="noStrike" kern="1200" cap="none" spc="0" normalizeH="0" baseline="0" noProof="0" dirty="0">
                <a:ln>
                  <a:noFill/>
                </a:ln>
                <a:solidFill>
                  <a:srgbClr val="000000"/>
                </a:solidFill>
                <a:effectLst/>
                <a:uLnTx/>
                <a:uFillTx/>
              </a:rPr>
              <a:t>,访问全局对象 Wasm</a:t>
            </a:r>
          </a:p>
        </p:txBody>
      </p:sp>
      <p:sp>
        <p:nvSpPr>
          <p:cNvPr id="9" name="íŝľide"/>
          <p:cNvSpPr/>
          <p:nvPr/>
        </p:nvSpPr>
        <p:spPr bwMode="auto">
          <a:xfrm>
            <a:off x="673099" y="5031473"/>
            <a:ext cx="3589337"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altLang="zh-CN" sz="1200" b="0" i="0" u="none" strike="noStrike" kern="1200" cap="none" spc="0" normalizeH="0" baseline="0" noProof="0" dirty="0">
              <a:ln>
                <a:noFill/>
              </a:ln>
              <a:solidFill>
                <a:srgbClr val="000000"/>
              </a:solidFill>
              <a:effectLst/>
              <a:uLnTx/>
              <a:uFillTx/>
            </a:endParaRPr>
          </a:p>
        </p:txBody>
      </p:sp>
      <p:sp>
        <p:nvSpPr>
          <p:cNvPr id="15" name="îṧḷiďe"/>
          <p:cNvSpPr/>
          <p:nvPr/>
        </p:nvSpPr>
        <p:spPr bwMode="auto">
          <a:xfrm>
            <a:off x="673099" y="1572106"/>
            <a:ext cx="108458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endParaRPr>
          </a:p>
        </p:txBody>
      </p:sp>
      <p:sp>
        <p:nvSpPr>
          <p:cNvPr id="14" name="iṥḻíḓé"/>
          <p:cNvSpPr txBox="1"/>
          <p:nvPr/>
        </p:nvSpPr>
        <p:spPr bwMode="auto">
          <a:xfrm>
            <a:off x="176529" y="1663700"/>
            <a:ext cx="5186045" cy="8464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ts val="2400"/>
              </a:lnSpc>
              <a:spcBef>
                <a:spcPct val="0"/>
              </a:spcBef>
              <a:spcAft>
                <a:spcPts val="0"/>
              </a:spcAft>
              <a:buClrTx/>
              <a:buSzTx/>
              <a:buFontTx/>
              <a:buNone/>
              <a:defRPr/>
            </a:pPr>
            <a:r>
              <a:rPr kumimoji="0" lang="en-US" altLang="zh-CN" sz="2000" i="0" u="none" strike="noStrike" kern="1200" cap="none" spc="0" normalizeH="0" baseline="0" noProof="0" dirty="0">
                <a:ln>
                  <a:noFill/>
                </a:ln>
                <a:solidFill>
                  <a:srgbClr val="000000"/>
                </a:solidFill>
                <a:effectLst/>
                <a:uLnTx/>
                <a:uFillTx/>
              </a:rPr>
              <a:t>将 .wasm 文件在 .js 文件中加载到 buffer 区，</a:t>
            </a:r>
          </a:p>
          <a:p>
            <a:pPr marL="0" marR="0" lvl="0" indent="0" algn="ctr" defTabSz="913765" rtl="0" eaLnBrk="1" fontAlgn="auto" latinLnBrk="0" hangingPunct="1">
              <a:lnSpc>
                <a:spcPts val="2400"/>
              </a:lnSpc>
              <a:spcBef>
                <a:spcPct val="0"/>
              </a:spcBef>
              <a:spcAft>
                <a:spcPts val="0"/>
              </a:spcAft>
              <a:buClrTx/>
              <a:buSzTx/>
              <a:buFontTx/>
              <a:buNone/>
              <a:defRPr/>
            </a:pPr>
            <a:r>
              <a:rPr kumimoji="0" lang="en-US" altLang="zh-CN" sz="2000" i="0" u="none" strike="noStrike" kern="1200" cap="none" spc="0" normalizeH="0" baseline="0" noProof="0" dirty="0">
                <a:ln>
                  <a:noFill/>
                </a:ln>
                <a:solidFill>
                  <a:srgbClr val="000000"/>
                </a:solidFill>
                <a:effectLst/>
                <a:uLnTx/>
                <a:uFillTx/>
              </a:rPr>
              <a:t>并将 buffer 转换为 typed array 类型，</a:t>
            </a:r>
          </a:p>
          <a:p>
            <a:pPr marL="0" marR="0" lvl="0" indent="0" algn="ctr" defTabSz="913765" rtl="0" eaLnBrk="1" fontAlgn="auto" latinLnBrk="0" hangingPunct="1">
              <a:lnSpc>
                <a:spcPts val="2400"/>
              </a:lnSpc>
              <a:spcBef>
                <a:spcPct val="0"/>
              </a:spcBef>
              <a:spcAft>
                <a:spcPts val="0"/>
              </a:spcAft>
              <a:buClrTx/>
              <a:buSzTx/>
              <a:buFontTx/>
              <a:buNone/>
              <a:defRPr/>
            </a:pPr>
            <a:r>
              <a:rPr kumimoji="0" lang="en-US" altLang="zh-CN" sz="2000" i="0" u="none" strike="noStrike" kern="1200" cap="none" spc="0" normalizeH="0" baseline="0" noProof="0" dirty="0">
                <a:ln>
                  <a:noFill/>
                </a:ln>
                <a:solidFill>
                  <a:srgbClr val="000000"/>
                </a:solidFill>
                <a:effectLst/>
                <a:uLnTx/>
                <a:uFillTx/>
              </a:rPr>
              <a:t>再实例化 WebAssembly 模块</a:t>
            </a:r>
          </a:p>
        </p:txBody>
      </p:sp>
      <p:pic>
        <p:nvPicPr>
          <p:cNvPr id="28" name="图片 27" descr="屏幕截图(404)"/>
          <p:cNvPicPr>
            <a:picLocks noChangeAspect="1"/>
          </p:cNvPicPr>
          <p:nvPr/>
        </p:nvPicPr>
        <p:blipFill>
          <a:blip r:embed="rId2"/>
          <a:stretch>
            <a:fillRect/>
          </a:stretch>
        </p:blipFill>
        <p:spPr>
          <a:xfrm>
            <a:off x="5206365" y="1014730"/>
            <a:ext cx="6985635" cy="5970905"/>
          </a:xfrm>
          <a:prstGeom prst="rect">
            <a:avLst/>
          </a:prstGeom>
        </p:spPr>
      </p:pic>
      <p:pic>
        <p:nvPicPr>
          <p:cNvPr id="29" name="图片 28" descr="屏幕截图(407)"/>
          <p:cNvPicPr>
            <a:picLocks noChangeAspect="1"/>
          </p:cNvPicPr>
          <p:nvPr/>
        </p:nvPicPr>
        <p:blipFill>
          <a:blip r:embed="rId3"/>
          <a:stretch>
            <a:fillRect/>
          </a:stretch>
        </p:blipFill>
        <p:spPr>
          <a:xfrm>
            <a:off x="697230" y="3777615"/>
            <a:ext cx="4191000" cy="1285875"/>
          </a:xfrm>
          <a:prstGeom prst="rect">
            <a:avLst/>
          </a:prstGeom>
        </p:spPr>
      </p:pic>
    </p:spTree>
    <p:extLst>
      <p:ext uri="{BB962C8B-B14F-4D97-AF65-F5344CB8AC3E}">
        <p14:creationId xmlns:p14="http://schemas.microsoft.com/office/powerpoint/2010/main" val="321013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Rust-&gt;</a:t>
            </a:r>
            <a:r>
              <a:rPr lang="en-US" altLang="zh-CN" dirty="0" err="1"/>
              <a:t>WebAssembly</a:t>
            </a:r>
            <a:r>
              <a:rPr lang="en-US" altLang="zh-CN" dirty="0"/>
              <a:t>-&gt;JavaScript —— A Simple Demo</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dirty="0"/>
          </a:p>
        </p:txBody>
      </p:sp>
      <p:grpSp>
        <p:nvGrpSpPr>
          <p:cNvPr id="7" name="íṡḷíḓè"/>
          <p:cNvGrpSpPr/>
          <p:nvPr/>
        </p:nvGrpSpPr>
        <p:grpSpPr>
          <a:xfrm>
            <a:off x="8435535" y="1594695"/>
            <a:ext cx="3084953" cy="2806726"/>
            <a:chOff x="472186" y="942177"/>
            <a:chExt cx="5623796" cy="2806726"/>
          </a:xfrm>
        </p:grpSpPr>
        <p:sp>
          <p:nvSpPr>
            <p:cNvPr id="19" name="íślîďe"/>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endParaRPr lang="en-US" altLang="zh-CN" sz="1100" dirty="0"/>
            </a:p>
          </p:txBody>
        </p:sp>
        <p:sp>
          <p:nvSpPr>
            <p:cNvPr id="20" name="íṣḻíde"/>
            <p:cNvSpPr txBox="1"/>
            <p:nvPr/>
          </p:nvSpPr>
          <p:spPr bwMode="auto">
            <a:xfrm>
              <a:off x="472186" y="942177"/>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Demo</a:t>
              </a:r>
            </a:p>
          </p:txBody>
        </p:sp>
      </p:grpSp>
      <p:grpSp>
        <p:nvGrpSpPr>
          <p:cNvPr id="32" name="组合 31">
            <a:extLst>
              <a:ext uri="{FF2B5EF4-FFF2-40B4-BE49-F238E27FC236}">
                <a16:creationId xmlns:a16="http://schemas.microsoft.com/office/drawing/2014/main" id="{4EA6854D-6AE7-4D36-8DF1-496A82BBAC30}"/>
              </a:ext>
            </a:extLst>
          </p:cNvPr>
          <p:cNvGrpSpPr/>
          <p:nvPr/>
        </p:nvGrpSpPr>
        <p:grpSpPr>
          <a:xfrm>
            <a:off x="669924" y="1471786"/>
            <a:ext cx="7470842" cy="4559789"/>
            <a:chOff x="678078" y="1248266"/>
            <a:chExt cx="7470842" cy="4559789"/>
          </a:xfrm>
        </p:grpSpPr>
        <p:grpSp>
          <p:nvGrpSpPr>
            <p:cNvPr id="6" name="išļíḍe"/>
            <p:cNvGrpSpPr/>
            <p:nvPr/>
          </p:nvGrpSpPr>
          <p:grpSpPr>
            <a:xfrm>
              <a:off x="4043085" y="1996289"/>
              <a:ext cx="4105835" cy="2865422"/>
              <a:chOff x="5362052" y="1774480"/>
              <a:chExt cx="5212095" cy="3637470"/>
            </a:xfrm>
          </p:grpSpPr>
          <p:sp>
            <p:nvSpPr>
              <p:cNvPr id="21" name="išḷiḍé"/>
              <p:cNvSpPr/>
              <p:nvPr/>
            </p:nvSpPr>
            <p:spPr bwMode="auto">
              <a:xfrm rot="5400000">
                <a:off x="6122801" y="1856396"/>
                <a:ext cx="1346370" cy="1598998"/>
              </a:xfrm>
              <a:custGeom>
                <a:avLst/>
                <a:gdLst>
                  <a:gd name="T0" fmla="*/ 0 w 581"/>
                  <a:gd name="T1" fmla="*/ 690 h 690"/>
                  <a:gd name="T2" fmla="*/ 0 w 581"/>
                  <a:gd name="T3" fmla="*/ 328 h 690"/>
                  <a:gd name="T4" fmla="*/ 128 w 581"/>
                  <a:gd name="T5" fmla="*/ 200 h 690"/>
                  <a:gd name="T6" fmla="*/ 382 w 581"/>
                  <a:gd name="T7" fmla="*/ 200 h 690"/>
                  <a:gd name="T8" fmla="*/ 581 w 581"/>
                  <a:gd name="T9" fmla="*/ 0 h 690"/>
                </a:gdLst>
                <a:ahLst/>
                <a:cxnLst>
                  <a:cxn ang="0">
                    <a:pos x="T0" y="T1"/>
                  </a:cxn>
                  <a:cxn ang="0">
                    <a:pos x="T2" y="T3"/>
                  </a:cxn>
                  <a:cxn ang="0">
                    <a:pos x="T4" y="T5"/>
                  </a:cxn>
                  <a:cxn ang="0">
                    <a:pos x="T6" y="T7"/>
                  </a:cxn>
                  <a:cxn ang="0">
                    <a:pos x="T8" y="T9"/>
                  </a:cxn>
                </a:cxnLst>
                <a:rect l="0" t="0" r="r" b="b"/>
                <a:pathLst>
                  <a:path w="581" h="690">
                    <a:moveTo>
                      <a:pt x="0" y="690"/>
                    </a:moveTo>
                    <a:cubicBezTo>
                      <a:pt x="0" y="328"/>
                      <a:pt x="0" y="328"/>
                      <a:pt x="0" y="328"/>
                    </a:cubicBezTo>
                    <a:cubicBezTo>
                      <a:pt x="0" y="257"/>
                      <a:pt x="57" y="200"/>
                      <a:pt x="128" y="200"/>
                    </a:cubicBezTo>
                    <a:cubicBezTo>
                      <a:pt x="382" y="200"/>
                      <a:pt x="382" y="200"/>
                      <a:pt x="382" y="200"/>
                    </a:cubicBezTo>
                    <a:cubicBezTo>
                      <a:pt x="492" y="200"/>
                      <a:pt x="581" y="111"/>
                      <a:pt x="581"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2" name="ïSlíḋe"/>
              <p:cNvSpPr/>
              <p:nvPr/>
            </p:nvSpPr>
            <p:spPr bwMode="auto">
              <a:xfrm rot="5400000">
                <a:off x="6097343" y="3603251"/>
                <a:ext cx="1346370" cy="1649915"/>
              </a:xfrm>
              <a:custGeom>
                <a:avLst/>
                <a:gdLst>
                  <a:gd name="T0" fmla="*/ 581 w 581"/>
                  <a:gd name="T1" fmla="*/ 712 h 712"/>
                  <a:gd name="T2" fmla="*/ 581 w 581"/>
                  <a:gd name="T3" fmla="*/ 328 h 712"/>
                  <a:gd name="T4" fmla="*/ 453 w 581"/>
                  <a:gd name="T5" fmla="*/ 200 h 712"/>
                  <a:gd name="T6" fmla="*/ 200 w 581"/>
                  <a:gd name="T7" fmla="*/ 200 h 712"/>
                  <a:gd name="T8" fmla="*/ 0 w 581"/>
                  <a:gd name="T9" fmla="*/ 0 h 712"/>
                </a:gdLst>
                <a:ahLst/>
                <a:cxnLst>
                  <a:cxn ang="0">
                    <a:pos x="T0" y="T1"/>
                  </a:cxn>
                  <a:cxn ang="0">
                    <a:pos x="T2" y="T3"/>
                  </a:cxn>
                  <a:cxn ang="0">
                    <a:pos x="T4" y="T5"/>
                  </a:cxn>
                  <a:cxn ang="0">
                    <a:pos x="T6" y="T7"/>
                  </a:cxn>
                  <a:cxn ang="0">
                    <a:pos x="T8" y="T9"/>
                  </a:cxn>
                </a:cxnLst>
                <a:rect l="0" t="0" r="r" b="b"/>
                <a:pathLst>
                  <a:path w="581" h="712">
                    <a:moveTo>
                      <a:pt x="581" y="712"/>
                    </a:moveTo>
                    <a:cubicBezTo>
                      <a:pt x="581" y="328"/>
                      <a:pt x="581" y="328"/>
                      <a:pt x="581" y="328"/>
                    </a:cubicBezTo>
                    <a:cubicBezTo>
                      <a:pt x="581" y="257"/>
                      <a:pt x="524" y="200"/>
                      <a:pt x="453" y="200"/>
                    </a:cubicBezTo>
                    <a:cubicBezTo>
                      <a:pt x="200" y="200"/>
                      <a:pt x="200" y="200"/>
                      <a:pt x="200" y="200"/>
                    </a:cubicBezTo>
                    <a:cubicBezTo>
                      <a:pt x="90" y="200"/>
                      <a:pt x="0" y="111"/>
                      <a:pt x="0"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îṣḷíḑè"/>
              <p:cNvSpPr/>
              <p:nvPr/>
            </p:nvSpPr>
            <p:spPr bwMode="auto">
              <a:xfrm rot="5400000">
                <a:off x="7681654" y="1414787"/>
                <a:ext cx="1495205" cy="4289781"/>
              </a:xfrm>
              <a:custGeom>
                <a:avLst/>
                <a:gdLst>
                  <a:gd name="T0" fmla="*/ 0 w 645"/>
                  <a:gd name="T1" fmla="*/ 1852 h 1852"/>
                  <a:gd name="T2" fmla="*/ 0 w 645"/>
                  <a:gd name="T3" fmla="*/ 1691 h 1852"/>
                  <a:gd name="T4" fmla="*/ 65 w 645"/>
                  <a:gd name="T5" fmla="*/ 1625 h 1852"/>
                  <a:gd name="T6" fmla="*/ 208 w 645"/>
                  <a:gd name="T7" fmla="*/ 1625 h 1852"/>
                  <a:gd name="T8" fmla="*/ 407 w 645"/>
                  <a:gd name="T9" fmla="*/ 1426 h 1852"/>
                  <a:gd name="T10" fmla="*/ 407 w 645"/>
                  <a:gd name="T11" fmla="*/ 1405 h 1852"/>
                  <a:gd name="T12" fmla="*/ 407 w 645"/>
                  <a:gd name="T13" fmla="*/ 676 h 1852"/>
                  <a:gd name="T14" fmla="*/ 495 w 645"/>
                  <a:gd name="T15" fmla="*/ 587 h 1852"/>
                  <a:gd name="T16" fmla="*/ 556 w 645"/>
                  <a:gd name="T17" fmla="*/ 587 h 1852"/>
                  <a:gd name="T18" fmla="*/ 645 w 645"/>
                  <a:gd name="T19" fmla="*/ 499 h 1852"/>
                  <a:gd name="T20" fmla="*/ 633 w 645"/>
                  <a:gd name="T21" fmla="*/ 454 h 1852"/>
                  <a:gd name="T22" fmla="*/ 319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0" y="1852"/>
                    </a:moveTo>
                    <a:cubicBezTo>
                      <a:pt x="0" y="1691"/>
                      <a:pt x="0" y="1691"/>
                      <a:pt x="0" y="1691"/>
                    </a:cubicBezTo>
                    <a:cubicBezTo>
                      <a:pt x="0" y="1655"/>
                      <a:pt x="29" y="1625"/>
                      <a:pt x="65" y="1625"/>
                    </a:cubicBezTo>
                    <a:cubicBezTo>
                      <a:pt x="208" y="1625"/>
                      <a:pt x="208" y="1625"/>
                      <a:pt x="208" y="1625"/>
                    </a:cubicBezTo>
                    <a:cubicBezTo>
                      <a:pt x="318" y="1625"/>
                      <a:pt x="407" y="1536"/>
                      <a:pt x="407" y="1426"/>
                    </a:cubicBezTo>
                    <a:cubicBezTo>
                      <a:pt x="407" y="1405"/>
                      <a:pt x="407" y="1405"/>
                      <a:pt x="407" y="1405"/>
                    </a:cubicBezTo>
                    <a:cubicBezTo>
                      <a:pt x="407" y="676"/>
                      <a:pt x="407" y="676"/>
                      <a:pt x="407" y="676"/>
                    </a:cubicBezTo>
                    <a:cubicBezTo>
                      <a:pt x="407" y="627"/>
                      <a:pt x="446" y="587"/>
                      <a:pt x="495" y="587"/>
                    </a:cubicBezTo>
                    <a:cubicBezTo>
                      <a:pt x="556" y="587"/>
                      <a:pt x="556" y="587"/>
                      <a:pt x="556" y="587"/>
                    </a:cubicBezTo>
                    <a:cubicBezTo>
                      <a:pt x="605" y="587"/>
                      <a:pt x="645" y="548"/>
                      <a:pt x="645" y="499"/>
                    </a:cubicBezTo>
                    <a:cubicBezTo>
                      <a:pt x="645" y="482"/>
                      <a:pt x="640" y="467"/>
                      <a:pt x="633" y="454"/>
                    </a:cubicBezTo>
                    <a:cubicBezTo>
                      <a:pt x="319" y="0"/>
                      <a:pt x="319" y="0"/>
                      <a:pt x="319" y="0"/>
                    </a:cubicBezTo>
                  </a:path>
                </a:pathLst>
              </a:custGeom>
              <a:noFill/>
              <a:ln w="18097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4" name="îśḷîďè"/>
              <p:cNvSpPr/>
              <p:nvPr/>
            </p:nvSpPr>
            <p:spPr bwMode="auto">
              <a:xfrm rot="5400000">
                <a:off x="7681654" y="1382474"/>
                <a:ext cx="1495205" cy="4289781"/>
              </a:xfrm>
              <a:custGeom>
                <a:avLst/>
                <a:gdLst>
                  <a:gd name="T0" fmla="*/ 645 w 645"/>
                  <a:gd name="T1" fmla="*/ 1852 h 1852"/>
                  <a:gd name="T2" fmla="*/ 645 w 645"/>
                  <a:gd name="T3" fmla="*/ 1691 h 1852"/>
                  <a:gd name="T4" fmla="*/ 579 w 645"/>
                  <a:gd name="T5" fmla="*/ 1625 h 1852"/>
                  <a:gd name="T6" fmla="*/ 437 w 645"/>
                  <a:gd name="T7" fmla="*/ 1625 h 1852"/>
                  <a:gd name="T8" fmla="*/ 237 w 645"/>
                  <a:gd name="T9" fmla="*/ 1426 h 1852"/>
                  <a:gd name="T10" fmla="*/ 238 w 645"/>
                  <a:gd name="T11" fmla="*/ 1405 h 1852"/>
                  <a:gd name="T12" fmla="*/ 238 w 645"/>
                  <a:gd name="T13" fmla="*/ 676 h 1852"/>
                  <a:gd name="T14" fmla="*/ 149 w 645"/>
                  <a:gd name="T15" fmla="*/ 587 h 1852"/>
                  <a:gd name="T16" fmla="*/ 88 w 645"/>
                  <a:gd name="T17" fmla="*/ 587 h 1852"/>
                  <a:gd name="T18" fmla="*/ 0 w 645"/>
                  <a:gd name="T19" fmla="*/ 499 h 1852"/>
                  <a:gd name="T20" fmla="*/ 12 w 645"/>
                  <a:gd name="T21" fmla="*/ 454 h 1852"/>
                  <a:gd name="T22" fmla="*/ 325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645" y="1852"/>
                    </a:moveTo>
                    <a:cubicBezTo>
                      <a:pt x="645" y="1691"/>
                      <a:pt x="645" y="1691"/>
                      <a:pt x="645" y="1691"/>
                    </a:cubicBezTo>
                    <a:cubicBezTo>
                      <a:pt x="645" y="1655"/>
                      <a:pt x="615" y="1625"/>
                      <a:pt x="579" y="1625"/>
                    </a:cubicBezTo>
                    <a:cubicBezTo>
                      <a:pt x="437" y="1625"/>
                      <a:pt x="437" y="1625"/>
                      <a:pt x="437" y="1625"/>
                    </a:cubicBezTo>
                    <a:cubicBezTo>
                      <a:pt x="327" y="1625"/>
                      <a:pt x="237" y="1536"/>
                      <a:pt x="237" y="1426"/>
                    </a:cubicBezTo>
                    <a:cubicBezTo>
                      <a:pt x="238" y="1405"/>
                      <a:pt x="238" y="1405"/>
                      <a:pt x="238" y="1405"/>
                    </a:cubicBezTo>
                    <a:cubicBezTo>
                      <a:pt x="238" y="676"/>
                      <a:pt x="238" y="676"/>
                      <a:pt x="238" y="676"/>
                    </a:cubicBezTo>
                    <a:cubicBezTo>
                      <a:pt x="238" y="627"/>
                      <a:pt x="198" y="587"/>
                      <a:pt x="149" y="587"/>
                    </a:cubicBezTo>
                    <a:cubicBezTo>
                      <a:pt x="88" y="587"/>
                      <a:pt x="88" y="587"/>
                      <a:pt x="88" y="587"/>
                    </a:cubicBezTo>
                    <a:cubicBezTo>
                      <a:pt x="39" y="587"/>
                      <a:pt x="0" y="548"/>
                      <a:pt x="0" y="499"/>
                    </a:cubicBezTo>
                    <a:cubicBezTo>
                      <a:pt x="0" y="482"/>
                      <a:pt x="4" y="467"/>
                      <a:pt x="12" y="454"/>
                    </a:cubicBezTo>
                    <a:cubicBezTo>
                      <a:pt x="325" y="0"/>
                      <a:pt x="325" y="0"/>
                      <a:pt x="325" y="0"/>
                    </a:cubicBezTo>
                  </a:path>
                </a:pathLst>
              </a:custGeom>
              <a:noFill/>
              <a:ln w="180975"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5" name="iśḷiḍè"/>
              <p:cNvSpPr/>
              <p:nvPr/>
            </p:nvSpPr>
            <p:spPr bwMode="auto">
              <a:xfrm>
                <a:off x="5362052" y="4829025"/>
                <a:ext cx="584110" cy="582925"/>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6" name="ïşļïḋe"/>
              <p:cNvSpPr/>
              <p:nvPr/>
            </p:nvSpPr>
            <p:spPr bwMode="auto">
              <a:xfrm>
                <a:off x="5399094" y="1774480"/>
                <a:ext cx="510026" cy="508990"/>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í$liḍe"/>
              <p:cNvSpPr/>
              <p:nvPr/>
            </p:nvSpPr>
            <p:spPr bwMode="auto">
              <a:xfrm>
                <a:off x="5832519" y="2650071"/>
                <a:ext cx="388864" cy="388073"/>
              </a:xfrm>
              <a:prstGeom prst="ellipse">
                <a:avLst/>
              </a:prstGeom>
              <a:noFill/>
              <a:ln w="127000"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8" name="íśļïḍè"/>
              <p:cNvSpPr/>
              <p:nvPr/>
            </p:nvSpPr>
            <p:spPr bwMode="auto">
              <a:xfrm>
                <a:off x="5832519" y="4077991"/>
                <a:ext cx="388864" cy="388073"/>
              </a:xfrm>
              <a:prstGeom prst="ellipse">
                <a:avLst/>
              </a:prstGeom>
              <a:noFill/>
              <a:ln w="12700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grpSp>
        <p:sp>
          <p:nvSpPr>
            <p:cNvPr id="8" name="ïṥļïḑè"/>
            <p:cNvSpPr/>
            <p:nvPr/>
          </p:nvSpPr>
          <p:spPr bwMode="auto">
            <a:xfrm>
              <a:off x="678079" y="1661147"/>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 </a:t>
              </a:r>
              <a:r>
                <a:rPr lang="en-US" altLang="zh-CN" sz="1400" dirty="0" err="1"/>
                <a:t>rustup</a:t>
              </a:r>
              <a:r>
                <a:rPr lang="en-US" altLang="zh-CN" sz="1400" dirty="0"/>
                <a:t> , </a:t>
              </a:r>
              <a:r>
                <a:rPr lang="en-US" altLang="zh-CN" sz="1400" dirty="0" err="1"/>
                <a:t>rustc</a:t>
              </a:r>
              <a:r>
                <a:rPr lang="en-US" altLang="zh-CN" sz="1400" dirty="0"/>
                <a:t> , cargo</a:t>
              </a:r>
            </a:p>
          </p:txBody>
        </p:sp>
        <p:sp>
          <p:nvSpPr>
            <p:cNvPr id="9" name="íṣľîdè"/>
            <p:cNvSpPr txBox="1"/>
            <p:nvPr/>
          </p:nvSpPr>
          <p:spPr bwMode="auto">
            <a:xfrm>
              <a:off x="678079" y="1248266"/>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Rust</a:t>
              </a:r>
              <a:r>
                <a:rPr lang="zh-CN" altLang="en-US" sz="2000" b="1" dirty="0"/>
                <a:t>工具链</a:t>
              </a:r>
              <a:endParaRPr lang="en-US" altLang="zh-CN" sz="2000" b="1" dirty="0"/>
            </a:p>
          </p:txBody>
        </p:sp>
        <p:sp>
          <p:nvSpPr>
            <p:cNvPr id="10" name="iṩḻîdé"/>
            <p:cNvSpPr/>
            <p:nvPr/>
          </p:nvSpPr>
          <p:spPr bwMode="auto">
            <a:xfrm>
              <a:off x="678079" y="2688494"/>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Building , testing , and publishing Rust-generated </a:t>
              </a:r>
              <a:r>
                <a:rPr lang="en-US" altLang="zh-CN" sz="1400" dirty="0" err="1"/>
                <a:t>WebAssembly</a:t>
              </a:r>
              <a:r>
                <a:rPr lang="en-US" altLang="zh-CN" sz="1400" dirty="0"/>
                <a:t> </a:t>
              </a:r>
            </a:p>
          </p:txBody>
        </p:sp>
        <p:sp>
          <p:nvSpPr>
            <p:cNvPr id="11" name="ïsḻíḓe"/>
            <p:cNvSpPr txBox="1"/>
            <p:nvPr/>
          </p:nvSpPr>
          <p:spPr bwMode="auto">
            <a:xfrm>
              <a:off x="678079" y="2275613"/>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a:t>
              </a:r>
              <a:r>
                <a:rPr lang="en-US" altLang="zh-CN" sz="2000" b="1" dirty="0" err="1"/>
                <a:t>wasm</a:t>
              </a:r>
              <a:r>
                <a:rPr lang="en-US" altLang="zh-CN" sz="2000" b="1" dirty="0"/>
                <a:t>-pack</a:t>
              </a:r>
            </a:p>
          </p:txBody>
        </p:sp>
        <p:sp>
          <p:nvSpPr>
            <p:cNvPr id="12" name="i$1íḍé"/>
            <p:cNvSpPr/>
            <p:nvPr/>
          </p:nvSpPr>
          <p:spPr bwMode="auto">
            <a:xfrm>
              <a:off x="678079" y="3915779"/>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Get up and running quickly with a new Rust project by leveraging a pre-existing </a:t>
              </a:r>
              <a:r>
                <a:rPr lang="en-US" altLang="zh-CN" sz="1400" dirty="0" err="1"/>
                <a:t>git</a:t>
              </a:r>
              <a:r>
                <a:rPr lang="en-US" altLang="zh-CN" sz="1400" dirty="0"/>
                <a:t> repository as a template</a:t>
              </a:r>
            </a:p>
          </p:txBody>
        </p:sp>
        <p:sp>
          <p:nvSpPr>
            <p:cNvPr id="13" name="iş1iḍê"/>
            <p:cNvSpPr txBox="1"/>
            <p:nvPr/>
          </p:nvSpPr>
          <p:spPr bwMode="auto">
            <a:xfrm>
              <a:off x="678079" y="3502898"/>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Cargo-generate</a:t>
              </a:r>
            </a:p>
          </p:txBody>
        </p:sp>
        <p:sp>
          <p:nvSpPr>
            <p:cNvPr id="14" name="íṥḷíḍê"/>
            <p:cNvSpPr/>
            <p:nvPr/>
          </p:nvSpPr>
          <p:spPr bwMode="auto">
            <a:xfrm>
              <a:off x="678079" y="5098975"/>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400" dirty="0"/>
                <a:t>A package manager for JS.</a:t>
              </a:r>
            </a:p>
            <a:p>
              <a:pPr>
                <a:lnSpc>
                  <a:spcPct val="150000"/>
                </a:lnSpc>
                <a:spcBef>
                  <a:spcPct val="0"/>
                </a:spcBef>
              </a:pPr>
              <a:r>
                <a:rPr lang="en-US" altLang="zh-CN" sz="1400" dirty="0"/>
                <a:t>To install and run JS bundler and development server</a:t>
              </a:r>
            </a:p>
          </p:txBody>
        </p:sp>
        <p:sp>
          <p:nvSpPr>
            <p:cNvPr id="15" name="ïṧlïḑè"/>
            <p:cNvSpPr txBox="1"/>
            <p:nvPr/>
          </p:nvSpPr>
          <p:spPr bwMode="auto">
            <a:xfrm>
              <a:off x="678079" y="4686094"/>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 </a:t>
              </a:r>
              <a:r>
                <a:rPr lang="en-US" altLang="zh-CN" sz="2000" b="1" dirty="0" err="1"/>
                <a:t>npm</a:t>
              </a:r>
              <a:endParaRPr lang="en-US" altLang="zh-CN" sz="2000" b="1" dirty="0"/>
            </a:p>
          </p:txBody>
        </p:sp>
        <p:cxnSp>
          <p:nvCxnSpPr>
            <p:cNvPr id="16" name="直接连接符 15"/>
            <p:cNvCxnSpPr/>
            <p:nvPr/>
          </p:nvCxnSpPr>
          <p:spPr>
            <a:xfrm>
              <a:off x="678078" y="2190294"/>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78079" y="3502898"/>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78079" y="4624859"/>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23237378-509E-42BA-8015-0FD2C9FBE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994" y="2620767"/>
            <a:ext cx="2714625" cy="2476500"/>
          </a:xfrm>
          <a:prstGeom prst="rect">
            <a:avLst/>
          </a:prstGeom>
        </p:spPr>
      </p:pic>
    </p:spTree>
    <p:extLst>
      <p:ext uri="{BB962C8B-B14F-4D97-AF65-F5344CB8AC3E}">
        <p14:creationId xmlns:p14="http://schemas.microsoft.com/office/powerpoint/2010/main" val="7865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7.40741E-7 L -0.52787 -0.0118 " pathEditMode="relative" rAng="0" ptsTypes="AA">
                                      <p:cBhvr>
                                        <p:cTn id="6" dur="1250" spd="-100000" fill="hold"/>
                                        <p:tgtEl>
                                          <p:spTgt spid="32"/>
                                        </p:tgtEl>
                                        <p:attrNameLst>
                                          <p:attrName>ppt_x</p:attrName>
                                          <p:attrName>ppt_y</p:attrName>
                                        </p:attrNameLst>
                                      </p:cBhvr>
                                      <p:rCtr x="-26393" y="-602"/>
                                    </p:animMotion>
                                  </p:childTnLst>
                                </p:cTn>
                              </p:par>
                              <p:par>
                                <p:cTn id="7" presetID="10" presetClass="entr" presetSubtype="0"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84210-2E8D-46EA-918C-2F049BE5EE50}"/>
              </a:ext>
            </a:extLst>
          </p:cNvPr>
          <p:cNvSpPr>
            <a:spLocks noGrp="1"/>
          </p:cNvSpPr>
          <p:nvPr>
            <p:ph type="title"/>
          </p:nvPr>
        </p:nvSpPr>
        <p:spPr/>
        <p:txBody>
          <a:bodyPr/>
          <a:lstStyle/>
          <a:p>
            <a:r>
              <a:rPr lang="en-US" altLang="zh-CN" dirty="0" err="1"/>
              <a:t>Wasm</a:t>
            </a:r>
            <a:r>
              <a:rPr lang="en-US" altLang="zh-CN" dirty="0"/>
              <a:t>-pack build -&gt; </a:t>
            </a:r>
            <a:r>
              <a:rPr lang="en-US" altLang="zh-CN" dirty="0" err="1"/>
              <a:t>pkg</a:t>
            </a:r>
            <a:r>
              <a:rPr lang="en-US" altLang="zh-CN" dirty="0"/>
              <a:t> folder</a:t>
            </a:r>
            <a:endParaRPr lang="zh-CN" altLang="en-US" dirty="0"/>
          </a:p>
        </p:txBody>
      </p:sp>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pPr/>
              <a:t>24</a:t>
            </a:fld>
            <a:endParaRPr lang="zh-CN" altLang="en-US"/>
          </a:p>
        </p:txBody>
      </p:sp>
      <p:sp>
        <p:nvSpPr>
          <p:cNvPr id="40" name="ïṩľíḓê">
            <a:extLst>
              <a:ext uri="{FF2B5EF4-FFF2-40B4-BE49-F238E27FC236}">
                <a16:creationId xmlns:a16="http://schemas.microsoft.com/office/drawing/2014/main" id="{C46CF609-975C-422D-B1B4-1C19A43D05A0}"/>
              </a:ext>
            </a:extLst>
          </p:cNvPr>
          <p:cNvSpPr/>
          <p:nvPr/>
        </p:nvSpPr>
        <p:spPr bwMode="auto">
          <a:xfrm rot="16200000">
            <a:off x="2678320" y="2580075"/>
            <a:ext cx="4347458" cy="1869710"/>
          </a:xfrm>
          <a:prstGeom prst="trapezoid">
            <a:avLst>
              <a:gd name="adj" fmla="val 58093"/>
            </a:avLst>
          </a:prstGeom>
          <a:gradFill>
            <a:gsLst>
              <a:gs pos="0">
                <a:schemeClr val="tx2">
                  <a:lumMod val="31000"/>
                  <a:lumOff val="69000"/>
                </a:schemeClr>
              </a:gs>
              <a:gs pos="100000">
                <a:schemeClr val="tx2">
                  <a:alpha val="0"/>
                  <a:lumMod val="19000"/>
                  <a:lumOff val="81000"/>
                </a:schemeClr>
              </a:gs>
            </a:gsLst>
            <a:lin ang="5400000" scaled="1"/>
          </a:gradFill>
          <a:ln w="19050">
            <a:noFill/>
            <a:round/>
            <a:headEnd/>
            <a:tailEnd/>
          </a:ln>
        </p:spPr>
        <p:txBody>
          <a:bodyPr anchor="ctr"/>
          <a:lstStyle/>
          <a:p>
            <a:pPr algn="ctr"/>
            <a:endParaRPr/>
          </a:p>
        </p:txBody>
      </p:sp>
      <p:cxnSp>
        <p:nvCxnSpPr>
          <p:cNvPr id="42" name="直接连接符 41">
            <a:extLst>
              <a:ext uri="{FF2B5EF4-FFF2-40B4-BE49-F238E27FC236}">
                <a16:creationId xmlns:a16="http://schemas.microsoft.com/office/drawing/2014/main" id="{6D9CA969-61E0-4334-9271-01902001C315}"/>
              </a:ext>
            </a:extLst>
          </p:cNvPr>
          <p:cNvCxnSpPr/>
          <p:nvPr/>
        </p:nvCxnSpPr>
        <p:spPr>
          <a:xfrm>
            <a:off x="5786898" y="1127703"/>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3" name="ïṥḷíḍe">
            <a:extLst>
              <a:ext uri="{FF2B5EF4-FFF2-40B4-BE49-F238E27FC236}">
                <a16:creationId xmlns:a16="http://schemas.microsoft.com/office/drawing/2014/main" id="{0C4BB1E5-0C7F-4A4E-B0A7-50F35C9562FF}"/>
              </a:ext>
            </a:extLst>
          </p:cNvPr>
          <p:cNvGrpSpPr/>
          <p:nvPr/>
        </p:nvGrpSpPr>
        <p:grpSpPr>
          <a:xfrm>
            <a:off x="5517988" y="1137753"/>
            <a:ext cx="5927267" cy="1161331"/>
            <a:chOff x="5515575" y="1134000"/>
            <a:chExt cx="5927267" cy="1161331"/>
          </a:xfrm>
        </p:grpSpPr>
        <p:sp>
          <p:nvSpPr>
            <p:cNvPr id="70" name="í$ľíḍè">
              <a:extLst>
                <a:ext uri="{FF2B5EF4-FFF2-40B4-BE49-F238E27FC236}">
                  <a16:creationId xmlns:a16="http://schemas.microsoft.com/office/drawing/2014/main" id="{9C565DD2-8832-4328-A4FB-A4C9150CB5CD}"/>
                </a:ext>
              </a:extLst>
            </p:cNvPr>
            <p:cNvSpPr txBox="1"/>
            <p:nvPr/>
          </p:nvSpPr>
          <p:spPr>
            <a:xfrm>
              <a:off x="7482845" y="1134000"/>
              <a:ext cx="3959997" cy="499702"/>
            </a:xfrm>
            <a:prstGeom prst="rect">
              <a:avLst/>
            </a:prstGeom>
            <a:noFill/>
          </p:spPr>
          <p:txBody>
            <a:bodyPr wrap="none" lIns="90000" tIns="46800" rIns="90000" bIns="46800" rtlCol="0" anchor="ctr" anchorCtr="0">
              <a:normAutofit/>
            </a:bodyPr>
            <a:lstStyle/>
            <a:p>
              <a:endParaRPr lang="en-US" altLang="zh-CN" b="1" dirty="0"/>
            </a:p>
          </p:txBody>
        </p:sp>
        <p:sp>
          <p:nvSpPr>
            <p:cNvPr id="71" name="ïsļïḓê">
              <a:extLst>
                <a:ext uri="{FF2B5EF4-FFF2-40B4-BE49-F238E27FC236}">
                  <a16:creationId xmlns:a16="http://schemas.microsoft.com/office/drawing/2014/main" id="{9C0F3AAC-9CB7-49B8-AD7F-B0AD2923A1E4}"/>
                </a:ext>
              </a:extLst>
            </p:cNvPr>
            <p:cNvSpPr txBox="1"/>
            <p:nvPr/>
          </p:nvSpPr>
          <p:spPr>
            <a:xfrm>
              <a:off x="7482846" y="1334118"/>
              <a:ext cx="3959996" cy="961213"/>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en-US" altLang="zh-CN" sz="1600" b="1" dirty="0" err="1"/>
                <a:t>WebAssembly</a:t>
              </a:r>
              <a:r>
                <a:rPr lang="en-US" altLang="zh-CN" sz="1600" b="1" dirty="0"/>
                <a:t> binary generated by the Rust compiler from Rust sources</a:t>
              </a:r>
            </a:p>
          </p:txBody>
        </p:sp>
        <p:sp>
          <p:nvSpPr>
            <p:cNvPr id="72" name="ïS1iḓe">
              <a:extLst>
                <a:ext uri="{FF2B5EF4-FFF2-40B4-BE49-F238E27FC236}">
                  <a16:creationId xmlns:a16="http://schemas.microsoft.com/office/drawing/2014/main" id="{3341361F-4B3A-4153-8C5D-7208D3024F4A}"/>
                </a:ext>
              </a:extLst>
            </p:cNvPr>
            <p:cNvSpPr/>
            <p:nvPr/>
          </p:nvSpPr>
          <p:spPr>
            <a:xfrm>
              <a:off x="5515575" y="1337448"/>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1</a:t>
              </a:r>
              <a:endParaRPr lang="zh-CN" altLang="en-US" sz="1600" b="1" dirty="0">
                <a:solidFill>
                  <a:schemeClr val="bg1"/>
                </a:solidFill>
              </a:endParaRPr>
            </a:p>
          </p:txBody>
        </p:sp>
        <p:sp>
          <p:nvSpPr>
            <p:cNvPr id="73" name="iṥḷiḓé">
              <a:extLst>
                <a:ext uri="{FF2B5EF4-FFF2-40B4-BE49-F238E27FC236}">
                  <a16:creationId xmlns:a16="http://schemas.microsoft.com/office/drawing/2014/main" id="{45512C09-62C4-4928-A934-447A06F27E7C}"/>
                </a:ext>
              </a:extLst>
            </p:cNvPr>
            <p:cNvSpPr txBox="1"/>
            <p:nvPr/>
          </p:nvSpPr>
          <p:spPr>
            <a:xfrm>
              <a:off x="6260436" y="1491543"/>
              <a:ext cx="814959" cy="284318"/>
            </a:xfrm>
            <a:prstGeom prst="rect">
              <a:avLst/>
            </a:prstGeom>
            <a:noFill/>
          </p:spPr>
          <p:txBody>
            <a:bodyPr wrap="none" lIns="91422" tIns="45711" rIns="91422" bIns="45711">
              <a:prstTxWarp prst="textPlain">
                <a:avLst/>
              </a:prstTxWarp>
              <a:normAutofit fontScale="25000" lnSpcReduction="20000"/>
            </a:bodyPr>
            <a:lstStyle/>
            <a:p>
              <a:r>
                <a:rPr lang="en-US" sz="5400" dirty="0">
                  <a:solidFill>
                    <a:schemeClr val="accent1"/>
                  </a:solidFill>
                  <a:latin typeface="Impact" panose="020B0806030902050204" pitchFamily="34" charset="0"/>
                </a:rPr>
                <a:t>.</a:t>
              </a:r>
              <a:r>
                <a:rPr lang="en-US" altLang="zh-CN" sz="5400" dirty="0" err="1">
                  <a:solidFill>
                    <a:schemeClr val="accent1"/>
                  </a:solidFill>
                  <a:latin typeface="Impact" panose="020B0806030902050204" pitchFamily="34" charset="0"/>
                </a:rPr>
                <a:t>wasm</a:t>
              </a:r>
              <a:endParaRPr lang="en-US" sz="5400" dirty="0">
                <a:solidFill>
                  <a:schemeClr val="accent1"/>
                </a:solidFill>
                <a:latin typeface="Impact" panose="020B0806030902050204" pitchFamily="34" charset="0"/>
              </a:endParaRPr>
            </a:p>
          </p:txBody>
        </p:sp>
      </p:grpSp>
      <p:grpSp>
        <p:nvGrpSpPr>
          <p:cNvPr id="44" name="ïṣliḍé">
            <a:extLst>
              <a:ext uri="{FF2B5EF4-FFF2-40B4-BE49-F238E27FC236}">
                <a16:creationId xmlns:a16="http://schemas.microsoft.com/office/drawing/2014/main" id="{90B7AB97-48F2-4F11-8C77-206DAB42E528}"/>
              </a:ext>
            </a:extLst>
          </p:cNvPr>
          <p:cNvGrpSpPr/>
          <p:nvPr/>
        </p:nvGrpSpPr>
        <p:grpSpPr>
          <a:xfrm>
            <a:off x="5517988" y="2541450"/>
            <a:ext cx="5927267" cy="1069919"/>
            <a:chOff x="5515575" y="1225412"/>
            <a:chExt cx="5927267" cy="1069919"/>
          </a:xfrm>
        </p:grpSpPr>
        <p:sp>
          <p:nvSpPr>
            <p:cNvPr id="67" name="ïṡḻîdé">
              <a:extLst>
                <a:ext uri="{FF2B5EF4-FFF2-40B4-BE49-F238E27FC236}">
                  <a16:creationId xmlns:a16="http://schemas.microsoft.com/office/drawing/2014/main" id="{E6B49522-DCCA-4AA4-BB2F-5E626C75A3B1}"/>
                </a:ext>
              </a:extLst>
            </p:cNvPr>
            <p:cNvSpPr txBox="1"/>
            <p:nvPr/>
          </p:nvSpPr>
          <p:spPr>
            <a:xfrm>
              <a:off x="7482846" y="1225412"/>
              <a:ext cx="3959996" cy="1069919"/>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en-US" altLang="zh-CN" sz="1100" b="1" dirty="0"/>
                <a:t>Generated by </a:t>
              </a:r>
              <a:r>
                <a:rPr lang="en-US" altLang="zh-CN" sz="1100" b="1" dirty="0" err="1"/>
                <a:t>wasm-bindgen</a:t>
              </a:r>
              <a:r>
                <a:rPr lang="en-US" altLang="zh-CN" sz="1100" b="1" dirty="0"/>
                <a:t> and contains JS glue for importing DOM and JS functions into Rust</a:t>
              </a:r>
            </a:p>
            <a:p>
              <a:pPr marL="171450" indent="-171450">
                <a:lnSpc>
                  <a:spcPct val="150000"/>
                </a:lnSpc>
                <a:buFont typeface="Arial" panose="020B0604020202020204" pitchFamily="34" charset="0"/>
                <a:buChar char="•"/>
              </a:pPr>
              <a:r>
                <a:rPr lang="en-US" altLang="zh-CN" sz="1100" b="1" dirty="0"/>
                <a:t>Expose a API to the </a:t>
              </a:r>
              <a:r>
                <a:rPr lang="en-US" altLang="zh-CN" sz="1100" b="1" dirty="0" err="1"/>
                <a:t>WebAssembly</a:t>
              </a:r>
              <a:r>
                <a:rPr lang="en-US" altLang="zh-CN" sz="1100" b="1" dirty="0"/>
                <a:t> functions to JS</a:t>
              </a:r>
            </a:p>
          </p:txBody>
        </p:sp>
        <p:sp>
          <p:nvSpPr>
            <p:cNvPr id="68" name="îśļiḓè">
              <a:extLst>
                <a:ext uri="{FF2B5EF4-FFF2-40B4-BE49-F238E27FC236}">
                  <a16:creationId xmlns:a16="http://schemas.microsoft.com/office/drawing/2014/main" id="{98ECC479-6312-4045-8CF9-7259998C4FB2}"/>
                </a:ext>
              </a:extLst>
            </p:cNvPr>
            <p:cNvSpPr/>
            <p:nvPr/>
          </p:nvSpPr>
          <p:spPr>
            <a:xfrm>
              <a:off x="5515575" y="1337448"/>
              <a:ext cx="537820" cy="537824"/>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2</a:t>
              </a:r>
              <a:endParaRPr lang="zh-CN" altLang="en-US" sz="1600" b="1" dirty="0">
                <a:solidFill>
                  <a:schemeClr val="bg1"/>
                </a:solidFill>
              </a:endParaRPr>
            </a:p>
          </p:txBody>
        </p:sp>
        <p:sp>
          <p:nvSpPr>
            <p:cNvPr id="69" name="îSḷîḍê">
              <a:extLst>
                <a:ext uri="{FF2B5EF4-FFF2-40B4-BE49-F238E27FC236}">
                  <a16:creationId xmlns:a16="http://schemas.microsoft.com/office/drawing/2014/main" id="{DB1622D6-4766-4691-843E-884675B93ED0}"/>
                </a:ext>
              </a:extLst>
            </p:cNvPr>
            <p:cNvSpPr txBox="1"/>
            <p:nvPr/>
          </p:nvSpPr>
          <p:spPr>
            <a:xfrm>
              <a:off x="6260436" y="1491543"/>
              <a:ext cx="419306" cy="284317"/>
            </a:xfrm>
            <a:prstGeom prst="rect">
              <a:avLst/>
            </a:prstGeom>
            <a:noFill/>
          </p:spPr>
          <p:txBody>
            <a:bodyPr wrap="none" lIns="91422" tIns="45711" rIns="91422" bIns="45711">
              <a:prstTxWarp prst="textPlain">
                <a:avLst/>
              </a:prstTxWarp>
              <a:normAutofit fontScale="25000" lnSpcReduction="20000"/>
            </a:bodyPr>
            <a:lstStyle/>
            <a:p>
              <a:r>
                <a:rPr lang="en-US" sz="5400" dirty="0">
                  <a:solidFill>
                    <a:schemeClr val="accent2"/>
                  </a:solidFill>
                  <a:latin typeface="Impact" panose="020B0806030902050204" pitchFamily="34" charset="0"/>
                </a:rPr>
                <a:t>.</a:t>
              </a:r>
              <a:r>
                <a:rPr lang="en-US" sz="5400" dirty="0" err="1">
                  <a:solidFill>
                    <a:schemeClr val="accent2"/>
                  </a:solidFill>
                  <a:latin typeface="Impact" panose="020B0806030902050204" pitchFamily="34" charset="0"/>
                </a:rPr>
                <a:t>js</a:t>
              </a:r>
              <a:endParaRPr lang="en-US" sz="5400" dirty="0">
                <a:solidFill>
                  <a:schemeClr val="accent2"/>
                </a:solidFill>
                <a:latin typeface="Impact" panose="020B0806030902050204" pitchFamily="34" charset="0"/>
              </a:endParaRPr>
            </a:p>
          </p:txBody>
        </p:sp>
      </p:grpSp>
      <p:grpSp>
        <p:nvGrpSpPr>
          <p:cNvPr id="45" name="íṡḷídé">
            <a:extLst>
              <a:ext uri="{FF2B5EF4-FFF2-40B4-BE49-F238E27FC236}">
                <a16:creationId xmlns:a16="http://schemas.microsoft.com/office/drawing/2014/main" id="{8A46797E-AE8D-4074-A7DC-D6EFE7A6ACE2}"/>
              </a:ext>
            </a:extLst>
          </p:cNvPr>
          <p:cNvGrpSpPr/>
          <p:nvPr/>
        </p:nvGrpSpPr>
        <p:grpSpPr>
          <a:xfrm>
            <a:off x="5517988" y="3962441"/>
            <a:ext cx="5927267" cy="961213"/>
            <a:chOff x="5515575" y="1334118"/>
            <a:chExt cx="5927267" cy="961213"/>
          </a:xfrm>
        </p:grpSpPr>
        <p:sp>
          <p:nvSpPr>
            <p:cNvPr id="63" name="iśľîďé">
              <a:extLst>
                <a:ext uri="{FF2B5EF4-FFF2-40B4-BE49-F238E27FC236}">
                  <a16:creationId xmlns:a16="http://schemas.microsoft.com/office/drawing/2014/main" id="{5CED4508-6D62-46BE-91CB-6046DEE70154}"/>
                </a:ext>
              </a:extLst>
            </p:cNvPr>
            <p:cNvSpPr txBox="1"/>
            <p:nvPr/>
          </p:nvSpPr>
          <p:spPr>
            <a:xfrm>
              <a:off x="7482846" y="1334118"/>
              <a:ext cx="3959996" cy="961213"/>
            </a:xfrm>
            <a:prstGeom prst="rect">
              <a:avLst/>
            </a:prstGeom>
            <a:noFill/>
          </p:spPr>
          <p:txBody>
            <a:bodyPr wrap="square" lIns="90000" tIns="46800" rIns="90000" bIns="46800" rtlCol="0">
              <a:normAutofit/>
            </a:bodyPr>
            <a:lstStyle/>
            <a:p>
              <a:pPr marL="171450" indent="-171450">
                <a:lnSpc>
                  <a:spcPct val="150000"/>
                </a:lnSpc>
                <a:buFont typeface="Arial" panose="020B0604020202020204" pitchFamily="34" charset="0"/>
                <a:buChar char="•"/>
              </a:pPr>
              <a:r>
                <a:rPr lang="en-US" altLang="zh-CN" sz="1200" b="1" dirty="0"/>
                <a:t>Contain </a:t>
              </a:r>
              <a:r>
                <a:rPr lang="en-US" altLang="zh-CN" sz="1200" b="1" dirty="0" err="1"/>
                <a:t>TypeScript</a:t>
              </a:r>
              <a:r>
                <a:rPr lang="en-US" altLang="zh-CN" sz="1200" b="1" dirty="0"/>
                <a:t> type declarations for the JS glue</a:t>
              </a:r>
            </a:p>
            <a:p>
              <a:pPr marL="171450" indent="-171450">
                <a:lnSpc>
                  <a:spcPct val="150000"/>
                </a:lnSpc>
                <a:buFont typeface="Arial" panose="020B0604020202020204" pitchFamily="34" charset="0"/>
                <a:buChar char="•"/>
              </a:pPr>
              <a:r>
                <a:rPr lang="en-US" altLang="zh-CN" sz="1200" b="1" dirty="0"/>
                <a:t>Ignore</a:t>
              </a:r>
            </a:p>
          </p:txBody>
        </p:sp>
        <p:sp>
          <p:nvSpPr>
            <p:cNvPr id="64" name="ïšḻíďè">
              <a:extLst>
                <a:ext uri="{FF2B5EF4-FFF2-40B4-BE49-F238E27FC236}">
                  <a16:creationId xmlns:a16="http://schemas.microsoft.com/office/drawing/2014/main" id="{0A45B889-3855-4DB7-94A2-E3E17A99A189}"/>
                </a:ext>
              </a:extLst>
            </p:cNvPr>
            <p:cNvSpPr/>
            <p:nvPr/>
          </p:nvSpPr>
          <p:spPr>
            <a:xfrm>
              <a:off x="5515575" y="1337448"/>
              <a:ext cx="537820" cy="53782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3</a:t>
              </a:r>
              <a:endParaRPr lang="zh-CN" altLang="en-US" sz="1600" b="1" dirty="0">
                <a:solidFill>
                  <a:schemeClr val="bg1"/>
                </a:solidFill>
              </a:endParaRPr>
            </a:p>
          </p:txBody>
        </p:sp>
        <p:sp>
          <p:nvSpPr>
            <p:cNvPr id="65" name="ïsḻîḓé">
              <a:extLst>
                <a:ext uri="{FF2B5EF4-FFF2-40B4-BE49-F238E27FC236}">
                  <a16:creationId xmlns:a16="http://schemas.microsoft.com/office/drawing/2014/main" id="{A2B75B80-EB0B-4F52-8023-CF24FA588DBD}"/>
                </a:ext>
              </a:extLst>
            </p:cNvPr>
            <p:cNvSpPr txBox="1"/>
            <p:nvPr/>
          </p:nvSpPr>
          <p:spPr>
            <a:xfrm>
              <a:off x="6260435" y="1491543"/>
              <a:ext cx="419307" cy="284318"/>
            </a:xfrm>
            <a:prstGeom prst="rect">
              <a:avLst/>
            </a:prstGeom>
            <a:noFill/>
          </p:spPr>
          <p:txBody>
            <a:bodyPr wrap="none" lIns="91422" tIns="45711" rIns="91422" bIns="45711">
              <a:prstTxWarp prst="textPlain">
                <a:avLst/>
              </a:prstTxWarp>
              <a:normAutofit fontScale="25000" lnSpcReduction="20000"/>
            </a:bodyPr>
            <a:lstStyle/>
            <a:p>
              <a:r>
                <a:rPr lang="en-US" sz="5400" dirty="0">
                  <a:solidFill>
                    <a:schemeClr val="accent3"/>
                  </a:solidFill>
                  <a:latin typeface="Impact" panose="020B0806030902050204" pitchFamily="34" charset="0"/>
                </a:rPr>
                <a:t>.</a:t>
              </a:r>
              <a:r>
                <a:rPr lang="en-US" sz="5400" dirty="0" err="1">
                  <a:solidFill>
                    <a:schemeClr val="accent3"/>
                  </a:solidFill>
                  <a:latin typeface="Impact" panose="020B0806030902050204" pitchFamily="34" charset="0"/>
                </a:rPr>
                <a:t>ts</a:t>
              </a:r>
              <a:endParaRPr lang="en-US" sz="5400" dirty="0">
                <a:solidFill>
                  <a:schemeClr val="accent3"/>
                </a:solidFill>
                <a:latin typeface="Impact" panose="020B0806030902050204" pitchFamily="34" charset="0"/>
              </a:endParaRPr>
            </a:p>
          </p:txBody>
        </p:sp>
      </p:grpSp>
      <p:grpSp>
        <p:nvGrpSpPr>
          <p:cNvPr id="46" name="ïŝḷiďé">
            <a:extLst>
              <a:ext uri="{FF2B5EF4-FFF2-40B4-BE49-F238E27FC236}">
                <a16:creationId xmlns:a16="http://schemas.microsoft.com/office/drawing/2014/main" id="{68A8D625-D450-428C-A8FB-C5F895230934}"/>
              </a:ext>
            </a:extLst>
          </p:cNvPr>
          <p:cNvGrpSpPr/>
          <p:nvPr/>
        </p:nvGrpSpPr>
        <p:grpSpPr>
          <a:xfrm>
            <a:off x="5517988" y="5033552"/>
            <a:ext cx="5927267" cy="1029171"/>
            <a:chOff x="5515575" y="1092943"/>
            <a:chExt cx="5927267" cy="1029171"/>
          </a:xfrm>
        </p:grpSpPr>
        <p:sp>
          <p:nvSpPr>
            <p:cNvPr id="59" name="ïṧlíḍê">
              <a:extLst>
                <a:ext uri="{FF2B5EF4-FFF2-40B4-BE49-F238E27FC236}">
                  <a16:creationId xmlns:a16="http://schemas.microsoft.com/office/drawing/2014/main" id="{C847F084-B838-4A9B-A0F4-BE064B7185CA}"/>
                </a:ext>
              </a:extLst>
            </p:cNvPr>
            <p:cNvSpPr txBox="1"/>
            <p:nvPr/>
          </p:nvSpPr>
          <p:spPr>
            <a:xfrm>
              <a:off x="7482846" y="1092943"/>
              <a:ext cx="3959996" cy="1029171"/>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en-US" altLang="zh-CN" sz="1000" b="1" dirty="0"/>
                <a:t>Contain metadata about the generated JS and </a:t>
              </a:r>
              <a:r>
                <a:rPr lang="en-US" altLang="zh-CN" sz="1000" b="1" dirty="0" err="1"/>
                <a:t>WebAssembly</a:t>
              </a:r>
              <a:r>
                <a:rPr lang="en-US" altLang="zh-CN" sz="1000" b="1" dirty="0"/>
                <a:t> package</a:t>
              </a:r>
            </a:p>
            <a:p>
              <a:pPr marL="171450" indent="-171450">
                <a:lnSpc>
                  <a:spcPct val="150000"/>
                </a:lnSpc>
                <a:buFont typeface="Arial" panose="020B0604020202020204" pitchFamily="34" charset="0"/>
                <a:buChar char="•"/>
              </a:pPr>
              <a:r>
                <a:rPr lang="en-US" altLang="zh-CN" sz="1000" b="1" dirty="0"/>
                <a:t>Used by </a:t>
              </a:r>
              <a:r>
                <a:rPr lang="en-US" altLang="zh-CN" sz="1000" b="1" dirty="0" err="1"/>
                <a:t>npm</a:t>
              </a:r>
              <a:r>
                <a:rPr lang="en-US" altLang="zh-CN" sz="1000" b="1" dirty="0"/>
                <a:t> and JS bundlers to determine dependencies across packages , package names , versions , and a bunch of other stuff.</a:t>
              </a:r>
            </a:p>
          </p:txBody>
        </p:sp>
        <p:sp>
          <p:nvSpPr>
            <p:cNvPr id="60" name="îSḻïḓé">
              <a:extLst>
                <a:ext uri="{FF2B5EF4-FFF2-40B4-BE49-F238E27FC236}">
                  <a16:creationId xmlns:a16="http://schemas.microsoft.com/office/drawing/2014/main" id="{FA0D399A-674E-403A-A0C7-D7D750C0C331}"/>
                </a:ext>
              </a:extLst>
            </p:cNvPr>
            <p:cNvSpPr/>
            <p:nvPr/>
          </p:nvSpPr>
          <p:spPr>
            <a:xfrm>
              <a:off x="5515575" y="1337448"/>
              <a:ext cx="537820" cy="537824"/>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en-US" altLang="zh-CN" sz="1600" b="1" dirty="0">
                  <a:solidFill>
                    <a:schemeClr val="bg1"/>
                  </a:solidFill>
                </a:rPr>
                <a:t>4</a:t>
              </a:r>
              <a:endParaRPr lang="zh-CN" altLang="en-US" sz="1600" b="1" dirty="0">
                <a:solidFill>
                  <a:schemeClr val="bg1"/>
                </a:solidFill>
              </a:endParaRPr>
            </a:p>
          </p:txBody>
        </p:sp>
        <p:sp>
          <p:nvSpPr>
            <p:cNvPr id="61" name="íşlïḋê">
              <a:extLst>
                <a:ext uri="{FF2B5EF4-FFF2-40B4-BE49-F238E27FC236}">
                  <a16:creationId xmlns:a16="http://schemas.microsoft.com/office/drawing/2014/main" id="{1E44AAE6-0C9D-4DFA-B31D-97EF81A59084}"/>
                </a:ext>
              </a:extLst>
            </p:cNvPr>
            <p:cNvSpPr txBox="1"/>
            <p:nvPr/>
          </p:nvSpPr>
          <p:spPr>
            <a:xfrm>
              <a:off x="6260435" y="1491543"/>
              <a:ext cx="814960" cy="284318"/>
            </a:xfrm>
            <a:prstGeom prst="rect">
              <a:avLst/>
            </a:prstGeom>
            <a:noFill/>
          </p:spPr>
          <p:txBody>
            <a:bodyPr wrap="none" lIns="91422" tIns="45711" rIns="91422" bIns="45711">
              <a:prstTxWarp prst="textPlain">
                <a:avLst/>
              </a:prstTxWarp>
              <a:normAutofit fontScale="25000" lnSpcReduction="20000"/>
            </a:bodyPr>
            <a:lstStyle/>
            <a:p>
              <a:r>
                <a:rPr lang="en-US" sz="5400" dirty="0">
                  <a:solidFill>
                    <a:schemeClr val="accent4"/>
                  </a:solidFill>
                  <a:latin typeface="Impact" panose="020B0806030902050204" pitchFamily="34" charset="0"/>
                </a:rPr>
                <a:t>.</a:t>
              </a:r>
              <a:r>
                <a:rPr lang="en-US" sz="5400" dirty="0" err="1">
                  <a:solidFill>
                    <a:schemeClr val="accent4"/>
                  </a:solidFill>
                  <a:latin typeface="Impact" panose="020B0806030902050204" pitchFamily="34" charset="0"/>
                </a:rPr>
                <a:t>json</a:t>
              </a:r>
              <a:endParaRPr lang="en-US" sz="5400" dirty="0">
                <a:solidFill>
                  <a:schemeClr val="accent4"/>
                </a:solidFill>
                <a:latin typeface="Impact" panose="020B0806030902050204" pitchFamily="34" charset="0"/>
              </a:endParaRPr>
            </a:p>
          </p:txBody>
        </p:sp>
      </p:grpSp>
      <p:cxnSp>
        <p:nvCxnSpPr>
          <p:cNvPr id="47" name="直接连接符 46">
            <a:extLst>
              <a:ext uri="{FF2B5EF4-FFF2-40B4-BE49-F238E27FC236}">
                <a16:creationId xmlns:a16="http://schemas.microsoft.com/office/drawing/2014/main" id="{57CC3ACC-0D85-450C-BA2D-1C10C43F2CC1}"/>
              </a:ext>
            </a:extLst>
          </p:cNvPr>
          <p:cNvCxnSpPr/>
          <p:nvPr/>
        </p:nvCxnSpPr>
        <p:spPr>
          <a:xfrm>
            <a:off x="7628413" y="2363709"/>
            <a:ext cx="389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50677A6-3C71-4A7F-910E-5146E39EB835}"/>
              </a:ext>
            </a:extLst>
          </p:cNvPr>
          <p:cNvCxnSpPr/>
          <p:nvPr/>
        </p:nvCxnSpPr>
        <p:spPr>
          <a:xfrm>
            <a:off x="7628413" y="3679325"/>
            <a:ext cx="389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99A012F-5C6E-4F6D-AAAA-FB519180F023}"/>
              </a:ext>
            </a:extLst>
          </p:cNvPr>
          <p:cNvCxnSpPr/>
          <p:nvPr/>
        </p:nvCxnSpPr>
        <p:spPr>
          <a:xfrm>
            <a:off x="7628413" y="4994941"/>
            <a:ext cx="389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E5E55619-6410-4A9F-B3D1-5BE30C5DAD13}"/>
              </a:ext>
            </a:extLst>
          </p:cNvPr>
          <p:cNvGrpSpPr/>
          <p:nvPr/>
        </p:nvGrpSpPr>
        <p:grpSpPr>
          <a:xfrm>
            <a:off x="666850" y="2271548"/>
            <a:ext cx="3378615" cy="3082462"/>
            <a:chOff x="666850" y="2271548"/>
            <a:chExt cx="3378615" cy="3082462"/>
          </a:xfrm>
        </p:grpSpPr>
        <p:grpSp>
          <p:nvGrpSpPr>
            <p:cNvPr id="41" name="îṩḻïḍè">
              <a:extLst>
                <a:ext uri="{FF2B5EF4-FFF2-40B4-BE49-F238E27FC236}">
                  <a16:creationId xmlns:a16="http://schemas.microsoft.com/office/drawing/2014/main" id="{5238FAF8-551B-4D05-9C24-B30C281FB5F3}"/>
                </a:ext>
              </a:extLst>
            </p:cNvPr>
            <p:cNvGrpSpPr/>
            <p:nvPr/>
          </p:nvGrpSpPr>
          <p:grpSpPr>
            <a:xfrm>
              <a:off x="666850" y="2271548"/>
              <a:ext cx="3378615" cy="3082462"/>
              <a:chOff x="1454151" y="1073247"/>
              <a:chExt cx="4808538" cy="4387043"/>
            </a:xfrm>
          </p:grpSpPr>
          <p:sp>
            <p:nvSpPr>
              <p:cNvPr id="74" name="îSľîḍè">
                <a:extLst>
                  <a:ext uri="{FF2B5EF4-FFF2-40B4-BE49-F238E27FC236}">
                    <a16:creationId xmlns:a16="http://schemas.microsoft.com/office/drawing/2014/main" id="{A37D4100-F776-4E6A-B1DE-9040F32EA912}"/>
                  </a:ext>
                </a:extLst>
              </p:cNvPr>
              <p:cNvSpPr/>
              <p:nvPr/>
            </p:nvSpPr>
            <p:spPr bwMode="auto">
              <a:xfrm>
                <a:off x="3121026" y="1073247"/>
                <a:ext cx="1285876" cy="4387043"/>
              </a:xfrm>
              <a:custGeom>
                <a:avLst/>
                <a:gdLst>
                  <a:gd name="T0" fmla="*/ 1764 w 4053"/>
                  <a:gd name="T1" fmla="*/ 0 h 16197"/>
                  <a:gd name="T2" fmla="*/ 2323 w 4053"/>
                  <a:gd name="T3" fmla="*/ 0 h 16197"/>
                  <a:gd name="T4" fmla="*/ 2323 w 4053"/>
                  <a:gd name="T5" fmla="*/ 892 h 16197"/>
                  <a:gd name="T6" fmla="*/ 1764 w 4053"/>
                  <a:gd name="T7" fmla="*/ 892 h 16197"/>
                  <a:gd name="T8" fmla="*/ 1764 w 4053"/>
                  <a:gd name="T9" fmla="*/ 0 h 16197"/>
                  <a:gd name="T10" fmla="*/ 1831 w 4053"/>
                  <a:gd name="T11" fmla="*/ 11317 h 16197"/>
                  <a:gd name="T12" fmla="*/ 2256 w 4053"/>
                  <a:gd name="T13" fmla="*/ 11317 h 16197"/>
                  <a:gd name="T14" fmla="*/ 2256 w 4053"/>
                  <a:gd name="T15" fmla="*/ 13709 h 16197"/>
                  <a:gd name="T16" fmla="*/ 4053 w 4053"/>
                  <a:gd name="T17" fmla="*/ 15988 h 16197"/>
                  <a:gd name="T18" fmla="*/ 3787 w 4053"/>
                  <a:gd name="T19" fmla="*/ 16197 h 16197"/>
                  <a:gd name="T20" fmla="*/ 2256 w 4053"/>
                  <a:gd name="T21" fmla="*/ 14256 h 16197"/>
                  <a:gd name="T22" fmla="*/ 2256 w 4053"/>
                  <a:gd name="T23" fmla="*/ 16151 h 16197"/>
                  <a:gd name="T24" fmla="*/ 1831 w 4053"/>
                  <a:gd name="T25" fmla="*/ 16151 h 16197"/>
                  <a:gd name="T26" fmla="*/ 1831 w 4053"/>
                  <a:gd name="T27" fmla="*/ 14215 h 16197"/>
                  <a:gd name="T28" fmla="*/ 266 w 4053"/>
                  <a:gd name="T29" fmla="*/ 16197 h 16197"/>
                  <a:gd name="T30" fmla="*/ 0 w 4053"/>
                  <a:gd name="T31" fmla="*/ 15988 h 16197"/>
                  <a:gd name="T32" fmla="*/ 1831 w 4053"/>
                  <a:gd name="T33" fmla="*/ 13668 h 16197"/>
                  <a:gd name="T34" fmla="*/ 1831 w 4053"/>
                  <a:gd name="T35" fmla="*/ 11317 h 16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chemeClr val="tx2">
                  <a:lumMod val="20000"/>
                  <a:lumOff val="80000"/>
                </a:schemeClr>
              </a:solidFill>
              <a:ln>
                <a:noFill/>
              </a:ln>
              <a:effectLst>
                <a:outerShdw blurRad="76200" dir="13500000" sy="23000" kx="1200000" algn="br" rotWithShape="0">
                  <a:prstClr val="black">
                    <a:alpha val="20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ṩľíďé">
                <a:extLst>
                  <a:ext uri="{FF2B5EF4-FFF2-40B4-BE49-F238E27FC236}">
                    <a16:creationId xmlns:a16="http://schemas.microsoft.com/office/drawing/2014/main" id="{FBD66628-E38D-4198-8589-F81313E97254}"/>
                  </a:ext>
                </a:extLst>
              </p:cNvPr>
              <p:cNvSpPr/>
              <p:nvPr/>
            </p:nvSpPr>
            <p:spPr bwMode="auto">
              <a:xfrm>
                <a:off x="1454151" y="1196975"/>
                <a:ext cx="4808538" cy="3309938"/>
              </a:xfrm>
              <a:custGeom>
                <a:avLst/>
                <a:gdLst>
                  <a:gd name="T0" fmla="*/ 233 w 15146"/>
                  <a:gd name="T1" fmla="*/ 466 h 10425"/>
                  <a:gd name="T2" fmla="*/ 186 w 15146"/>
                  <a:gd name="T3" fmla="*/ 460 h 10425"/>
                  <a:gd name="T4" fmla="*/ 142 w 15146"/>
                  <a:gd name="T5" fmla="*/ 447 h 10425"/>
                  <a:gd name="T6" fmla="*/ 68 w 15146"/>
                  <a:gd name="T7" fmla="*/ 397 h 10425"/>
                  <a:gd name="T8" fmla="*/ 19 w 15146"/>
                  <a:gd name="T9" fmla="*/ 323 h 10425"/>
                  <a:gd name="T10" fmla="*/ 5 w 15146"/>
                  <a:gd name="T11" fmla="*/ 279 h 10425"/>
                  <a:gd name="T12" fmla="*/ 0 w 15146"/>
                  <a:gd name="T13" fmla="*/ 233 h 10425"/>
                  <a:gd name="T14" fmla="*/ 3 w 15146"/>
                  <a:gd name="T15" fmla="*/ 197 h 10425"/>
                  <a:gd name="T16" fmla="*/ 15 w 15146"/>
                  <a:gd name="T17" fmla="*/ 154 h 10425"/>
                  <a:gd name="T18" fmla="*/ 54 w 15146"/>
                  <a:gd name="T19" fmla="*/ 85 h 10425"/>
                  <a:gd name="T20" fmla="*/ 123 w 15146"/>
                  <a:gd name="T21" fmla="*/ 28 h 10425"/>
                  <a:gd name="T22" fmla="*/ 175 w 15146"/>
                  <a:gd name="T23" fmla="*/ 8 h 10425"/>
                  <a:gd name="T24" fmla="*/ 221 w 15146"/>
                  <a:gd name="T25" fmla="*/ 1 h 10425"/>
                  <a:gd name="T26" fmla="*/ 14938 w 15146"/>
                  <a:gd name="T27" fmla="*/ 2 h 10425"/>
                  <a:gd name="T28" fmla="*/ 14983 w 15146"/>
                  <a:gd name="T29" fmla="*/ 11 h 10425"/>
                  <a:gd name="T30" fmla="*/ 15044 w 15146"/>
                  <a:gd name="T31" fmla="*/ 40 h 10425"/>
                  <a:gd name="T32" fmla="*/ 15106 w 15146"/>
                  <a:gd name="T33" fmla="*/ 104 h 10425"/>
                  <a:gd name="T34" fmla="*/ 15135 w 15146"/>
                  <a:gd name="T35" fmla="*/ 164 h 10425"/>
                  <a:gd name="T36" fmla="*/ 15145 w 15146"/>
                  <a:gd name="T37" fmla="*/ 209 h 10425"/>
                  <a:gd name="T38" fmla="*/ 15146 w 15146"/>
                  <a:gd name="T39" fmla="*/ 245 h 10425"/>
                  <a:gd name="T40" fmla="*/ 15138 w 15146"/>
                  <a:gd name="T41" fmla="*/ 291 h 10425"/>
                  <a:gd name="T42" fmla="*/ 15118 w 15146"/>
                  <a:gd name="T43" fmla="*/ 343 h 10425"/>
                  <a:gd name="T44" fmla="*/ 15061 w 15146"/>
                  <a:gd name="T45" fmla="*/ 412 h 10425"/>
                  <a:gd name="T46" fmla="*/ 14993 w 15146"/>
                  <a:gd name="T47" fmla="*/ 451 h 10425"/>
                  <a:gd name="T48" fmla="*/ 14949 w 15146"/>
                  <a:gd name="T49" fmla="*/ 462 h 10425"/>
                  <a:gd name="T50" fmla="*/ 14729 w 15146"/>
                  <a:gd name="T51" fmla="*/ 466 h 10425"/>
                  <a:gd name="T52" fmla="*/ 14938 w 15146"/>
                  <a:gd name="T53" fmla="*/ 9960 h 10425"/>
                  <a:gd name="T54" fmla="*/ 14983 w 15146"/>
                  <a:gd name="T55" fmla="*/ 9970 h 10425"/>
                  <a:gd name="T56" fmla="*/ 15044 w 15146"/>
                  <a:gd name="T57" fmla="*/ 9999 h 10425"/>
                  <a:gd name="T58" fmla="*/ 15106 w 15146"/>
                  <a:gd name="T59" fmla="*/ 10062 h 10425"/>
                  <a:gd name="T60" fmla="*/ 15135 w 15146"/>
                  <a:gd name="T61" fmla="*/ 10123 h 10425"/>
                  <a:gd name="T62" fmla="*/ 15145 w 15146"/>
                  <a:gd name="T63" fmla="*/ 10168 h 10425"/>
                  <a:gd name="T64" fmla="*/ 15146 w 15146"/>
                  <a:gd name="T65" fmla="*/ 10203 h 10425"/>
                  <a:gd name="T66" fmla="*/ 15138 w 15146"/>
                  <a:gd name="T67" fmla="*/ 10249 h 10425"/>
                  <a:gd name="T68" fmla="*/ 15118 w 15146"/>
                  <a:gd name="T69" fmla="*/ 10303 h 10425"/>
                  <a:gd name="T70" fmla="*/ 15061 w 15146"/>
                  <a:gd name="T71" fmla="*/ 10371 h 10425"/>
                  <a:gd name="T72" fmla="*/ 14993 w 15146"/>
                  <a:gd name="T73" fmla="*/ 10410 h 10425"/>
                  <a:gd name="T74" fmla="*/ 14949 w 15146"/>
                  <a:gd name="T75" fmla="*/ 10421 h 10425"/>
                  <a:gd name="T76" fmla="*/ 233 w 15146"/>
                  <a:gd name="T77" fmla="*/ 10425 h 10425"/>
                  <a:gd name="T78" fmla="*/ 186 w 15146"/>
                  <a:gd name="T79" fmla="*/ 10419 h 10425"/>
                  <a:gd name="T80" fmla="*/ 142 w 15146"/>
                  <a:gd name="T81" fmla="*/ 10406 h 10425"/>
                  <a:gd name="T82" fmla="*/ 68 w 15146"/>
                  <a:gd name="T83" fmla="*/ 10356 h 10425"/>
                  <a:gd name="T84" fmla="*/ 19 w 15146"/>
                  <a:gd name="T85" fmla="*/ 10282 h 10425"/>
                  <a:gd name="T86" fmla="*/ 5 w 15146"/>
                  <a:gd name="T87" fmla="*/ 10238 h 10425"/>
                  <a:gd name="T88" fmla="*/ 0 w 15146"/>
                  <a:gd name="T89" fmla="*/ 10191 h 10425"/>
                  <a:gd name="T90" fmla="*/ 3 w 15146"/>
                  <a:gd name="T91" fmla="*/ 10156 h 10425"/>
                  <a:gd name="T92" fmla="*/ 15 w 15146"/>
                  <a:gd name="T93" fmla="*/ 10112 h 10425"/>
                  <a:gd name="T94" fmla="*/ 54 w 15146"/>
                  <a:gd name="T95" fmla="*/ 10044 h 10425"/>
                  <a:gd name="T96" fmla="*/ 123 w 15146"/>
                  <a:gd name="T97" fmla="*/ 9987 h 10425"/>
                  <a:gd name="T98" fmla="*/ 175 w 15146"/>
                  <a:gd name="T99" fmla="*/ 9967 h 10425"/>
                  <a:gd name="T100" fmla="*/ 221 w 15146"/>
                  <a:gd name="T101" fmla="*/ 9959 h 10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ṡ1íḑé">
                <a:extLst>
                  <a:ext uri="{FF2B5EF4-FFF2-40B4-BE49-F238E27FC236}">
                    <a16:creationId xmlns:a16="http://schemas.microsoft.com/office/drawing/2014/main" id="{2BFE328F-583F-48E0-B700-703C9D2277EF}"/>
                  </a:ext>
                </a:extLst>
              </p:cNvPr>
              <p:cNvSpPr/>
              <p:nvPr/>
            </p:nvSpPr>
            <p:spPr bwMode="auto">
              <a:xfrm>
                <a:off x="1636713" y="1346200"/>
                <a:ext cx="4443413" cy="3011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57" name="íṣḻîḑe">
              <a:extLst>
                <a:ext uri="{FF2B5EF4-FFF2-40B4-BE49-F238E27FC236}">
                  <a16:creationId xmlns:a16="http://schemas.microsoft.com/office/drawing/2014/main" id="{53DF01A9-A70C-4636-ABCC-9772708AAF4C}"/>
                </a:ext>
              </a:extLst>
            </p:cNvPr>
            <p:cNvSpPr txBox="1"/>
            <p:nvPr/>
          </p:nvSpPr>
          <p:spPr>
            <a:xfrm>
              <a:off x="2096126" y="2858704"/>
              <a:ext cx="942144" cy="386748"/>
            </a:xfrm>
            <a:prstGeom prst="rect">
              <a:avLst/>
            </a:prstGeom>
            <a:noFill/>
          </p:spPr>
          <p:txBody>
            <a:bodyPr wrap="none" numCol="1" rtlCol="0">
              <a:prstTxWarp prst="textPlain">
                <a:avLst/>
              </a:prstTxWarp>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1" i="0" u="none" strike="noStrike" kern="1200" cap="none" spc="0" normalizeH="0" baseline="0" noProof="0" dirty="0">
                <a:ln>
                  <a:noFill/>
                </a:ln>
                <a:effectLst/>
                <a:uLnTx/>
                <a:uFillTx/>
              </a:endParaRPr>
            </a:p>
          </p:txBody>
        </p:sp>
        <p:pic>
          <p:nvPicPr>
            <p:cNvPr id="5" name="图片 4"/>
            <p:cNvPicPr>
              <a:picLocks noChangeAspect="1"/>
            </p:cNvPicPr>
            <p:nvPr/>
          </p:nvPicPr>
          <p:blipFill>
            <a:blip r:embed="rId2"/>
            <a:stretch>
              <a:fillRect/>
            </a:stretch>
          </p:blipFill>
          <p:spPr>
            <a:xfrm>
              <a:off x="933323" y="2485984"/>
              <a:ext cx="2712933" cy="2034700"/>
            </a:xfrm>
            <a:prstGeom prst="rect">
              <a:avLst/>
            </a:prstGeom>
          </p:spPr>
        </p:pic>
      </p:grpSp>
    </p:spTree>
    <p:extLst>
      <p:ext uri="{BB962C8B-B14F-4D97-AF65-F5344CB8AC3E}">
        <p14:creationId xmlns:p14="http://schemas.microsoft.com/office/powerpoint/2010/main" val="23752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8.33333E-7 1.48148E-6 L 0.27708 -0.05648 " pathEditMode="relative" rAng="0" ptsTypes="AA">
                                      <p:cBhvr>
                                        <p:cTn id="6" dur="1500" spd="-100000" fill="hold"/>
                                        <p:tgtEl>
                                          <p:spTgt spid="3"/>
                                        </p:tgtEl>
                                        <p:attrNameLst>
                                          <p:attrName>ppt_x</p:attrName>
                                          <p:attrName>ppt_y</p:attrName>
                                        </p:attrNameLst>
                                      </p:cBhvr>
                                      <p:rCtr x="13854" y="-2824"/>
                                    </p:animMotion>
                                  </p:childTnLst>
                                </p:cTn>
                              </p:par>
                            </p:childTnLst>
                          </p:cTn>
                        </p:par>
                        <p:par>
                          <p:cTn id="7" fill="hold">
                            <p:stCondLst>
                              <p:cond delay="1500"/>
                            </p:stCondLst>
                            <p:childTnLst>
                              <p:par>
                                <p:cTn id="8" presetID="22" presetClass="entr" presetSubtype="8"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250"/>
                                        <p:tgtEl>
                                          <p:spTgt spid="40"/>
                                        </p:tgtEl>
                                      </p:cBhvr>
                                    </p:animEffect>
                                  </p:childTnLst>
                                </p:cTn>
                              </p:par>
                            </p:childTnLst>
                          </p:cTn>
                        </p:par>
                        <p:par>
                          <p:cTn id="11" fill="hold">
                            <p:stCondLst>
                              <p:cond delay="1750"/>
                            </p:stCondLst>
                            <p:childTnLst>
                              <p:par>
                                <p:cTn id="12" presetID="2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par>
                                <p:cTn id="15" presetID="22" presetClass="entr" presetSubtype="8"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par>
                                <p:cTn id="18" presetID="22" presetClass="entr" presetSubtype="8"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par>
                                <p:cTn id="21" presetID="22" presetClass="entr" presetSubtype="8"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par>
                                <p:cTn id="24" presetID="22" presetClass="entr" presetSubtype="8"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par>
                                <p:cTn id="27" presetID="22" presetClass="entr" presetSubtype="8"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par>
                                <p:cTn id="30" presetID="22" presetClass="entr" presetSubtype="8"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par>
                                <p:cTn id="33" presetID="22" presetClass="entr" presetSubtype="8"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500"/>
                                        <p:tgtEl>
                                          <p:spTgt spid="48"/>
                                        </p:tgtEl>
                                      </p:cBhvr>
                                    </p:animEffect>
                                  </p:childTnLst>
                                </p:cTn>
                              </p:par>
                              <p:par>
                                <p:cTn id="36" presetID="22" presetClass="entr" presetSubtype="8"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25</a:t>
            </a:fld>
            <a:endParaRPr lang="zh-CN" altLang="en-US" dirty="0"/>
          </a:p>
        </p:txBody>
      </p:sp>
      <p:grpSp>
        <p:nvGrpSpPr>
          <p:cNvPr id="84" name="7efcaf45-58cb-4e05-9450-ae514559afaa" descr="7wUAAB+LCAAAAAAABACVU01v2zAM/S/aevMKx1gXzDenQ7ag2FosQXsoctBsJlYnS4FMF1kD//dRtuWPxFubm00+iu89kgf2Hv/sgIVsmXGDXwTfGp4tEDLmsUXCQlVI6bGZUIlQ269GF7uchY+HtqyfeRCY3nNZgK1VAgWX9W94gnew70KJrMgamH/pU4jve6GJXwdFkkjowxYKwTy3HSY2Vn0v0VCDuTYZR2p48MsL1qRYOA0u/dIWJ7Cnhzy2qmk5Pg09a8CoTpuwMu90jkKrruKOk29AlEbEHhV1UKIFBkXMZSTFVmWgLOOZRtTW/2/aiBetcJgmfYBxSvkbgF1j4FK8UMMNlzk4G1K+gx/UyKmrAhMq+wmSo3geIAYxVrayWox14wjlDd5dt1523pBS4jywuPT+aU+UPBU5VirPsrWr6zvbjDg43rEPn0e2LJj61V6Mqu5UBj2VA7bnCV3B/kyJtqIvbmzH/0u/atmRbxiM0V6PEG+v+1pLbV6/bgc7yd9uNiKGVQoZOMxKKIxUQpwTd9ozI7YpKsjzJnD76wli7JWFVxZV5Cm9+W4+/xhMP0URc/L8cuzEXcO3nvgR/i1jqkr6cyK9OWAUx2Rzw7wWVMVPdDr6ry6iPeMZj3/Xh7g+0TgYbB2kwa7Lv1D+gr7vBQAA">
            <a:extLst>
              <a:ext uri="{FF2B5EF4-FFF2-40B4-BE49-F238E27FC236}">
                <a16:creationId xmlns:a16="http://schemas.microsoft.com/office/drawing/2014/main" id="{D6690CC3-1A98-401C-87BB-0BC0DDC29C5A}"/>
              </a:ext>
            </a:extLst>
          </p:cNvPr>
          <p:cNvGrpSpPr>
            <a:grpSpLocks noChangeAspect="1"/>
          </p:cNvGrpSpPr>
          <p:nvPr/>
        </p:nvGrpSpPr>
        <p:grpSpPr>
          <a:xfrm>
            <a:off x="669924" y="2322924"/>
            <a:ext cx="1148643" cy="3249645"/>
            <a:chOff x="5307021" y="2120412"/>
            <a:chExt cx="1577961" cy="4464238"/>
          </a:xfrm>
        </p:grpSpPr>
        <p:sp>
          <p:nvSpPr>
            <p:cNvPr id="85" name="RelativeShape">
              <a:extLst>
                <a:ext uri="{FF2B5EF4-FFF2-40B4-BE49-F238E27FC236}">
                  <a16:creationId xmlns:a16="http://schemas.microsoft.com/office/drawing/2014/main" id="{2F8D6175-F4A1-4E3F-8337-19095C692E10}"/>
                </a:ext>
              </a:extLst>
            </p:cNvPr>
            <p:cNvSpPr>
              <a:spLocks/>
            </p:cNvSpPr>
            <p:nvPr/>
          </p:nvSpPr>
          <p:spPr bwMode="auto">
            <a:xfrm>
              <a:off x="5774530" y="2120412"/>
              <a:ext cx="642938" cy="2351296"/>
            </a:xfrm>
            <a:prstGeom prst="round2SameRect">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ValueShape1">
              <a:extLst>
                <a:ext uri="{FF2B5EF4-FFF2-40B4-BE49-F238E27FC236}">
                  <a16:creationId xmlns:a16="http://schemas.microsoft.com/office/drawing/2014/main" id="{59E5A9CB-7BE6-4815-8C07-C1DABEF591E5}"/>
                </a:ext>
              </a:extLst>
            </p:cNvPr>
            <p:cNvSpPr>
              <a:spLocks/>
            </p:cNvSpPr>
            <p:nvPr/>
          </p:nvSpPr>
          <p:spPr bwMode="auto">
            <a:xfrm>
              <a:off x="5774530" y="2778775"/>
              <a:ext cx="642938" cy="1692933"/>
            </a:xfrm>
            <a:prstGeom prst="round2SameRect">
              <a:avLst/>
            </a:prstGeom>
            <a:solidFill>
              <a:schemeClr val="accent1"/>
            </a:solidFill>
            <a:ln>
              <a:noFill/>
            </a:ln>
          </p:spPr>
          <p:txBody>
            <a:bodyPr anchor="ctr"/>
            <a:lstStyle/>
            <a:p>
              <a:pPr algn="ctr"/>
              <a:endParaRPr/>
            </a:p>
          </p:txBody>
        </p:sp>
        <p:sp>
          <p:nvSpPr>
            <p:cNvPr id="87" name="BackShape">
              <a:extLst>
                <a:ext uri="{FF2B5EF4-FFF2-40B4-BE49-F238E27FC236}">
                  <a16:creationId xmlns:a16="http://schemas.microsoft.com/office/drawing/2014/main" id="{295CEBFF-D5CF-4951-86F6-74D55FD8B920}"/>
                </a:ext>
              </a:extLst>
            </p:cNvPr>
            <p:cNvSpPr>
              <a:spLocks/>
            </p:cNvSpPr>
            <p:nvPr/>
          </p:nvSpPr>
          <p:spPr bwMode="auto">
            <a:xfrm>
              <a:off x="5307021" y="4344708"/>
              <a:ext cx="1577959" cy="1566862"/>
            </a:xfrm>
            <a:prstGeom prst="ellipse">
              <a:avLst/>
            </a:prstGeom>
            <a:solidFill>
              <a:schemeClr val="accent1"/>
            </a:solidFill>
            <a:ln>
              <a:noFill/>
            </a:ln>
          </p:spPr>
          <p:txBody>
            <a:bodyPr anchor="ctr"/>
            <a:lstStyle/>
            <a:p>
              <a:pPr algn="ctr"/>
              <a:endParaRPr/>
            </a:p>
          </p:txBody>
        </p:sp>
        <p:sp>
          <p:nvSpPr>
            <p:cNvPr id="88" name="ValueShape2">
              <a:extLst>
                <a:ext uri="{FF2B5EF4-FFF2-40B4-BE49-F238E27FC236}">
                  <a16:creationId xmlns:a16="http://schemas.microsoft.com/office/drawing/2014/main" id="{7C454B64-F9C3-4638-A12D-62DFBC719F03}"/>
                </a:ext>
              </a:extLst>
            </p:cNvPr>
            <p:cNvSpPr/>
            <p:nvPr/>
          </p:nvSpPr>
          <p:spPr>
            <a:xfrm>
              <a:off x="5467350" y="4499489"/>
              <a:ext cx="1257300" cy="1257300"/>
            </a:xfrm>
            <a:prstGeom prst="pie">
              <a:avLst>
                <a:gd name="adj1" fmla="val 16200000"/>
                <a:gd name="adj2" fmla="val 10152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89" name="BackShape">
              <a:extLst>
                <a:ext uri="{FF2B5EF4-FFF2-40B4-BE49-F238E27FC236}">
                  <a16:creationId xmlns:a16="http://schemas.microsoft.com/office/drawing/2014/main" id="{AD004732-8870-4C4B-BE9F-CBDA77FA8739}"/>
                </a:ext>
              </a:extLst>
            </p:cNvPr>
            <p:cNvSpPr/>
            <p:nvPr/>
          </p:nvSpPr>
          <p:spPr>
            <a:xfrm>
              <a:off x="5716587" y="4748726"/>
              <a:ext cx="758826" cy="75882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90" name="ValueText">
              <a:extLst>
                <a:ext uri="{FF2B5EF4-FFF2-40B4-BE49-F238E27FC236}">
                  <a16:creationId xmlns:a16="http://schemas.microsoft.com/office/drawing/2014/main" id="{D128ECE4-791F-4401-A2F4-D12B3F66A594}"/>
                </a:ext>
              </a:extLst>
            </p:cNvPr>
            <p:cNvSpPr txBox="1"/>
            <p:nvPr/>
          </p:nvSpPr>
          <p:spPr>
            <a:xfrm>
              <a:off x="5938237" y="5009815"/>
              <a:ext cx="315527" cy="236645"/>
            </a:xfrm>
            <a:prstGeom prst="rect">
              <a:avLst/>
            </a:prstGeom>
            <a:noFill/>
          </p:spPr>
          <p:txBody>
            <a:bodyPr wrap="none" anchor="ctr">
              <a:prstTxWarp prst="textPlain">
                <a:avLst/>
              </a:prstTxWarp>
              <a:normAutofit fontScale="32500" lnSpcReduction="20000"/>
            </a:bodyPr>
            <a:lstStyle/>
            <a:p>
              <a:pPr algn="ctr"/>
              <a:r>
                <a:rPr lang="en-US" altLang="zh-CN">
                  <a:solidFill>
                    <a:schemeClr val="bg1"/>
                  </a:solidFill>
                  <a:latin typeface="Impact" panose="020B0806030902050204" pitchFamily="34" charset="0"/>
                </a:rPr>
                <a:t>72%</a:t>
              </a:r>
            </a:p>
          </p:txBody>
        </p:sp>
        <p:sp>
          <p:nvSpPr>
            <p:cNvPr id="91" name="CustomText">
              <a:extLst>
                <a:ext uri="{FF2B5EF4-FFF2-40B4-BE49-F238E27FC236}">
                  <a16:creationId xmlns:a16="http://schemas.microsoft.com/office/drawing/2014/main" id="{DFC558D2-4374-4094-96C5-659CA8820FB3}"/>
                </a:ext>
              </a:extLst>
            </p:cNvPr>
            <p:cNvSpPr txBox="1"/>
            <p:nvPr/>
          </p:nvSpPr>
          <p:spPr>
            <a:xfrm>
              <a:off x="5307021" y="6207251"/>
              <a:ext cx="1577961" cy="377399"/>
            </a:xfrm>
            <a:prstGeom prst="rect">
              <a:avLst/>
            </a:prstGeom>
            <a:noFill/>
          </p:spPr>
          <p:txBody>
            <a:bodyPr wrap="square" lIns="0" tIns="0" rIns="0" bIns="0" anchor="ctr">
              <a:normAutofit/>
            </a:bodyPr>
            <a:lstStyle/>
            <a:p>
              <a:pPr algn="ctr"/>
              <a:endParaRPr lang="en-US" altLang="zh-CN" dirty="0"/>
            </a:p>
          </p:txBody>
        </p:sp>
        <p:cxnSp>
          <p:nvCxnSpPr>
            <p:cNvPr id="92" name="直接连接符 91">
              <a:extLst>
                <a:ext uri="{FF2B5EF4-FFF2-40B4-BE49-F238E27FC236}">
                  <a16:creationId xmlns:a16="http://schemas.microsoft.com/office/drawing/2014/main" id="{B734E272-24C8-47B5-9579-F3A57F10FB98}"/>
                </a:ext>
              </a:extLst>
            </p:cNvPr>
            <p:cNvCxnSpPr>
              <a:cxnSpLocks/>
            </p:cNvCxnSpPr>
            <p:nvPr/>
          </p:nvCxnSpPr>
          <p:spPr>
            <a:xfrm>
              <a:off x="5307021" y="6066352"/>
              <a:ext cx="157795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2"/>
          <a:stretch>
            <a:fillRect/>
          </a:stretch>
        </p:blipFill>
        <p:spPr>
          <a:xfrm>
            <a:off x="2152367" y="1759209"/>
            <a:ext cx="4473328" cy="312447"/>
          </a:xfrm>
          <a:prstGeom prst="rect">
            <a:avLst/>
          </a:prstGeom>
        </p:spPr>
      </p:pic>
      <p:pic>
        <p:nvPicPr>
          <p:cNvPr id="7" name="图片 6"/>
          <p:cNvPicPr>
            <a:picLocks noChangeAspect="1"/>
          </p:cNvPicPr>
          <p:nvPr/>
        </p:nvPicPr>
        <p:blipFill>
          <a:blip r:embed="rId3"/>
          <a:stretch>
            <a:fillRect/>
          </a:stretch>
        </p:blipFill>
        <p:spPr>
          <a:xfrm>
            <a:off x="2428305" y="3560715"/>
            <a:ext cx="4077053" cy="2011854"/>
          </a:xfrm>
          <a:prstGeom prst="rect">
            <a:avLst/>
          </a:prstGeom>
        </p:spPr>
      </p:pic>
      <p:pic>
        <p:nvPicPr>
          <p:cNvPr id="8" name="图片 7"/>
          <p:cNvPicPr>
            <a:picLocks noChangeAspect="1"/>
          </p:cNvPicPr>
          <p:nvPr/>
        </p:nvPicPr>
        <p:blipFill>
          <a:blip r:embed="rId4"/>
          <a:stretch>
            <a:fillRect/>
          </a:stretch>
        </p:blipFill>
        <p:spPr>
          <a:xfrm>
            <a:off x="7575750" y="1931364"/>
            <a:ext cx="3825572" cy="3406435"/>
          </a:xfrm>
          <a:prstGeom prst="rect">
            <a:avLst/>
          </a:prstGeom>
        </p:spPr>
      </p:pic>
    </p:spTree>
    <p:extLst>
      <p:ext uri="{BB962C8B-B14F-4D97-AF65-F5344CB8AC3E}">
        <p14:creationId xmlns:p14="http://schemas.microsoft.com/office/powerpoint/2010/main" val="160897743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04</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DF42EE89-52B3-410C-BDB6-2F1E46C233EA}"/>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Significance</a:t>
            </a:r>
            <a:endParaRPr lang="zh-CN" altLang="en-US" sz="3600" dirty="0"/>
          </a:p>
        </p:txBody>
      </p:sp>
    </p:spTree>
    <p:extLst>
      <p:ext uri="{BB962C8B-B14F-4D97-AF65-F5344CB8AC3E}">
        <p14:creationId xmlns:p14="http://schemas.microsoft.com/office/powerpoint/2010/main" val="403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grpId="1" nodeType="click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ppt_x"/>
                                          </p:val>
                                        </p:tav>
                                      </p:tavLst>
                                    </p:anim>
                                    <p:anim calcmode="lin" valueType="num">
                                      <p:cBhvr additive="base">
                                        <p:cTn id="19" dur="500"/>
                                        <p:tgtEl>
                                          <p:spTgt spid="8"/>
                                        </p:tgtEl>
                                        <p:attrNameLst>
                                          <p:attrName>ppt_y</p:attrName>
                                        </p:attrNameLst>
                                      </p:cBhvr>
                                      <p:tavLst>
                                        <p:tav tm="0">
                                          <p:val>
                                            <p:strVal val="ppt_y"/>
                                          </p:val>
                                        </p:tav>
                                        <p:tav tm="100000">
                                          <p:val>
                                            <p:strVal val="0-ppt_h/2"/>
                                          </p:val>
                                        </p:tav>
                                      </p:tavLst>
                                    </p:anim>
                                    <p:set>
                                      <p:cBhvr>
                                        <p:cTn id="20" dur="1" fill="hold">
                                          <p:stCondLst>
                                            <p:cond delay="499"/>
                                          </p:stCondLst>
                                        </p:cTn>
                                        <p:tgtEl>
                                          <p:spTgt spid="8"/>
                                        </p:tgtEl>
                                        <p:attrNameLst>
                                          <p:attrName>style.visibility</p:attrName>
                                        </p:attrNameLst>
                                      </p:cBhvr>
                                      <p:to>
                                        <p:strVal val="hidden"/>
                                      </p:to>
                                    </p:set>
                                  </p:childTnLst>
                                </p:cTn>
                              </p:par>
                              <p:par>
                                <p:cTn id="21" presetID="2" presetClass="exit" presetSubtype="4" fill="hold" grpId="1" nodeType="with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Significance</a:t>
            </a:r>
            <a:endParaRPr 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27</a:t>
            </a:fld>
            <a:endParaRPr lang="zh-CN" altLang="en-US" dirty="0"/>
          </a:p>
        </p:txBody>
      </p:sp>
      <p:grpSp>
        <p:nvGrpSpPr>
          <p:cNvPr id="5" name="680d3f6f-d5f1-4382-b936-45a6fb4fd8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1987" y="1130300"/>
            <a:ext cx="10858500" cy="5014087"/>
            <a:chOff x="660400" y="1130300"/>
            <a:chExt cx="10858500" cy="5014087"/>
          </a:xfrm>
        </p:grpSpPr>
        <p:sp>
          <p:nvSpPr>
            <p:cNvPr id="6" name="îŝlîďe"/>
            <p:cNvSpPr/>
            <p:nvPr/>
          </p:nvSpPr>
          <p:spPr>
            <a:xfrm>
              <a:off x="5448301" y="113030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7" name="íṥḷïḋê"/>
            <p:cNvSpPr/>
            <p:nvPr/>
          </p:nvSpPr>
          <p:spPr>
            <a:xfrm>
              <a:off x="9226153"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8" name="ïş1îdê"/>
            <p:cNvSpPr/>
            <p:nvPr/>
          </p:nvSpPr>
          <p:spPr>
            <a:xfrm>
              <a:off x="1672829"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9" name="íṡḻïḋê"/>
            <p:cNvSpPr/>
            <p:nvPr/>
          </p:nvSpPr>
          <p:spPr>
            <a:xfrm>
              <a:off x="8016875"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0000"/>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endParaRPr>
            </a:p>
          </p:txBody>
        </p:sp>
        <p:sp>
          <p:nvSpPr>
            <p:cNvPr id="10" name="išļíḓê"/>
            <p:cNvSpPr/>
            <p:nvPr/>
          </p:nvSpPr>
          <p:spPr>
            <a:xfrm>
              <a:off x="660400"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0000"/>
                </a:solidFill>
                <a:effectLst/>
                <a:uLnTx/>
                <a:uFillTx/>
                <a:latin typeface="+mn-ea"/>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latin typeface="+mn-ea"/>
              </a:endParaRPr>
            </a:p>
          </p:txBody>
        </p:sp>
        <p:sp>
          <p:nvSpPr>
            <p:cNvPr id="11" name="iṩ1ïḑè"/>
            <p:cNvSpPr/>
            <p:nvPr/>
          </p:nvSpPr>
          <p:spPr>
            <a:xfrm>
              <a:off x="4162425" y="1411829"/>
              <a:ext cx="3867150" cy="473255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BD374A"/>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100" b="1" i="0" u="none" strike="noStrike" kern="1200" cap="none" spc="0" normalizeH="0" baseline="0" noProof="0" dirty="0">
                <a:ln>
                  <a:noFill/>
                </a:ln>
                <a:solidFill>
                  <a:srgbClr val="BD374A"/>
                </a:solidFill>
                <a:effectLst/>
                <a:uLnTx/>
                <a:uFillTx/>
              </a:endParaRPr>
            </a:p>
          </p:txBody>
        </p:sp>
        <p:sp>
          <p:nvSpPr>
            <p:cNvPr id="12" name="îṧľiḍe"/>
            <p:cNvSpPr/>
            <p:nvPr/>
          </p:nvSpPr>
          <p:spPr>
            <a:xfrm>
              <a:off x="5581650" y="1130300"/>
              <a:ext cx="1028700" cy="1028700"/>
            </a:xfrm>
            <a:prstGeom prst="round2SameRect">
              <a:avLst>
                <a:gd name="adj1" fmla="val 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13" name="îṡľïḋé"/>
            <p:cNvSpPr/>
            <p:nvPr/>
          </p:nvSpPr>
          <p:spPr bwMode="auto">
            <a:xfrm>
              <a:off x="5883515" y="1428969"/>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00000"/>
                </a:solidFill>
                <a:effectLst/>
                <a:uLnTx/>
                <a:uFillTx/>
              </a:endParaRPr>
            </a:p>
          </p:txBody>
        </p:sp>
        <p:sp>
          <p:nvSpPr>
            <p:cNvPr id="14" name="išļiḋè"/>
            <p:cNvSpPr/>
            <p:nvPr/>
          </p:nvSpPr>
          <p:spPr>
            <a:xfrm>
              <a:off x="9358312"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15" name="îṧľíḑe"/>
            <p:cNvSpPr/>
            <p:nvPr/>
          </p:nvSpPr>
          <p:spPr bwMode="auto">
            <a:xfrm>
              <a:off x="9660176"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00000"/>
                </a:solidFill>
                <a:effectLst/>
                <a:uLnTx/>
                <a:uFillTx/>
              </a:endParaRPr>
            </a:p>
          </p:txBody>
        </p:sp>
        <p:sp>
          <p:nvSpPr>
            <p:cNvPr id="16" name="íSḷïḑê"/>
            <p:cNvSpPr/>
            <p:nvPr/>
          </p:nvSpPr>
          <p:spPr>
            <a:xfrm>
              <a:off x="1804988"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FFFFFF"/>
                </a:solidFill>
                <a:effectLst/>
                <a:uLnTx/>
                <a:uFillTx/>
              </a:endParaRPr>
            </a:p>
          </p:txBody>
        </p:sp>
        <p:sp>
          <p:nvSpPr>
            <p:cNvPr id="17" name="îşlîdè"/>
            <p:cNvSpPr/>
            <p:nvPr/>
          </p:nvSpPr>
          <p:spPr bwMode="auto">
            <a:xfrm>
              <a:off x="2106852"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00000"/>
                </a:solidFill>
                <a:effectLst/>
                <a:uLnTx/>
                <a:uFillTx/>
              </a:endParaRPr>
            </a:p>
          </p:txBody>
        </p:sp>
        <p:sp>
          <p:nvSpPr>
            <p:cNvPr id="18" name="ísḻîḋê"/>
            <p:cNvSpPr/>
            <p:nvPr/>
          </p:nvSpPr>
          <p:spPr bwMode="auto">
            <a:xfrm>
              <a:off x="4488815" y="2547620"/>
              <a:ext cx="33718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尝试搭建可移植性、可靠性和运行效率兼顾的网页分布式文件系统</a:t>
              </a:r>
              <a:endParaRPr kumimoji="0" lang="zh-CN" altLang="en-US" sz="2400" b="1" i="0" u="none" strike="noStrike" kern="1200" cap="none" spc="0" normalizeH="0" baseline="0" noProof="0" dirty="0">
                <a:ln>
                  <a:noFill/>
                </a:ln>
                <a:solidFill>
                  <a:srgbClr val="000000"/>
                </a:solidFill>
                <a:effectLst/>
                <a:uLnTx/>
                <a:uFillTx/>
              </a:endParaRPr>
            </a:p>
          </p:txBody>
        </p:sp>
        <p:sp>
          <p:nvSpPr>
            <p:cNvPr id="19" name="íṡļïḍê"/>
            <p:cNvSpPr/>
            <p:nvPr/>
          </p:nvSpPr>
          <p:spPr bwMode="auto">
            <a:xfrm>
              <a:off x="829901"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zh-CN" altLang="en-US" sz="2400" b="1" i="0" u="none" strike="noStrike" kern="1200" cap="none" spc="0" normalizeH="0" baseline="0" noProof="0" dirty="0">
                  <a:ln>
                    <a:noFill/>
                  </a:ln>
                  <a:solidFill>
                    <a:srgbClr val="000000"/>
                  </a:solidFill>
                  <a:effectLst/>
                  <a:uLnTx/>
                  <a:uFillTx/>
                </a:rPr>
                <a:t>利用工具链，结合 </a:t>
              </a:r>
              <a:r>
                <a:rPr kumimoji="0" lang="en-US" altLang="zh-CN" sz="2400" b="1" i="0" u="none" strike="noStrike" kern="1200" cap="none" spc="0" normalizeH="0" baseline="0" noProof="0" dirty="0">
                  <a:ln>
                    <a:noFill/>
                  </a:ln>
                  <a:solidFill>
                    <a:srgbClr val="000000"/>
                  </a:solidFill>
                  <a:effectLst/>
                  <a:uLnTx/>
                  <a:uFillTx/>
                </a:rPr>
                <a:t>Rust, WebAssembly, JS </a:t>
              </a:r>
              <a:r>
                <a:rPr kumimoji="0" lang="zh-CN" altLang="en-US" sz="2400" b="1" i="0" u="none" strike="noStrike" kern="1200" cap="none" spc="0" normalizeH="0" baseline="0" noProof="0" dirty="0">
                  <a:ln>
                    <a:noFill/>
                  </a:ln>
                  <a:solidFill>
                    <a:srgbClr val="000000"/>
                  </a:solidFill>
                  <a:effectLst/>
                  <a:uLnTx/>
                  <a:uFillTx/>
                </a:rPr>
                <a:t>优势</a:t>
              </a:r>
            </a:p>
          </p:txBody>
        </p:sp>
        <p:sp>
          <p:nvSpPr>
            <p:cNvPr id="20" name="íslîdê"/>
            <p:cNvSpPr/>
            <p:nvPr/>
          </p:nvSpPr>
          <p:spPr bwMode="auto">
            <a:xfrm>
              <a:off x="8186377"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利用 </a:t>
              </a:r>
              <a:r>
                <a:rPr lang="en-US" altLang="zh-CN" sz="2400" b="1" noProof="0" dirty="0">
                  <a:ln>
                    <a:noFill/>
                  </a:ln>
                  <a:solidFill>
                    <a:srgbClr val="000000"/>
                  </a:solidFill>
                  <a:effectLst/>
                  <a:uLnTx/>
                  <a:uFillTx/>
                  <a:sym typeface="+mn-ea"/>
                </a:rPr>
                <a:t>WebAssembly </a:t>
              </a:r>
              <a:endParaRPr kumimoji="0" lang="en-US" altLang="zh-CN" sz="2400" b="1"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实现较为理想的</a:t>
              </a: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b="1" noProof="0" dirty="0">
                  <a:ln>
                    <a:noFill/>
                  </a:ln>
                  <a:solidFill>
                    <a:srgbClr val="000000"/>
                  </a:solidFill>
                  <a:effectLst/>
                  <a:uLnTx/>
                  <a:uFillTx/>
                  <a:sym typeface="+mn-ea"/>
                </a:rPr>
                <a:t>模块化封装</a:t>
              </a:r>
              <a:endParaRPr kumimoji="0" lang="zh-CN" altLang="en-US" sz="2400" b="1"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endParaRPr kumimoji="0" lang="zh-CN" altLang="en-US" sz="2400" b="1" i="0" u="none" strike="noStrike" kern="120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67959354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 and Vision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dirty="0"/>
          </a:p>
        </p:txBody>
      </p:sp>
      <p:grpSp>
        <p:nvGrpSpPr>
          <p:cNvPr id="101" name="îsľîḑe">
            <a:extLst>
              <a:ext uri="{FF2B5EF4-FFF2-40B4-BE49-F238E27FC236}">
                <a16:creationId xmlns:a16="http://schemas.microsoft.com/office/drawing/2014/main" id="{E055401E-121F-46F0-A845-8FBE7BEC6A7B}"/>
              </a:ext>
            </a:extLst>
          </p:cNvPr>
          <p:cNvGrpSpPr/>
          <p:nvPr/>
        </p:nvGrpSpPr>
        <p:grpSpPr>
          <a:xfrm rot="900000">
            <a:off x="2138964" y="2029096"/>
            <a:ext cx="2163111" cy="2163956"/>
            <a:chOff x="2328109" y="2786149"/>
            <a:chExt cx="6516602" cy="6516600"/>
          </a:xfrm>
        </p:grpSpPr>
        <p:sp>
          <p:nvSpPr>
            <p:cNvPr id="104" name="îślíḋè">
              <a:extLst>
                <a:ext uri="{FF2B5EF4-FFF2-40B4-BE49-F238E27FC236}">
                  <a16:creationId xmlns:a16="http://schemas.microsoft.com/office/drawing/2014/main" id="{04E54DF5-8540-46CD-ABD0-D94410ADEDB9}"/>
                </a:ext>
              </a:extLst>
            </p:cNvPr>
            <p:cNvSpPr/>
            <p:nvPr/>
          </p:nvSpPr>
          <p:spPr bwMode="auto">
            <a:xfrm>
              <a:off x="2328109" y="4367618"/>
              <a:ext cx="4466255" cy="4935131"/>
            </a:xfrm>
            <a:custGeom>
              <a:avLst/>
              <a:gdLst>
                <a:gd name="T0" fmla="*/ 1472 w 2478"/>
                <a:gd name="T1" fmla="*/ 0 h 2738"/>
                <a:gd name="T2" fmla="*/ 1472 w 2478"/>
                <a:gd name="T3" fmla="*/ 0 h 2738"/>
                <a:gd name="T4" fmla="*/ 1453 w 2478"/>
                <a:gd name="T5" fmla="*/ 0 h 2738"/>
                <a:gd name="T6" fmla="*/ 1342 w 2478"/>
                <a:gd name="T7" fmla="*/ 75 h 2738"/>
                <a:gd name="T8" fmla="*/ 1342 w 2478"/>
                <a:gd name="T9" fmla="*/ 112 h 2738"/>
                <a:gd name="T10" fmla="*/ 1379 w 2478"/>
                <a:gd name="T11" fmla="*/ 186 h 2738"/>
                <a:gd name="T12" fmla="*/ 1360 w 2478"/>
                <a:gd name="T13" fmla="*/ 205 h 2738"/>
                <a:gd name="T14" fmla="*/ 615 w 2478"/>
                <a:gd name="T15" fmla="*/ 1192 h 2738"/>
                <a:gd name="T16" fmla="*/ 615 w 2478"/>
                <a:gd name="T17" fmla="*/ 1229 h 2738"/>
                <a:gd name="T18" fmla="*/ 578 w 2478"/>
                <a:gd name="T19" fmla="*/ 1210 h 2738"/>
                <a:gd name="T20" fmla="*/ 559 w 2478"/>
                <a:gd name="T21" fmla="*/ 1229 h 2738"/>
                <a:gd name="T22" fmla="*/ 19 w 2478"/>
                <a:gd name="T23" fmla="*/ 1527 h 2738"/>
                <a:gd name="T24" fmla="*/ 0 w 2478"/>
                <a:gd name="T25" fmla="*/ 1583 h 2738"/>
                <a:gd name="T26" fmla="*/ 354 w 2478"/>
                <a:gd name="T27" fmla="*/ 2216 h 2738"/>
                <a:gd name="T28" fmla="*/ 392 w 2478"/>
                <a:gd name="T29" fmla="*/ 2235 h 2738"/>
                <a:gd name="T30" fmla="*/ 410 w 2478"/>
                <a:gd name="T31" fmla="*/ 2235 h 2738"/>
                <a:gd name="T32" fmla="*/ 541 w 2478"/>
                <a:gd name="T33" fmla="*/ 2160 h 2738"/>
                <a:gd name="T34" fmla="*/ 839 w 2478"/>
                <a:gd name="T35" fmla="*/ 2718 h 2738"/>
                <a:gd name="T36" fmla="*/ 876 w 2478"/>
                <a:gd name="T37" fmla="*/ 2737 h 2738"/>
                <a:gd name="T38" fmla="*/ 895 w 2478"/>
                <a:gd name="T39" fmla="*/ 2737 h 2738"/>
                <a:gd name="T40" fmla="*/ 1118 w 2478"/>
                <a:gd name="T41" fmla="*/ 2606 h 2738"/>
                <a:gd name="T42" fmla="*/ 1137 w 2478"/>
                <a:gd name="T43" fmla="*/ 2551 h 2738"/>
                <a:gd name="T44" fmla="*/ 988 w 2478"/>
                <a:gd name="T45" fmla="*/ 2290 h 2738"/>
                <a:gd name="T46" fmla="*/ 1062 w 2478"/>
                <a:gd name="T47" fmla="*/ 2197 h 2738"/>
                <a:gd name="T48" fmla="*/ 1062 w 2478"/>
                <a:gd name="T49" fmla="*/ 2141 h 2738"/>
                <a:gd name="T50" fmla="*/ 895 w 2478"/>
                <a:gd name="T51" fmla="*/ 1974 h 2738"/>
                <a:gd name="T52" fmla="*/ 950 w 2478"/>
                <a:gd name="T53" fmla="*/ 1937 h 2738"/>
                <a:gd name="T54" fmla="*/ 969 w 2478"/>
                <a:gd name="T55" fmla="*/ 1881 h 2738"/>
                <a:gd name="T56" fmla="*/ 1006 w 2478"/>
                <a:gd name="T57" fmla="*/ 1899 h 2738"/>
                <a:gd name="T58" fmla="*/ 1025 w 2478"/>
                <a:gd name="T59" fmla="*/ 1899 h 2738"/>
                <a:gd name="T60" fmla="*/ 2236 w 2478"/>
                <a:gd name="T61" fmla="*/ 1788 h 2738"/>
                <a:gd name="T62" fmla="*/ 2254 w 2478"/>
                <a:gd name="T63" fmla="*/ 1788 h 2738"/>
                <a:gd name="T64" fmla="*/ 2272 w 2478"/>
                <a:gd name="T65" fmla="*/ 1788 h 2738"/>
                <a:gd name="T66" fmla="*/ 2310 w 2478"/>
                <a:gd name="T67" fmla="*/ 1843 h 2738"/>
                <a:gd name="T68" fmla="*/ 2328 w 2478"/>
                <a:gd name="T69" fmla="*/ 1862 h 2738"/>
                <a:gd name="T70" fmla="*/ 2347 w 2478"/>
                <a:gd name="T71" fmla="*/ 1862 h 2738"/>
                <a:gd name="T72" fmla="*/ 2459 w 2478"/>
                <a:gd name="T73" fmla="*/ 1806 h 2738"/>
                <a:gd name="T74" fmla="*/ 2477 w 2478"/>
                <a:gd name="T75" fmla="*/ 1750 h 2738"/>
                <a:gd name="T76" fmla="*/ 1509 w 2478"/>
                <a:gd name="T77" fmla="*/ 19 h 2738"/>
                <a:gd name="T78" fmla="*/ 1472 w 2478"/>
                <a:gd name="T79" fmla="*/ 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8" h="2738">
                  <a:moveTo>
                    <a:pt x="1472" y="0"/>
                  </a:moveTo>
                  <a:lnTo>
                    <a:pt x="1472" y="0"/>
                  </a:lnTo>
                  <a:lnTo>
                    <a:pt x="1453" y="0"/>
                  </a:lnTo>
                  <a:cubicBezTo>
                    <a:pt x="1342" y="75"/>
                    <a:pt x="1342" y="75"/>
                    <a:pt x="1342" y="75"/>
                  </a:cubicBezTo>
                  <a:cubicBezTo>
                    <a:pt x="1323" y="75"/>
                    <a:pt x="1323" y="93"/>
                    <a:pt x="1342" y="112"/>
                  </a:cubicBezTo>
                  <a:cubicBezTo>
                    <a:pt x="1379" y="186"/>
                    <a:pt x="1379" y="186"/>
                    <a:pt x="1379" y="186"/>
                  </a:cubicBezTo>
                  <a:cubicBezTo>
                    <a:pt x="1360" y="186"/>
                    <a:pt x="1360" y="186"/>
                    <a:pt x="1360" y="205"/>
                  </a:cubicBezTo>
                  <a:cubicBezTo>
                    <a:pt x="615" y="1192"/>
                    <a:pt x="615" y="1192"/>
                    <a:pt x="615" y="1192"/>
                  </a:cubicBezTo>
                  <a:cubicBezTo>
                    <a:pt x="597" y="1192"/>
                    <a:pt x="597" y="1210"/>
                    <a:pt x="615" y="1229"/>
                  </a:cubicBezTo>
                  <a:cubicBezTo>
                    <a:pt x="597" y="1229"/>
                    <a:pt x="597" y="1210"/>
                    <a:pt x="578" y="1210"/>
                  </a:cubicBezTo>
                  <a:cubicBezTo>
                    <a:pt x="578" y="1210"/>
                    <a:pt x="559" y="1210"/>
                    <a:pt x="559" y="1229"/>
                  </a:cubicBezTo>
                  <a:cubicBezTo>
                    <a:pt x="19" y="1527"/>
                    <a:pt x="19" y="1527"/>
                    <a:pt x="19" y="1527"/>
                  </a:cubicBezTo>
                  <a:cubicBezTo>
                    <a:pt x="0" y="1527"/>
                    <a:pt x="0" y="1564"/>
                    <a:pt x="0" y="1583"/>
                  </a:cubicBezTo>
                  <a:cubicBezTo>
                    <a:pt x="354" y="2216"/>
                    <a:pt x="354" y="2216"/>
                    <a:pt x="354" y="2216"/>
                  </a:cubicBezTo>
                  <a:cubicBezTo>
                    <a:pt x="373" y="2235"/>
                    <a:pt x="373" y="2235"/>
                    <a:pt x="392" y="2235"/>
                  </a:cubicBezTo>
                  <a:lnTo>
                    <a:pt x="410" y="2235"/>
                  </a:lnTo>
                  <a:cubicBezTo>
                    <a:pt x="541" y="2160"/>
                    <a:pt x="541" y="2160"/>
                    <a:pt x="541" y="2160"/>
                  </a:cubicBezTo>
                  <a:cubicBezTo>
                    <a:pt x="839" y="2718"/>
                    <a:pt x="839" y="2718"/>
                    <a:pt x="839" y="2718"/>
                  </a:cubicBezTo>
                  <a:cubicBezTo>
                    <a:pt x="857" y="2737"/>
                    <a:pt x="857" y="2737"/>
                    <a:pt x="876" y="2737"/>
                  </a:cubicBezTo>
                  <a:lnTo>
                    <a:pt x="895" y="2737"/>
                  </a:lnTo>
                  <a:cubicBezTo>
                    <a:pt x="1118" y="2606"/>
                    <a:pt x="1118" y="2606"/>
                    <a:pt x="1118" y="2606"/>
                  </a:cubicBezTo>
                  <a:cubicBezTo>
                    <a:pt x="1137" y="2588"/>
                    <a:pt x="1137" y="2570"/>
                    <a:pt x="1137" y="2551"/>
                  </a:cubicBezTo>
                  <a:cubicBezTo>
                    <a:pt x="988" y="2290"/>
                    <a:pt x="988" y="2290"/>
                    <a:pt x="988" y="2290"/>
                  </a:cubicBezTo>
                  <a:cubicBezTo>
                    <a:pt x="1062" y="2197"/>
                    <a:pt x="1062" y="2197"/>
                    <a:pt x="1062" y="2197"/>
                  </a:cubicBezTo>
                  <a:cubicBezTo>
                    <a:pt x="1081" y="2179"/>
                    <a:pt x="1081" y="2160"/>
                    <a:pt x="1062" y="2141"/>
                  </a:cubicBezTo>
                  <a:cubicBezTo>
                    <a:pt x="895" y="1974"/>
                    <a:pt x="895" y="1974"/>
                    <a:pt x="895" y="1974"/>
                  </a:cubicBezTo>
                  <a:cubicBezTo>
                    <a:pt x="950" y="1937"/>
                    <a:pt x="950" y="1937"/>
                    <a:pt x="950" y="1937"/>
                  </a:cubicBezTo>
                  <a:cubicBezTo>
                    <a:pt x="969" y="1918"/>
                    <a:pt x="969" y="1899"/>
                    <a:pt x="969" y="1881"/>
                  </a:cubicBezTo>
                  <a:cubicBezTo>
                    <a:pt x="969" y="1899"/>
                    <a:pt x="988" y="1899"/>
                    <a:pt x="1006" y="1899"/>
                  </a:cubicBezTo>
                  <a:cubicBezTo>
                    <a:pt x="1006" y="1899"/>
                    <a:pt x="1006" y="1899"/>
                    <a:pt x="1025" y="1899"/>
                  </a:cubicBezTo>
                  <a:cubicBezTo>
                    <a:pt x="2236" y="1788"/>
                    <a:pt x="2236" y="1788"/>
                    <a:pt x="2236" y="1788"/>
                  </a:cubicBezTo>
                  <a:lnTo>
                    <a:pt x="2254" y="1788"/>
                  </a:lnTo>
                  <a:lnTo>
                    <a:pt x="2272" y="1788"/>
                  </a:lnTo>
                  <a:cubicBezTo>
                    <a:pt x="2310" y="1843"/>
                    <a:pt x="2310" y="1843"/>
                    <a:pt x="2310" y="1843"/>
                  </a:cubicBezTo>
                  <a:cubicBezTo>
                    <a:pt x="2310" y="1862"/>
                    <a:pt x="2328" y="1862"/>
                    <a:pt x="2328" y="1862"/>
                  </a:cubicBezTo>
                  <a:cubicBezTo>
                    <a:pt x="2347" y="1862"/>
                    <a:pt x="2347" y="1862"/>
                    <a:pt x="2347" y="1862"/>
                  </a:cubicBezTo>
                  <a:cubicBezTo>
                    <a:pt x="2459" y="1806"/>
                    <a:pt x="2459" y="1806"/>
                    <a:pt x="2459" y="1806"/>
                  </a:cubicBezTo>
                  <a:cubicBezTo>
                    <a:pt x="2477" y="1788"/>
                    <a:pt x="2477" y="1769"/>
                    <a:pt x="2477" y="1750"/>
                  </a:cubicBezTo>
                  <a:cubicBezTo>
                    <a:pt x="1509" y="19"/>
                    <a:pt x="1509" y="19"/>
                    <a:pt x="1509" y="19"/>
                  </a:cubicBezTo>
                  <a:cubicBezTo>
                    <a:pt x="1491" y="19"/>
                    <a:pt x="1491" y="0"/>
                    <a:pt x="1472" y="0"/>
                  </a:cubicBezTo>
                </a:path>
              </a:pathLst>
            </a:custGeom>
            <a:solidFill>
              <a:schemeClr val="bg1">
                <a:lumMod val="8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iš1îdé">
              <a:extLst>
                <a:ext uri="{FF2B5EF4-FFF2-40B4-BE49-F238E27FC236}">
                  <a16:creationId xmlns:a16="http://schemas.microsoft.com/office/drawing/2014/main" id="{6863A166-1F91-4A89-9315-91328AD133B0}"/>
                </a:ext>
              </a:extLst>
            </p:cNvPr>
            <p:cNvSpPr/>
            <p:nvPr/>
          </p:nvSpPr>
          <p:spPr bwMode="auto">
            <a:xfrm>
              <a:off x="6261915" y="3255029"/>
              <a:ext cx="1176167" cy="1748357"/>
            </a:xfrm>
            <a:custGeom>
              <a:avLst/>
              <a:gdLst>
                <a:gd name="T0" fmla="*/ 595 w 652"/>
                <a:gd name="T1" fmla="*/ 0 h 970"/>
                <a:gd name="T2" fmla="*/ 595 w 652"/>
                <a:gd name="T3" fmla="*/ 0 h 970"/>
                <a:gd name="T4" fmla="*/ 0 w 652"/>
                <a:gd name="T5" fmla="*/ 932 h 970"/>
                <a:gd name="T6" fmla="*/ 56 w 652"/>
                <a:gd name="T7" fmla="*/ 969 h 970"/>
                <a:gd name="T8" fmla="*/ 651 w 652"/>
                <a:gd name="T9" fmla="*/ 38 h 970"/>
                <a:gd name="T10" fmla="*/ 595 w 652"/>
                <a:gd name="T11" fmla="*/ 0 h 970"/>
              </a:gdLst>
              <a:ahLst/>
              <a:cxnLst>
                <a:cxn ang="0">
                  <a:pos x="T0" y="T1"/>
                </a:cxn>
                <a:cxn ang="0">
                  <a:pos x="T2" y="T3"/>
                </a:cxn>
                <a:cxn ang="0">
                  <a:pos x="T4" y="T5"/>
                </a:cxn>
                <a:cxn ang="0">
                  <a:pos x="T6" y="T7"/>
                </a:cxn>
                <a:cxn ang="0">
                  <a:pos x="T8" y="T9"/>
                </a:cxn>
                <a:cxn ang="0">
                  <a:pos x="T10" y="T11"/>
                </a:cxn>
              </a:cxnLst>
              <a:rect l="0" t="0" r="r" b="b"/>
              <a:pathLst>
                <a:path w="652" h="970">
                  <a:moveTo>
                    <a:pt x="595" y="0"/>
                  </a:moveTo>
                  <a:lnTo>
                    <a:pt x="595" y="0"/>
                  </a:lnTo>
                  <a:cubicBezTo>
                    <a:pt x="0" y="932"/>
                    <a:pt x="0" y="932"/>
                    <a:pt x="0" y="932"/>
                  </a:cubicBezTo>
                  <a:cubicBezTo>
                    <a:pt x="56" y="969"/>
                    <a:pt x="56" y="969"/>
                    <a:pt x="56" y="969"/>
                  </a:cubicBezTo>
                  <a:cubicBezTo>
                    <a:pt x="651" y="38"/>
                    <a:pt x="651" y="38"/>
                    <a:pt x="651" y="38"/>
                  </a:cubicBezTo>
                  <a:cubicBezTo>
                    <a:pt x="632" y="19"/>
                    <a:pt x="614" y="19"/>
                    <a:pt x="595" y="0"/>
                  </a:cubicBezTo>
                </a:path>
              </a:pathLst>
            </a:custGeom>
            <a:solidFill>
              <a:schemeClr val="bg1">
                <a:lumMod val="65000"/>
              </a:schemeClr>
            </a:solidFill>
            <a:ln>
              <a:noFill/>
            </a:ln>
            <a:effectLst/>
          </p:spPr>
          <p:txBody>
            <a:bodyPr anchor="ctr"/>
            <a:lstStyle/>
            <a:p>
              <a:pPr algn="ctr"/>
              <a:endParaRPr/>
            </a:p>
          </p:txBody>
        </p:sp>
        <p:sp>
          <p:nvSpPr>
            <p:cNvPr id="106" name="ïś1ïḍe">
              <a:extLst>
                <a:ext uri="{FF2B5EF4-FFF2-40B4-BE49-F238E27FC236}">
                  <a16:creationId xmlns:a16="http://schemas.microsoft.com/office/drawing/2014/main" id="{EB04B6A0-23DD-4979-867C-9CBF0931EA54}"/>
                </a:ext>
              </a:extLst>
            </p:cNvPr>
            <p:cNvSpPr/>
            <p:nvPr/>
          </p:nvSpPr>
          <p:spPr bwMode="auto">
            <a:xfrm>
              <a:off x="6659268" y="4129207"/>
              <a:ext cx="1613254" cy="1239744"/>
            </a:xfrm>
            <a:custGeom>
              <a:avLst/>
              <a:gdLst>
                <a:gd name="T0" fmla="*/ 875 w 895"/>
                <a:gd name="T1" fmla="*/ 0 h 690"/>
                <a:gd name="T2" fmla="*/ 875 w 895"/>
                <a:gd name="T3" fmla="*/ 0 h 690"/>
                <a:gd name="T4" fmla="*/ 0 w 895"/>
                <a:gd name="T5" fmla="*/ 633 h 690"/>
                <a:gd name="T6" fmla="*/ 37 w 895"/>
                <a:gd name="T7" fmla="*/ 689 h 690"/>
                <a:gd name="T8" fmla="*/ 894 w 895"/>
                <a:gd name="T9" fmla="*/ 37 h 690"/>
                <a:gd name="T10" fmla="*/ 875 w 895"/>
                <a:gd name="T11" fmla="*/ 0 h 690"/>
              </a:gdLst>
              <a:ahLst/>
              <a:cxnLst>
                <a:cxn ang="0">
                  <a:pos x="T0" y="T1"/>
                </a:cxn>
                <a:cxn ang="0">
                  <a:pos x="T2" y="T3"/>
                </a:cxn>
                <a:cxn ang="0">
                  <a:pos x="T4" y="T5"/>
                </a:cxn>
                <a:cxn ang="0">
                  <a:pos x="T6" y="T7"/>
                </a:cxn>
                <a:cxn ang="0">
                  <a:pos x="T8" y="T9"/>
                </a:cxn>
                <a:cxn ang="0">
                  <a:pos x="T10" y="T11"/>
                </a:cxn>
              </a:cxnLst>
              <a:rect l="0" t="0" r="r" b="b"/>
              <a:pathLst>
                <a:path w="895" h="690">
                  <a:moveTo>
                    <a:pt x="875" y="0"/>
                  </a:moveTo>
                  <a:lnTo>
                    <a:pt x="875" y="0"/>
                  </a:lnTo>
                  <a:cubicBezTo>
                    <a:pt x="0" y="633"/>
                    <a:pt x="0" y="633"/>
                    <a:pt x="0" y="633"/>
                  </a:cubicBezTo>
                  <a:cubicBezTo>
                    <a:pt x="37" y="689"/>
                    <a:pt x="37" y="689"/>
                    <a:pt x="37" y="689"/>
                  </a:cubicBezTo>
                  <a:cubicBezTo>
                    <a:pt x="894" y="37"/>
                    <a:pt x="894" y="37"/>
                    <a:pt x="894" y="37"/>
                  </a:cubicBezTo>
                  <a:cubicBezTo>
                    <a:pt x="894" y="18"/>
                    <a:pt x="875" y="18"/>
                    <a:pt x="875" y="0"/>
                  </a:cubicBezTo>
                </a:path>
              </a:pathLst>
            </a:custGeom>
            <a:solidFill>
              <a:schemeClr val="bg1">
                <a:lumMod val="65000"/>
              </a:schemeClr>
            </a:solidFill>
            <a:ln>
              <a:noFill/>
            </a:ln>
            <a:effectLst/>
          </p:spPr>
          <p:txBody>
            <a:bodyPr anchor="ctr"/>
            <a:lstStyle/>
            <a:p>
              <a:pPr algn="ctr"/>
              <a:endParaRPr/>
            </a:p>
          </p:txBody>
        </p:sp>
        <p:sp>
          <p:nvSpPr>
            <p:cNvPr id="107" name="ïṡľîḓe">
              <a:extLst>
                <a:ext uri="{FF2B5EF4-FFF2-40B4-BE49-F238E27FC236}">
                  <a16:creationId xmlns:a16="http://schemas.microsoft.com/office/drawing/2014/main" id="{44DFDED7-98E4-452B-B754-936775E701E6}"/>
                </a:ext>
              </a:extLst>
            </p:cNvPr>
            <p:cNvSpPr/>
            <p:nvPr/>
          </p:nvSpPr>
          <p:spPr bwMode="auto">
            <a:xfrm>
              <a:off x="7000990" y="6712004"/>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75000"/>
              </a:schemeClr>
            </a:solidFill>
            <a:ln>
              <a:noFill/>
            </a:ln>
            <a:effectLst/>
          </p:spPr>
          <p:txBody>
            <a:bodyPr anchor="ctr"/>
            <a:lstStyle/>
            <a:p>
              <a:pPr algn="ctr"/>
              <a:endParaRPr/>
            </a:p>
          </p:txBody>
        </p:sp>
        <p:sp>
          <p:nvSpPr>
            <p:cNvPr id="108" name="ïšļiḓè">
              <a:extLst>
                <a:ext uri="{FF2B5EF4-FFF2-40B4-BE49-F238E27FC236}">
                  <a16:creationId xmlns:a16="http://schemas.microsoft.com/office/drawing/2014/main" id="{26F3D281-9312-45DC-B774-8350D5B1AD23}"/>
                </a:ext>
              </a:extLst>
            </p:cNvPr>
            <p:cNvSpPr/>
            <p:nvPr/>
          </p:nvSpPr>
          <p:spPr bwMode="auto">
            <a:xfrm>
              <a:off x="5824823" y="2786149"/>
              <a:ext cx="675504" cy="1915248"/>
            </a:xfrm>
            <a:custGeom>
              <a:avLst/>
              <a:gdLst>
                <a:gd name="T0" fmla="*/ 316 w 373"/>
                <a:gd name="T1" fmla="*/ 0 h 1062"/>
                <a:gd name="T2" fmla="*/ 316 w 373"/>
                <a:gd name="T3" fmla="*/ 0 h 1062"/>
                <a:gd name="T4" fmla="*/ 0 w 373"/>
                <a:gd name="T5" fmla="*/ 1043 h 1062"/>
                <a:gd name="T6" fmla="*/ 55 w 373"/>
                <a:gd name="T7" fmla="*/ 1061 h 1062"/>
                <a:gd name="T8" fmla="*/ 372 w 373"/>
                <a:gd name="T9" fmla="*/ 18 h 1062"/>
                <a:gd name="T10" fmla="*/ 316 w 373"/>
                <a:gd name="T11" fmla="*/ 0 h 1062"/>
              </a:gdLst>
              <a:ahLst/>
              <a:cxnLst>
                <a:cxn ang="0">
                  <a:pos x="T0" y="T1"/>
                </a:cxn>
                <a:cxn ang="0">
                  <a:pos x="T2" y="T3"/>
                </a:cxn>
                <a:cxn ang="0">
                  <a:pos x="T4" y="T5"/>
                </a:cxn>
                <a:cxn ang="0">
                  <a:pos x="T6" y="T7"/>
                </a:cxn>
                <a:cxn ang="0">
                  <a:pos x="T8" y="T9"/>
                </a:cxn>
                <a:cxn ang="0">
                  <a:pos x="T10" y="T11"/>
                </a:cxn>
              </a:cxnLst>
              <a:rect l="0" t="0" r="r" b="b"/>
              <a:pathLst>
                <a:path w="373" h="1062">
                  <a:moveTo>
                    <a:pt x="316" y="0"/>
                  </a:moveTo>
                  <a:lnTo>
                    <a:pt x="316" y="0"/>
                  </a:lnTo>
                  <a:cubicBezTo>
                    <a:pt x="0" y="1043"/>
                    <a:pt x="0" y="1043"/>
                    <a:pt x="0" y="1043"/>
                  </a:cubicBezTo>
                  <a:cubicBezTo>
                    <a:pt x="55" y="1061"/>
                    <a:pt x="55" y="1061"/>
                    <a:pt x="55" y="1061"/>
                  </a:cubicBezTo>
                  <a:cubicBezTo>
                    <a:pt x="372" y="18"/>
                    <a:pt x="372" y="18"/>
                    <a:pt x="372" y="18"/>
                  </a:cubicBezTo>
                  <a:cubicBezTo>
                    <a:pt x="353" y="0"/>
                    <a:pt x="334" y="0"/>
                    <a:pt x="316" y="0"/>
                  </a:cubicBezTo>
                </a:path>
              </a:pathLst>
            </a:custGeom>
            <a:solidFill>
              <a:schemeClr val="bg1">
                <a:lumMod val="65000"/>
              </a:schemeClr>
            </a:solidFill>
            <a:ln>
              <a:noFill/>
            </a:ln>
            <a:effectLst/>
          </p:spPr>
          <p:txBody>
            <a:bodyPr anchor="ctr"/>
            <a:lstStyle/>
            <a:p>
              <a:pPr algn="ctr"/>
              <a:endParaRPr/>
            </a:p>
          </p:txBody>
        </p:sp>
        <p:sp>
          <p:nvSpPr>
            <p:cNvPr id="109" name="ïṧľidê">
              <a:extLst>
                <a:ext uri="{FF2B5EF4-FFF2-40B4-BE49-F238E27FC236}">
                  <a16:creationId xmlns:a16="http://schemas.microsoft.com/office/drawing/2014/main" id="{589B6ADA-F489-4B52-86B5-3DA96AF2012F}"/>
                </a:ext>
              </a:extLst>
            </p:cNvPr>
            <p:cNvSpPr/>
            <p:nvPr/>
          </p:nvSpPr>
          <p:spPr bwMode="auto">
            <a:xfrm>
              <a:off x="3202288" y="7784862"/>
              <a:ext cx="1176167" cy="1509944"/>
            </a:xfrm>
            <a:custGeom>
              <a:avLst/>
              <a:gdLst>
                <a:gd name="T0" fmla="*/ 652 w 653"/>
                <a:gd name="T1" fmla="*/ 652 h 839"/>
                <a:gd name="T2" fmla="*/ 652 w 653"/>
                <a:gd name="T3" fmla="*/ 652 h 839"/>
                <a:gd name="T4" fmla="*/ 633 w 653"/>
                <a:gd name="T5" fmla="*/ 707 h 839"/>
                <a:gd name="T6" fmla="*/ 410 w 653"/>
                <a:gd name="T7" fmla="*/ 838 h 839"/>
                <a:gd name="T8" fmla="*/ 354 w 653"/>
                <a:gd name="T9" fmla="*/ 819 h 839"/>
                <a:gd name="T10" fmla="*/ 0 w 653"/>
                <a:gd name="T11" fmla="*/ 187 h 839"/>
                <a:gd name="T12" fmla="*/ 18 w 653"/>
                <a:gd name="T13" fmla="*/ 131 h 839"/>
                <a:gd name="T14" fmla="*/ 242 w 653"/>
                <a:gd name="T15" fmla="*/ 0 h 839"/>
                <a:gd name="T16" fmla="*/ 298 w 653"/>
                <a:gd name="T17" fmla="*/ 19 h 839"/>
                <a:gd name="T18" fmla="*/ 652 w 653"/>
                <a:gd name="T19" fmla="*/ 652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839">
                  <a:moveTo>
                    <a:pt x="652" y="652"/>
                  </a:moveTo>
                  <a:lnTo>
                    <a:pt x="652" y="652"/>
                  </a:lnTo>
                  <a:cubicBezTo>
                    <a:pt x="652" y="671"/>
                    <a:pt x="652" y="689"/>
                    <a:pt x="633" y="707"/>
                  </a:cubicBezTo>
                  <a:cubicBezTo>
                    <a:pt x="410" y="838"/>
                    <a:pt x="410" y="838"/>
                    <a:pt x="410" y="838"/>
                  </a:cubicBezTo>
                  <a:cubicBezTo>
                    <a:pt x="391" y="838"/>
                    <a:pt x="372" y="838"/>
                    <a:pt x="354" y="819"/>
                  </a:cubicBezTo>
                  <a:cubicBezTo>
                    <a:pt x="0" y="187"/>
                    <a:pt x="0" y="187"/>
                    <a:pt x="0" y="187"/>
                  </a:cubicBezTo>
                  <a:cubicBezTo>
                    <a:pt x="0" y="168"/>
                    <a:pt x="0" y="149"/>
                    <a:pt x="18" y="131"/>
                  </a:cubicBezTo>
                  <a:cubicBezTo>
                    <a:pt x="242" y="0"/>
                    <a:pt x="242" y="0"/>
                    <a:pt x="242" y="0"/>
                  </a:cubicBezTo>
                  <a:cubicBezTo>
                    <a:pt x="261" y="0"/>
                    <a:pt x="279" y="0"/>
                    <a:pt x="298" y="19"/>
                  </a:cubicBezTo>
                  <a:lnTo>
                    <a:pt x="652" y="652"/>
                  </a:lnTo>
                </a:path>
              </a:pathLst>
            </a:custGeom>
            <a:solidFill>
              <a:schemeClr val="accent5">
                <a:lumMod val="60000"/>
                <a:lumOff val="40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íṩľidé">
              <a:extLst>
                <a:ext uri="{FF2B5EF4-FFF2-40B4-BE49-F238E27FC236}">
                  <a16:creationId xmlns:a16="http://schemas.microsoft.com/office/drawing/2014/main" id="{C102BDCC-13F8-4A70-9442-DF57FBA74CF8}"/>
                </a:ext>
              </a:extLst>
            </p:cNvPr>
            <p:cNvSpPr/>
            <p:nvPr/>
          </p:nvSpPr>
          <p:spPr bwMode="auto">
            <a:xfrm>
              <a:off x="2328110" y="6545119"/>
              <a:ext cx="1748357" cy="1883453"/>
            </a:xfrm>
            <a:custGeom>
              <a:avLst/>
              <a:gdLst>
                <a:gd name="T0" fmla="*/ 969 w 970"/>
                <a:gd name="T1" fmla="*/ 671 h 1044"/>
                <a:gd name="T2" fmla="*/ 969 w 970"/>
                <a:gd name="T3" fmla="*/ 671 h 1044"/>
                <a:gd name="T4" fmla="*/ 950 w 970"/>
                <a:gd name="T5" fmla="*/ 727 h 1044"/>
                <a:gd name="T6" fmla="*/ 410 w 970"/>
                <a:gd name="T7" fmla="*/ 1025 h 1044"/>
                <a:gd name="T8" fmla="*/ 354 w 970"/>
                <a:gd name="T9" fmla="*/ 1006 h 1044"/>
                <a:gd name="T10" fmla="*/ 0 w 970"/>
                <a:gd name="T11" fmla="*/ 373 h 1044"/>
                <a:gd name="T12" fmla="*/ 19 w 970"/>
                <a:gd name="T13" fmla="*/ 317 h 1044"/>
                <a:gd name="T14" fmla="*/ 559 w 970"/>
                <a:gd name="T15" fmla="*/ 19 h 1044"/>
                <a:gd name="T16" fmla="*/ 615 w 970"/>
                <a:gd name="T17" fmla="*/ 19 h 1044"/>
                <a:gd name="T18" fmla="*/ 969 w 970"/>
                <a:gd name="T19" fmla="*/ 67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1044">
                  <a:moveTo>
                    <a:pt x="969" y="671"/>
                  </a:moveTo>
                  <a:lnTo>
                    <a:pt x="969" y="671"/>
                  </a:lnTo>
                  <a:cubicBezTo>
                    <a:pt x="969" y="689"/>
                    <a:pt x="969" y="708"/>
                    <a:pt x="950" y="727"/>
                  </a:cubicBezTo>
                  <a:cubicBezTo>
                    <a:pt x="410" y="1025"/>
                    <a:pt x="410" y="1025"/>
                    <a:pt x="410" y="1025"/>
                  </a:cubicBezTo>
                  <a:cubicBezTo>
                    <a:pt x="392" y="1043"/>
                    <a:pt x="373" y="1025"/>
                    <a:pt x="354" y="1006"/>
                  </a:cubicBezTo>
                  <a:cubicBezTo>
                    <a:pt x="0" y="373"/>
                    <a:pt x="0" y="373"/>
                    <a:pt x="0" y="373"/>
                  </a:cubicBezTo>
                  <a:cubicBezTo>
                    <a:pt x="0" y="354"/>
                    <a:pt x="0" y="317"/>
                    <a:pt x="19" y="317"/>
                  </a:cubicBezTo>
                  <a:cubicBezTo>
                    <a:pt x="559" y="19"/>
                    <a:pt x="559" y="19"/>
                    <a:pt x="559" y="19"/>
                  </a:cubicBezTo>
                  <a:cubicBezTo>
                    <a:pt x="578" y="0"/>
                    <a:pt x="597" y="0"/>
                    <a:pt x="615" y="19"/>
                  </a:cubicBezTo>
                  <a:lnTo>
                    <a:pt x="969" y="671"/>
                  </a:lnTo>
                </a:path>
              </a:pathLst>
            </a:custGeom>
            <a:solidFill>
              <a:schemeClr val="accent5"/>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íṥḷîḋé">
              <a:extLst>
                <a:ext uri="{FF2B5EF4-FFF2-40B4-BE49-F238E27FC236}">
                  <a16:creationId xmlns:a16="http://schemas.microsoft.com/office/drawing/2014/main" id="{A9F4C026-ABA6-44B3-A49D-C21A28A48918}"/>
                </a:ext>
              </a:extLst>
            </p:cNvPr>
            <p:cNvSpPr/>
            <p:nvPr/>
          </p:nvSpPr>
          <p:spPr bwMode="auto">
            <a:xfrm>
              <a:off x="4712233" y="4367620"/>
              <a:ext cx="2082134" cy="3393399"/>
            </a:xfrm>
            <a:custGeom>
              <a:avLst/>
              <a:gdLst>
                <a:gd name="T0" fmla="*/ 1154 w 1155"/>
                <a:gd name="T1" fmla="*/ 1750 h 1882"/>
                <a:gd name="T2" fmla="*/ 1154 w 1155"/>
                <a:gd name="T3" fmla="*/ 1750 h 1882"/>
                <a:gd name="T4" fmla="*/ 1136 w 1155"/>
                <a:gd name="T5" fmla="*/ 1806 h 1882"/>
                <a:gd name="T6" fmla="*/ 1024 w 1155"/>
                <a:gd name="T7" fmla="*/ 1862 h 1882"/>
                <a:gd name="T8" fmla="*/ 987 w 1155"/>
                <a:gd name="T9" fmla="*/ 1843 h 1882"/>
                <a:gd name="T10" fmla="*/ 19 w 1155"/>
                <a:gd name="T11" fmla="*/ 112 h 1882"/>
                <a:gd name="T12" fmla="*/ 19 w 1155"/>
                <a:gd name="T13" fmla="*/ 75 h 1882"/>
                <a:gd name="T14" fmla="*/ 130 w 1155"/>
                <a:gd name="T15" fmla="*/ 0 h 1882"/>
                <a:gd name="T16" fmla="*/ 186 w 1155"/>
                <a:gd name="T17" fmla="*/ 19 h 1882"/>
                <a:gd name="T18" fmla="*/ 1154 w 1155"/>
                <a:gd name="T19" fmla="*/ 1750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5" h="1882">
                  <a:moveTo>
                    <a:pt x="1154" y="1750"/>
                  </a:moveTo>
                  <a:lnTo>
                    <a:pt x="1154" y="1750"/>
                  </a:lnTo>
                  <a:cubicBezTo>
                    <a:pt x="1154" y="1769"/>
                    <a:pt x="1154" y="1788"/>
                    <a:pt x="1136" y="1806"/>
                  </a:cubicBezTo>
                  <a:cubicBezTo>
                    <a:pt x="1024" y="1862"/>
                    <a:pt x="1024" y="1862"/>
                    <a:pt x="1024" y="1862"/>
                  </a:cubicBezTo>
                  <a:cubicBezTo>
                    <a:pt x="1005" y="1881"/>
                    <a:pt x="987" y="1862"/>
                    <a:pt x="987" y="1843"/>
                  </a:cubicBezTo>
                  <a:cubicBezTo>
                    <a:pt x="19" y="112"/>
                    <a:pt x="19" y="112"/>
                    <a:pt x="19" y="112"/>
                  </a:cubicBezTo>
                  <a:cubicBezTo>
                    <a:pt x="0" y="93"/>
                    <a:pt x="0" y="75"/>
                    <a:pt x="19" y="75"/>
                  </a:cubicBezTo>
                  <a:cubicBezTo>
                    <a:pt x="130" y="0"/>
                    <a:pt x="130" y="0"/>
                    <a:pt x="130" y="0"/>
                  </a:cubicBezTo>
                  <a:cubicBezTo>
                    <a:pt x="149" y="0"/>
                    <a:pt x="168" y="0"/>
                    <a:pt x="186" y="19"/>
                  </a:cubicBezTo>
                  <a:lnTo>
                    <a:pt x="1154" y="1750"/>
                  </a:lnTo>
                </a:path>
              </a:pathLst>
            </a:custGeom>
            <a:solidFill>
              <a:schemeClr val="accent5"/>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îsḻiḑê">
              <a:extLst>
                <a:ext uri="{FF2B5EF4-FFF2-40B4-BE49-F238E27FC236}">
                  <a16:creationId xmlns:a16="http://schemas.microsoft.com/office/drawing/2014/main" id="{04501229-2914-4769-924C-A448C7987E14}"/>
                </a:ext>
              </a:extLst>
            </p:cNvPr>
            <p:cNvSpPr/>
            <p:nvPr/>
          </p:nvSpPr>
          <p:spPr bwMode="auto">
            <a:xfrm>
              <a:off x="2399636" y="6918628"/>
              <a:ext cx="1104642" cy="1374847"/>
            </a:xfrm>
            <a:custGeom>
              <a:avLst/>
              <a:gdLst>
                <a:gd name="T0" fmla="*/ 242 w 615"/>
                <a:gd name="T1" fmla="*/ 93 h 765"/>
                <a:gd name="T2" fmla="*/ 261 w 615"/>
                <a:gd name="T3" fmla="*/ 0 h 765"/>
                <a:gd name="T4" fmla="*/ 298 w 615"/>
                <a:gd name="T5" fmla="*/ 93 h 765"/>
                <a:gd name="T6" fmla="*/ 354 w 615"/>
                <a:gd name="T7" fmla="*/ 205 h 765"/>
                <a:gd name="T8" fmla="*/ 316 w 615"/>
                <a:gd name="T9" fmla="*/ 112 h 765"/>
                <a:gd name="T10" fmla="*/ 298 w 615"/>
                <a:gd name="T11" fmla="*/ 205 h 765"/>
                <a:gd name="T12" fmla="*/ 428 w 615"/>
                <a:gd name="T13" fmla="*/ 298 h 765"/>
                <a:gd name="T14" fmla="*/ 428 w 615"/>
                <a:gd name="T15" fmla="*/ 242 h 765"/>
                <a:gd name="T16" fmla="*/ 335 w 615"/>
                <a:gd name="T17" fmla="*/ 279 h 765"/>
                <a:gd name="T18" fmla="*/ 428 w 615"/>
                <a:gd name="T19" fmla="*/ 298 h 765"/>
                <a:gd name="T20" fmla="*/ 503 w 615"/>
                <a:gd name="T21" fmla="*/ 373 h 765"/>
                <a:gd name="T22" fmla="*/ 410 w 615"/>
                <a:gd name="T23" fmla="*/ 354 h 765"/>
                <a:gd name="T24" fmla="*/ 447 w 615"/>
                <a:gd name="T25" fmla="*/ 428 h 765"/>
                <a:gd name="T26" fmla="*/ 205 w 615"/>
                <a:gd name="T27" fmla="*/ 149 h 765"/>
                <a:gd name="T28" fmla="*/ 149 w 615"/>
                <a:gd name="T29" fmla="*/ 75 h 765"/>
                <a:gd name="T30" fmla="*/ 130 w 615"/>
                <a:gd name="T31" fmla="*/ 149 h 765"/>
                <a:gd name="T32" fmla="*/ 261 w 615"/>
                <a:gd name="T33" fmla="*/ 261 h 765"/>
                <a:gd name="T34" fmla="*/ 261 w 615"/>
                <a:gd name="T35" fmla="*/ 186 h 765"/>
                <a:gd name="T36" fmla="*/ 167 w 615"/>
                <a:gd name="T37" fmla="*/ 224 h 765"/>
                <a:gd name="T38" fmla="*/ 261 w 615"/>
                <a:gd name="T39" fmla="*/ 261 h 765"/>
                <a:gd name="T40" fmla="*/ 335 w 615"/>
                <a:gd name="T41" fmla="*/ 317 h 765"/>
                <a:gd name="T42" fmla="*/ 242 w 615"/>
                <a:gd name="T43" fmla="*/ 298 h 765"/>
                <a:gd name="T44" fmla="*/ 298 w 615"/>
                <a:gd name="T45" fmla="*/ 373 h 765"/>
                <a:gd name="T46" fmla="*/ 372 w 615"/>
                <a:gd name="T47" fmla="*/ 466 h 765"/>
                <a:gd name="T48" fmla="*/ 335 w 615"/>
                <a:gd name="T49" fmla="*/ 391 h 765"/>
                <a:gd name="T50" fmla="*/ 316 w 615"/>
                <a:gd name="T51" fmla="*/ 466 h 765"/>
                <a:gd name="T52" fmla="*/ 93 w 615"/>
                <a:gd name="T53" fmla="*/ 205 h 765"/>
                <a:gd name="T54" fmla="*/ 93 w 615"/>
                <a:gd name="T55" fmla="*/ 130 h 765"/>
                <a:gd name="T56" fmla="*/ 0 w 615"/>
                <a:gd name="T57" fmla="*/ 186 h 765"/>
                <a:gd name="T58" fmla="*/ 93 w 615"/>
                <a:gd name="T59" fmla="*/ 205 h 765"/>
                <a:gd name="T60" fmla="*/ 167 w 615"/>
                <a:gd name="T61" fmla="*/ 279 h 765"/>
                <a:gd name="T62" fmla="*/ 74 w 615"/>
                <a:gd name="T63" fmla="*/ 242 h 765"/>
                <a:gd name="T64" fmla="*/ 130 w 615"/>
                <a:gd name="T65" fmla="*/ 335 h 765"/>
                <a:gd name="T66" fmla="*/ 205 w 615"/>
                <a:gd name="T67" fmla="*/ 428 h 765"/>
                <a:gd name="T68" fmla="*/ 167 w 615"/>
                <a:gd name="T69" fmla="*/ 335 h 765"/>
                <a:gd name="T70" fmla="*/ 149 w 615"/>
                <a:gd name="T71" fmla="*/ 428 h 765"/>
                <a:gd name="T72" fmla="*/ 279 w 615"/>
                <a:gd name="T73" fmla="*/ 522 h 765"/>
                <a:gd name="T74" fmla="*/ 279 w 615"/>
                <a:gd name="T75" fmla="*/ 466 h 765"/>
                <a:gd name="T76" fmla="*/ 186 w 615"/>
                <a:gd name="T77" fmla="*/ 503 h 765"/>
                <a:gd name="T78" fmla="*/ 279 w 615"/>
                <a:gd name="T79" fmla="*/ 522 h 765"/>
                <a:gd name="T80" fmla="*/ 559 w 615"/>
                <a:gd name="T81" fmla="*/ 484 h 765"/>
                <a:gd name="T82" fmla="*/ 465 w 615"/>
                <a:gd name="T83" fmla="*/ 447 h 765"/>
                <a:gd name="T84" fmla="*/ 521 w 615"/>
                <a:gd name="T85" fmla="*/ 540 h 765"/>
                <a:gd name="T86" fmla="*/ 596 w 615"/>
                <a:gd name="T87" fmla="*/ 633 h 765"/>
                <a:gd name="T88" fmla="*/ 559 w 615"/>
                <a:gd name="T89" fmla="*/ 540 h 765"/>
                <a:gd name="T90" fmla="*/ 540 w 615"/>
                <a:gd name="T91" fmla="*/ 633 h 765"/>
                <a:gd name="T92" fmla="*/ 428 w 615"/>
                <a:gd name="T93" fmla="*/ 577 h 765"/>
                <a:gd name="T94" fmla="*/ 428 w 615"/>
                <a:gd name="T95" fmla="*/ 503 h 765"/>
                <a:gd name="T96" fmla="*/ 354 w 615"/>
                <a:gd name="T97" fmla="*/ 559 h 765"/>
                <a:gd name="T98" fmla="*/ 428 w 615"/>
                <a:gd name="T99" fmla="*/ 577 h 765"/>
                <a:gd name="T100" fmla="*/ 503 w 615"/>
                <a:gd name="T101" fmla="*/ 652 h 765"/>
                <a:gd name="T102" fmla="*/ 428 w 615"/>
                <a:gd name="T103" fmla="*/ 615 h 765"/>
                <a:gd name="T104" fmla="*/ 465 w 615"/>
                <a:gd name="T105" fmla="*/ 708 h 765"/>
                <a:gd name="T106" fmla="*/ 335 w 615"/>
                <a:gd name="T107" fmla="*/ 633 h 765"/>
                <a:gd name="T108" fmla="*/ 279 w 615"/>
                <a:gd name="T109" fmla="*/ 559 h 765"/>
                <a:gd name="T110" fmla="*/ 261 w 615"/>
                <a:gd name="T111" fmla="*/ 633 h 765"/>
                <a:gd name="T112" fmla="*/ 391 w 615"/>
                <a:gd name="T113" fmla="*/ 745 h 765"/>
                <a:gd name="T114" fmla="*/ 391 w 615"/>
                <a:gd name="T115" fmla="*/ 671 h 765"/>
                <a:gd name="T116" fmla="*/ 298 w 615"/>
                <a:gd name="T117" fmla="*/ 726 h 765"/>
                <a:gd name="T118" fmla="*/ 391 w 615"/>
                <a:gd name="T119" fmla="*/ 74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5" h="765">
                  <a:moveTo>
                    <a:pt x="279" y="112"/>
                  </a:moveTo>
                  <a:lnTo>
                    <a:pt x="279" y="112"/>
                  </a:lnTo>
                  <a:cubicBezTo>
                    <a:pt x="261" y="112"/>
                    <a:pt x="242" y="112"/>
                    <a:pt x="242" y="93"/>
                  </a:cubicBezTo>
                  <a:cubicBezTo>
                    <a:pt x="223" y="56"/>
                    <a:pt x="223" y="56"/>
                    <a:pt x="223" y="56"/>
                  </a:cubicBezTo>
                  <a:cubicBezTo>
                    <a:pt x="205" y="56"/>
                    <a:pt x="223" y="37"/>
                    <a:pt x="223" y="19"/>
                  </a:cubicBezTo>
                  <a:cubicBezTo>
                    <a:pt x="261" y="0"/>
                    <a:pt x="261" y="0"/>
                    <a:pt x="261" y="0"/>
                  </a:cubicBezTo>
                  <a:cubicBezTo>
                    <a:pt x="279" y="0"/>
                    <a:pt x="298" y="0"/>
                    <a:pt x="298" y="19"/>
                  </a:cubicBezTo>
                  <a:cubicBezTo>
                    <a:pt x="316" y="56"/>
                    <a:pt x="316" y="56"/>
                    <a:pt x="316" y="56"/>
                  </a:cubicBezTo>
                  <a:cubicBezTo>
                    <a:pt x="316" y="56"/>
                    <a:pt x="316" y="75"/>
                    <a:pt x="298" y="93"/>
                  </a:cubicBezTo>
                  <a:lnTo>
                    <a:pt x="279" y="112"/>
                  </a:lnTo>
                  <a:close/>
                  <a:moveTo>
                    <a:pt x="354" y="205"/>
                  </a:moveTo>
                  <a:lnTo>
                    <a:pt x="354" y="205"/>
                  </a:lnTo>
                  <a:cubicBezTo>
                    <a:pt x="372" y="186"/>
                    <a:pt x="391" y="168"/>
                    <a:pt x="372" y="149"/>
                  </a:cubicBezTo>
                  <a:cubicBezTo>
                    <a:pt x="354" y="130"/>
                    <a:pt x="354" y="130"/>
                    <a:pt x="354" y="130"/>
                  </a:cubicBezTo>
                  <a:cubicBezTo>
                    <a:pt x="354" y="112"/>
                    <a:pt x="335" y="112"/>
                    <a:pt x="316" y="112"/>
                  </a:cubicBezTo>
                  <a:cubicBezTo>
                    <a:pt x="298" y="130"/>
                    <a:pt x="298" y="130"/>
                    <a:pt x="298" y="130"/>
                  </a:cubicBezTo>
                  <a:cubicBezTo>
                    <a:pt x="279" y="130"/>
                    <a:pt x="279" y="149"/>
                    <a:pt x="279" y="168"/>
                  </a:cubicBezTo>
                  <a:cubicBezTo>
                    <a:pt x="298" y="205"/>
                    <a:pt x="298" y="205"/>
                    <a:pt x="298" y="205"/>
                  </a:cubicBezTo>
                  <a:cubicBezTo>
                    <a:pt x="298" y="205"/>
                    <a:pt x="316" y="224"/>
                    <a:pt x="335" y="205"/>
                  </a:cubicBezTo>
                  <a:lnTo>
                    <a:pt x="354" y="205"/>
                  </a:lnTo>
                  <a:close/>
                  <a:moveTo>
                    <a:pt x="428" y="298"/>
                  </a:moveTo>
                  <a:lnTo>
                    <a:pt x="428" y="298"/>
                  </a:lnTo>
                  <a:cubicBezTo>
                    <a:pt x="447" y="298"/>
                    <a:pt x="447" y="279"/>
                    <a:pt x="428" y="261"/>
                  </a:cubicBezTo>
                  <a:cubicBezTo>
                    <a:pt x="428" y="242"/>
                    <a:pt x="428" y="242"/>
                    <a:pt x="428" y="242"/>
                  </a:cubicBezTo>
                  <a:cubicBezTo>
                    <a:pt x="410" y="224"/>
                    <a:pt x="391" y="224"/>
                    <a:pt x="372" y="224"/>
                  </a:cubicBezTo>
                  <a:cubicBezTo>
                    <a:pt x="354" y="242"/>
                    <a:pt x="354" y="242"/>
                    <a:pt x="354" y="242"/>
                  </a:cubicBezTo>
                  <a:cubicBezTo>
                    <a:pt x="335" y="242"/>
                    <a:pt x="335" y="261"/>
                    <a:pt x="335" y="279"/>
                  </a:cubicBezTo>
                  <a:cubicBezTo>
                    <a:pt x="354" y="317"/>
                    <a:pt x="354" y="317"/>
                    <a:pt x="354" y="317"/>
                  </a:cubicBezTo>
                  <a:cubicBezTo>
                    <a:pt x="354" y="317"/>
                    <a:pt x="372" y="335"/>
                    <a:pt x="391" y="317"/>
                  </a:cubicBezTo>
                  <a:lnTo>
                    <a:pt x="428" y="298"/>
                  </a:lnTo>
                  <a:close/>
                  <a:moveTo>
                    <a:pt x="484" y="410"/>
                  </a:moveTo>
                  <a:lnTo>
                    <a:pt x="484" y="410"/>
                  </a:lnTo>
                  <a:cubicBezTo>
                    <a:pt x="503" y="410"/>
                    <a:pt x="503" y="391"/>
                    <a:pt x="503" y="373"/>
                  </a:cubicBezTo>
                  <a:cubicBezTo>
                    <a:pt x="484" y="335"/>
                    <a:pt x="484" y="335"/>
                    <a:pt x="484" y="335"/>
                  </a:cubicBezTo>
                  <a:cubicBezTo>
                    <a:pt x="465" y="335"/>
                    <a:pt x="447" y="317"/>
                    <a:pt x="447" y="335"/>
                  </a:cubicBezTo>
                  <a:cubicBezTo>
                    <a:pt x="410" y="354"/>
                    <a:pt x="410" y="354"/>
                    <a:pt x="410" y="354"/>
                  </a:cubicBezTo>
                  <a:cubicBezTo>
                    <a:pt x="391" y="354"/>
                    <a:pt x="391" y="373"/>
                    <a:pt x="391" y="391"/>
                  </a:cubicBezTo>
                  <a:cubicBezTo>
                    <a:pt x="410" y="410"/>
                    <a:pt x="410" y="410"/>
                    <a:pt x="410" y="410"/>
                  </a:cubicBezTo>
                  <a:cubicBezTo>
                    <a:pt x="428" y="428"/>
                    <a:pt x="447" y="428"/>
                    <a:pt x="447" y="428"/>
                  </a:cubicBezTo>
                  <a:lnTo>
                    <a:pt x="484" y="410"/>
                  </a:lnTo>
                  <a:close/>
                  <a:moveTo>
                    <a:pt x="205" y="149"/>
                  </a:moveTo>
                  <a:lnTo>
                    <a:pt x="205" y="149"/>
                  </a:lnTo>
                  <a:cubicBezTo>
                    <a:pt x="205" y="130"/>
                    <a:pt x="223" y="112"/>
                    <a:pt x="205" y="112"/>
                  </a:cubicBezTo>
                  <a:cubicBezTo>
                    <a:pt x="186" y="75"/>
                    <a:pt x="186" y="75"/>
                    <a:pt x="186" y="75"/>
                  </a:cubicBezTo>
                  <a:cubicBezTo>
                    <a:pt x="186" y="56"/>
                    <a:pt x="167" y="56"/>
                    <a:pt x="149" y="75"/>
                  </a:cubicBezTo>
                  <a:cubicBezTo>
                    <a:pt x="130" y="75"/>
                    <a:pt x="130" y="75"/>
                    <a:pt x="130" y="75"/>
                  </a:cubicBezTo>
                  <a:cubicBezTo>
                    <a:pt x="112" y="93"/>
                    <a:pt x="112" y="112"/>
                    <a:pt x="112" y="130"/>
                  </a:cubicBezTo>
                  <a:cubicBezTo>
                    <a:pt x="130" y="149"/>
                    <a:pt x="130" y="149"/>
                    <a:pt x="130" y="149"/>
                  </a:cubicBezTo>
                  <a:cubicBezTo>
                    <a:pt x="130" y="168"/>
                    <a:pt x="149" y="168"/>
                    <a:pt x="167" y="168"/>
                  </a:cubicBezTo>
                  <a:lnTo>
                    <a:pt x="205" y="149"/>
                  </a:lnTo>
                  <a:close/>
                  <a:moveTo>
                    <a:pt x="261" y="261"/>
                  </a:moveTo>
                  <a:lnTo>
                    <a:pt x="261" y="261"/>
                  </a:lnTo>
                  <a:cubicBezTo>
                    <a:pt x="279" y="242"/>
                    <a:pt x="279" y="224"/>
                    <a:pt x="261" y="205"/>
                  </a:cubicBezTo>
                  <a:cubicBezTo>
                    <a:pt x="261" y="186"/>
                    <a:pt x="261" y="186"/>
                    <a:pt x="261" y="186"/>
                  </a:cubicBezTo>
                  <a:cubicBezTo>
                    <a:pt x="242" y="168"/>
                    <a:pt x="223" y="168"/>
                    <a:pt x="205" y="168"/>
                  </a:cubicBezTo>
                  <a:cubicBezTo>
                    <a:pt x="186" y="186"/>
                    <a:pt x="186" y="186"/>
                    <a:pt x="186" y="186"/>
                  </a:cubicBezTo>
                  <a:cubicBezTo>
                    <a:pt x="167" y="205"/>
                    <a:pt x="167" y="224"/>
                    <a:pt x="167" y="224"/>
                  </a:cubicBezTo>
                  <a:cubicBezTo>
                    <a:pt x="186" y="261"/>
                    <a:pt x="186" y="261"/>
                    <a:pt x="186" y="261"/>
                  </a:cubicBezTo>
                  <a:cubicBezTo>
                    <a:pt x="205" y="279"/>
                    <a:pt x="223" y="279"/>
                    <a:pt x="223" y="261"/>
                  </a:cubicBezTo>
                  <a:lnTo>
                    <a:pt x="261" y="261"/>
                  </a:lnTo>
                  <a:close/>
                  <a:moveTo>
                    <a:pt x="316" y="354"/>
                  </a:moveTo>
                  <a:lnTo>
                    <a:pt x="316" y="354"/>
                  </a:lnTo>
                  <a:cubicBezTo>
                    <a:pt x="335" y="354"/>
                    <a:pt x="335" y="335"/>
                    <a:pt x="335" y="317"/>
                  </a:cubicBezTo>
                  <a:cubicBezTo>
                    <a:pt x="316" y="298"/>
                    <a:pt x="316" y="298"/>
                    <a:pt x="316" y="298"/>
                  </a:cubicBezTo>
                  <a:cubicBezTo>
                    <a:pt x="298" y="279"/>
                    <a:pt x="279" y="279"/>
                    <a:pt x="279" y="279"/>
                  </a:cubicBezTo>
                  <a:cubicBezTo>
                    <a:pt x="242" y="298"/>
                    <a:pt x="242" y="298"/>
                    <a:pt x="242" y="298"/>
                  </a:cubicBezTo>
                  <a:cubicBezTo>
                    <a:pt x="223" y="298"/>
                    <a:pt x="223" y="317"/>
                    <a:pt x="242" y="335"/>
                  </a:cubicBezTo>
                  <a:cubicBezTo>
                    <a:pt x="242" y="373"/>
                    <a:pt x="242" y="373"/>
                    <a:pt x="242" y="373"/>
                  </a:cubicBezTo>
                  <a:cubicBezTo>
                    <a:pt x="261" y="373"/>
                    <a:pt x="279" y="391"/>
                    <a:pt x="298" y="373"/>
                  </a:cubicBezTo>
                  <a:lnTo>
                    <a:pt x="316" y="354"/>
                  </a:lnTo>
                  <a:close/>
                  <a:moveTo>
                    <a:pt x="372" y="466"/>
                  </a:moveTo>
                  <a:lnTo>
                    <a:pt x="372" y="466"/>
                  </a:lnTo>
                  <a:cubicBezTo>
                    <a:pt x="391" y="466"/>
                    <a:pt x="391" y="447"/>
                    <a:pt x="391" y="428"/>
                  </a:cubicBezTo>
                  <a:cubicBezTo>
                    <a:pt x="372" y="410"/>
                    <a:pt x="372" y="410"/>
                    <a:pt x="372" y="410"/>
                  </a:cubicBezTo>
                  <a:cubicBezTo>
                    <a:pt x="372" y="391"/>
                    <a:pt x="354" y="391"/>
                    <a:pt x="335" y="391"/>
                  </a:cubicBezTo>
                  <a:cubicBezTo>
                    <a:pt x="298" y="410"/>
                    <a:pt x="298" y="410"/>
                    <a:pt x="298" y="410"/>
                  </a:cubicBezTo>
                  <a:cubicBezTo>
                    <a:pt x="298" y="410"/>
                    <a:pt x="279" y="428"/>
                    <a:pt x="298" y="447"/>
                  </a:cubicBezTo>
                  <a:cubicBezTo>
                    <a:pt x="316" y="466"/>
                    <a:pt x="316" y="466"/>
                    <a:pt x="316" y="466"/>
                  </a:cubicBezTo>
                  <a:cubicBezTo>
                    <a:pt x="316" y="484"/>
                    <a:pt x="335" y="503"/>
                    <a:pt x="354" y="484"/>
                  </a:cubicBezTo>
                  <a:lnTo>
                    <a:pt x="372" y="466"/>
                  </a:lnTo>
                  <a:close/>
                  <a:moveTo>
                    <a:pt x="93" y="205"/>
                  </a:moveTo>
                  <a:lnTo>
                    <a:pt x="93" y="205"/>
                  </a:lnTo>
                  <a:cubicBezTo>
                    <a:pt x="112" y="205"/>
                    <a:pt x="112" y="186"/>
                    <a:pt x="112" y="168"/>
                  </a:cubicBezTo>
                  <a:cubicBezTo>
                    <a:pt x="93" y="130"/>
                    <a:pt x="93" y="130"/>
                    <a:pt x="93" y="130"/>
                  </a:cubicBezTo>
                  <a:cubicBezTo>
                    <a:pt x="74" y="130"/>
                    <a:pt x="56" y="112"/>
                    <a:pt x="56" y="130"/>
                  </a:cubicBezTo>
                  <a:cubicBezTo>
                    <a:pt x="18" y="149"/>
                    <a:pt x="18" y="149"/>
                    <a:pt x="18" y="149"/>
                  </a:cubicBezTo>
                  <a:cubicBezTo>
                    <a:pt x="0" y="149"/>
                    <a:pt x="0" y="168"/>
                    <a:pt x="0" y="186"/>
                  </a:cubicBezTo>
                  <a:cubicBezTo>
                    <a:pt x="18" y="205"/>
                    <a:pt x="18" y="205"/>
                    <a:pt x="18" y="205"/>
                  </a:cubicBezTo>
                  <a:cubicBezTo>
                    <a:pt x="37" y="224"/>
                    <a:pt x="56" y="224"/>
                    <a:pt x="74" y="224"/>
                  </a:cubicBezTo>
                  <a:lnTo>
                    <a:pt x="93" y="205"/>
                  </a:lnTo>
                  <a:close/>
                  <a:moveTo>
                    <a:pt x="149" y="317"/>
                  </a:moveTo>
                  <a:lnTo>
                    <a:pt x="149" y="317"/>
                  </a:lnTo>
                  <a:cubicBezTo>
                    <a:pt x="167" y="298"/>
                    <a:pt x="167" y="279"/>
                    <a:pt x="167" y="279"/>
                  </a:cubicBezTo>
                  <a:cubicBezTo>
                    <a:pt x="149" y="242"/>
                    <a:pt x="149" y="242"/>
                    <a:pt x="149" y="242"/>
                  </a:cubicBezTo>
                  <a:cubicBezTo>
                    <a:pt x="149" y="224"/>
                    <a:pt x="130" y="224"/>
                    <a:pt x="112" y="224"/>
                  </a:cubicBezTo>
                  <a:cubicBezTo>
                    <a:pt x="74" y="242"/>
                    <a:pt x="74" y="242"/>
                    <a:pt x="74" y="242"/>
                  </a:cubicBezTo>
                  <a:cubicBezTo>
                    <a:pt x="74" y="261"/>
                    <a:pt x="56" y="279"/>
                    <a:pt x="74" y="279"/>
                  </a:cubicBezTo>
                  <a:cubicBezTo>
                    <a:pt x="93" y="317"/>
                    <a:pt x="93" y="317"/>
                    <a:pt x="93" y="317"/>
                  </a:cubicBezTo>
                  <a:cubicBezTo>
                    <a:pt x="93" y="335"/>
                    <a:pt x="112" y="335"/>
                    <a:pt x="130" y="335"/>
                  </a:cubicBezTo>
                  <a:lnTo>
                    <a:pt x="149" y="317"/>
                  </a:lnTo>
                  <a:close/>
                  <a:moveTo>
                    <a:pt x="205" y="428"/>
                  </a:moveTo>
                  <a:lnTo>
                    <a:pt x="205" y="428"/>
                  </a:lnTo>
                  <a:cubicBezTo>
                    <a:pt x="223" y="410"/>
                    <a:pt x="242" y="391"/>
                    <a:pt x="223" y="373"/>
                  </a:cubicBezTo>
                  <a:cubicBezTo>
                    <a:pt x="205" y="354"/>
                    <a:pt x="205" y="354"/>
                    <a:pt x="205" y="354"/>
                  </a:cubicBezTo>
                  <a:cubicBezTo>
                    <a:pt x="205" y="335"/>
                    <a:pt x="186" y="335"/>
                    <a:pt x="167" y="335"/>
                  </a:cubicBezTo>
                  <a:cubicBezTo>
                    <a:pt x="149" y="354"/>
                    <a:pt x="149" y="354"/>
                    <a:pt x="149" y="354"/>
                  </a:cubicBezTo>
                  <a:cubicBezTo>
                    <a:pt x="130" y="373"/>
                    <a:pt x="130" y="391"/>
                    <a:pt x="130" y="391"/>
                  </a:cubicBezTo>
                  <a:cubicBezTo>
                    <a:pt x="149" y="428"/>
                    <a:pt x="149" y="428"/>
                    <a:pt x="149" y="428"/>
                  </a:cubicBezTo>
                  <a:cubicBezTo>
                    <a:pt x="149" y="447"/>
                    <a:pt x="167" y="447"/>
                    <a:pt x="186" y="428"/>
                  </a:cubicBezTo>
                  <a:lnTo>
                    <a:pt x="205" y="428"/>
                  </a:lnTo>
                  <a:close/>
                  <a:moveTo>
                    <a:pt x="279" y="522"/>
                  </a:moveTo>
                  <a:lnTo>
                    <a:pt x="279" y="522"/>
                  </a:lnTo>
                  <a:cubicBezTo>
                    <a:pt x="298" y="522"/>
                    <a:pt x="298" y="503"/>
                    <a:pt x="279" y="484"/>
                  </a:cubicBezTo>
                  <a:cubicBezTo>
                    <a:pt x="279" y="466"/>
                    <a:pt x="279" y="466"/>
                    <a:pt x="279" y="466"/>
                  </a:cubicBezTo>
                  <a:cubicBezTo>
                    <a:pt x="261" y="447"/>
                    <a:pt x="242" y="447"/>
                    <a:pt x="223" y="447"/>
                  </a:cubicBezTo>
                  <a:cubicBezTo>
                    <a:pt x="205" y="466"/>
                    <a:pt x="205" y="466"/>
                    <a:pt x="205" y="466"/>
                  </a:cubicBezTo>
                  <a:cubicBezTo>
                    <a:pt x="186" y="466"/>
                    <a:pt x="186" y="484"/>
                    <a:pt x="186" y="503"/>
                  </a:cubicBezTo>
                  <a:cubicBezTo>
                    <a:pt x="205" y="540"/>
                    <a:pt x="205" y="540"/>
                    <a:pt x="205" y="540"/>
                  </a:cubicBezTo>
                  <a:cubicBezTo>
                    <a:pt x="205" y="540"/>
                    <a:pt x="223" y="559"/>
                    <a:pt x="242" y="540"/>
                  </a:cubicBezTo>
                  <a:lnTo>
                    <a:pt x="279" y="522"/>
                  </a:lnTo>
                  <a:close/>
                  <a:moveTo>
                    <a:pt x="540" y="522"/>
                  </a:moveTo>
                  <a:lnTo>
                    <a:pt x="540" y="522"/>
                  </a:lnTo>
                  <a:cubicBezTo>
                    <a:pt x="559" y="503"/>
                    <a:pt x="559" y="484"/>
                    <a:pt x="559" y="484"/>
                  </a:cubicBezTo>
                  <a:cubicBezTo>
                    <a:pt x="540" y="447"/>
                    <a:pt x="540" y="447"/>
                    <a:pt x="540" y="447"/>
                  </a:cubicBezTo>
                  <a:cubicBezTo>
                    <a:pt x="521" y="428"/>
                    <a:pt x="503" y="428"/>
                    <a:pt x="503" y="428"/>
                  </a:cubicBezTo>
                  <a:cubicBezTo>
                    <a:pt x="465" y="447"/>
                    <a:pt x="465" y="447"/>
                    <a:pt x="465" y="447"/>
                  </a:cubicBezTo>
                  <a:cubicBezTo>
                    <a:pt x="447" y="466"/>
                    <a:pt x="447" y="484"/>
                    <a:pt x="447" y="484"/>
                  </a:cubicBezTo>
                  <a:cubicBezTo>
                    <a:pt x="465" y="522"/>
                    <a:pt x="465" y="522"/>
                    <a:pt x="465" y="522"/>
                  </a:cubicBezTo>
                  <a:cubicBezTo>
                    <a:pt x="484" y="540"/>
                    <a:pt x="503" y="540"/>
                    <a:pt x="521" y="540"/>
                  </a:cubicBezTo>
                  <a:lnTo>
                    <a:pt x="540" y="522"/>
                  </a:lnTo>
                  <a:close/>
                  <a:moveTo>
                    <a:pt x="596" y="633"/>
                  </a:moveTo>
                  <a:lnTo>
                    <a:pt x="596" y="633"/>
                  </a:lnTo>
                  <a:cubicBezTo>
                    <a:pt x="614" y="615"/>
                    <a:pt x="614" y="596"/>
                    <a:pt x="614" y="577"/>
                  </a:cubicBezTo>
                  <a:cubicBezTo>
                    <a:pt x="596" y="559"/>
                    <a:pt x="596" y="559"/>
                    <a:pt x="596" y="559"/>
                  </a:cubicBezTo>
                  <a:cubicBezTo>
                    <a:pt x="596" y="540"/>
                    <a:pt x="577" y="540"/>
                    <a:pt x="559" y="540"/>
                  </a:cubicBezTo>
                  <a:cubicBezTo>
                    <a:pt x="521" y="559"/>
                    <a:pt x="521" y="559"/>
                    <a:pt x="521" y="559"/>
                  </a:cubicBezTo>
                  <a:cubicBezTo>
                    <a:pt x="521" y="577"/>
                    <a:pt x="503" y="596"/>
                    <a:pt x="521" y="596"/>
                  </a:cubicBezTo>
                  <a:cubicBezTo>
                    <a:pt x="540" y="633"/>
                    <a:pt x="540" y="633"/>
                    <a:pt x="540" y="633"/>
                  </a:cubicBezTo>
                  <a:cubicBezTo>
                    <a:pt x="540" y="652"/>
                    <a:pt x="559" y="652"/>
                    <a:pt x="577" y="633"/>
                  </a:cubicBezTo>
                  <a:lnTo>
                    <a:pt x="596" y="633"/>
                  </a:lnTo>
                  <a:close/>
                  <a:moveTo>
                    <a:pt x="428" y="577"/>
                  </a:moveTo>
                  <a:lnTo>
                    <a:pt x="428" y="577"/>
                  </a:lnTo>
                  <a:cubicBezTo>
                    <a:pt x="447" y="559"/>
                    <a:pt x="447" y="559"/>
                    <a:pt x="447" y="540"/>
                  </a:cubicBezTo>
                  <a:cubicBezTo>
                    <a:pt x="428" y="503"/>
                    <a:pt x="428" y="503"/>
                    <a:pt x="428" y="503"/>
                  </a:cubicBezTo>
                  <a:cubicBezTo>
                    <a:pt x="428" y="484"/>
                    <a:pt x="410" y="484"/>
                    <a:pt x="391" y="503"/>
                  </a:cubicBezTo>
                  <a:cubicBezTo>
                    <a:pt x="354" y="503"/>
                    <a:pt x="354" y="503"/>
                    <a:pt x="354" y="503"/>
                  </a:cubicBezTo>
                  <a:cubicBezTo>
                    <a:pt x="354" y="522"/>
                    <a:pt x="335" y="540"/>
                    <a:pt x="354" y="559"/>
                  </a:cubicBezTo>
                  <a:cubicBezTo>
                    <a:pt x="372" y="577"/>
                    <a:pt x="372" y="577"/>
                    <a:pt x="372" y="577"/>
                  </a:cubicBezTo>
                  <a:cubicBezTo>
                    <a:pt x="372" y="596"/>
                    <a:pt x="391" y="596"/>
                    <a:pt x="410" y="596"/>
                  </a:cubicBezTo>
                  <a:lnTo>
                    <a:pt x="428" y="577"/>
                  </a:lnTo>
                  <a:close/>
                  <a:moveTo>
                    <a:pt x="503" y="689"/>
                  </a:moveTo>
                  <a:lnTo>
                    <a:pt x="503" y="689"/>
                  </a:lnTo>
                  <a:cubicBezTo>
                    <a:pt x="503" y="671"/>
                    <a:pt x="521" y="652"/>
                    <a:pt x="503" y="652"/>
                  </a:cubicBezTo>
                  <a:cubicBezTo>
                    <a:pt x="484" y="615"/>
                    <a:pt x="484" y="615"/>
                    <a:pt x="484" y="615"/>
                  </a:cubicBezTo>
                  <a:cubicBezTo>
                    <a:pt x="484" y="596"/>
                    <a:pt x="465" y="596"/>
                    <a:pt x="447" y="596"/>
                  </a:cubicBezTo>
                  <a:cubicBezTo>
                    <a:pt x="428" y="615"/>
                    <a:pt x="428" y="615"/>
                    <a:pt x="428" y="615"/>
                  </a:cubicBezTo>
                  <a:cubicBezTo>
                    <a:pt x="410" y="633"/>
                    <a:pt x="410" y="652"/>
                    <a:pt x="410" y="652"/>
                  </a:cubicBezTo>
                  <a:cubicBezTo>
                    <a:pt x="428" y="689"/>
                    <a:pt x="428" y="689"/>
                    <a:pt x="428" y="689"/>
                  </a:cubicBezTo>
                  <a:cubicBezTo>
                    <a:pt x="428" y="708"/>
                    <a:pt x="447" y="708"/>
                    <a:pt x="465" y="708"/>
                  </a:cubicBezTo>
                  <a:lnTo>
                    <a:pt x="503" y="689"/>
                  </a:lnTo>
                  <a:close/>
                  <a:moveTo>
                    <a:pt x="335" y="633"/>
                  </a:moveTo>
                  <a:lnTo>
                    <a:pt x="335" y="633"/>
                  </a:lnTo>
                  <a:cubicBezTo>
                    <a:pt x="354" y="633"/>
                    <a:pt x="354" y="615"/>
                    <a:pt x="335" y="596"/>
                  </a:cubicBezTo>
                  <a:cubicBezTo>
                    <a:pt x="335" y="559"/>
                    <a:pt x="335" y="559"/>
                    <a:pt x="335" y="559"/>
                  </a:cubicBezTo>
                  <a:cubicBezTo>
                    <a:pt x="316" y="559"/>
                    <a:pt x="298" y="540"/>
                    <a:pt x="279" y="559"/>
                  </a:cubicBezTo>
                  <a:cubicBezTo>
                    <a:pt x="261" y="577"/>
                    <a:pt x="261" y="577"/>
                    <a:pt x="261" y="577"/>
                  </a:cubicBezTo>
                  <a:cubicBezTo>
                    <a:pt x="242" y="577"/>
                    <a:pt x="242" y="596"/>
                    <a:pt x="242" y="615"/>
                  </a:cubicBezTo>
                  <a:cubicBezTo>
                    <a:pt x="261" y="633"/>
                    <a:pt x="261" y="633"/>
                    <a:pt x="261" y="633"/>
                  </a:cubicBezTo>
                  <a:cubicBezTo>
                    <a:pt x="279" y="652"/>
                    <a:pt x="279" y="652"/>
                    <a:pt x="298" y="652"/>
                  </a:cubicBezTo>
                  <a:lnTo>
                    <a:pt x="335" y="633"/>
                  </a:lnTo>
                  <a:close/>
                  <a:moveTo>
                    <a:pt x="391" y="745"/>
                  </a:moveTo>
                  <a:lnTo>
                    <a:pt x="391" y="745"/>
                  </a:lnTo>
                  <a:cubicBezTo>
                    <a:pt x="410" y="726"/>
                    <a:pt x="410" y="708"/>
                    <a:pt x="410" y="708"/>
                  </a:cubicBezTo>
                  <a:cubicBezTo>
                    <a:pt x="391" y="671"/>
                    <a:pt x="391" y="671"/>
                    <a:pt x="391" y="671"/>
                  </a:cubicBezTo>
                  <a:cubicBezTo>
                    <a:pt x="372" y="652"/>
                    <a:pt x="354" y="652"/>
                    <a:pt x="354" y="671"/>
                  </a:cubicBezTo>
                  <a:cubicBezTo>
                    <a:pt x="316" y="671"/>
                    <a:pt x="316" y="671"/>
                    <a:pt x="316" y="671"/>
                  </a:cubicBezTo>
                  <a:cubicBezTo>
                    <a:pt x="298" y="689"/>
                    <a:pt x="298" y="708"/>
                    <a:pt x="298" y="726"/>
                  </a:cubicBezTo>
                  <a:cubicBezTo>
                    <a:pt x="316" y="745"/>
                    <a:pt x="316" y="745"/>
                    <a:pt x="316" y="745"/>
                  </a:cubicBezTo>
                  <a:cubicBezTo>
                    <a:pt x="335" y="764"/>
                    <a:pt x="354" y="764"/>
                    <a:pt x="372" y="764"/>
                  </a:cubicBezTo>
                  <a:lnTo>
                    <a:pt x="391" y="745"/>
                  </a:lnTo>
                  <a:close/>
                </a:path>
              </a:pathLst>
            </a:custGeom>
            <a:solidFill>
              <a:schemeClr val="accent5">
                <a:lumMod val="50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íSļïḑè">
              <a:extLst>
                <a:ext uri="{FF2B5EF4-FFF2-40B4-BE49-F238E27FC236}">
                  <a16:creationId xmlns:a16="http://schemas.microsoft.com/office/drawing/2014/main" id="{ABE4C1C0-BA9A-41F4-9E85-575581B505D0}"/>
                </a:ext>
              </a:extLst>
            </p:cNvPr>
            <p:cNvSpPr/>
            <p:nvPr/>
          </p:nvSpPr>
          <p:spPr bwMode="auto">
            <a:xfrm rot="19800000">
              <a:off x="6944546" y="5479437"/>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65000"/>
              </a:schemeClr>
            </a:solidFill>
            <a:ln>
              <a:noFill/>
            </a:ln>
            <a:effectLst/>
          </p:spPr>
          <p:txBody>
            <a:bodyPr anchor="ctr"/>
            <a:lstStyle/>
            <a:p>
              <a:pPr algn="ctr"/>
              <a:endParaRPr/>
            </a:p>
          </p:txBody>
        </p:sp>
      </p:grpSp>
      <p:sp>
        <p:nvSpPr>
          <p:cNvPr id="102" name="ïslïḑè">
            <a:extLst>
              <a:ext uri="{FF2B5EF4-FFF2-40B4-BE49-F238E27FC236}">
                <a16:creationId xmlns:a16="http://schemas.microsoft.com/office/drawing/2014/main" id="{6E685359-0D12-4E53-9266-00297460FBAC}"/>
              </a:ext>
            </a:extLst>
          </p:cNvPr>
          <p:cNvSpPr txBox="1"/>
          <p:nvPr/>
        </p:nvSpPr>
        <p:spPr>
          <a:xfrm>
            <a:off x="1337132" y="4717563"/>
            <a:ext cx="3766775" cy="696505"/>
          </a:xfrm>
          <a:prstGeom prst="rect">
            <a:avLst/>
          </a:prstGeom>
        </p:spPr>
        <p:style>
          <a:lnRef idx="2">
            <a:schemeClr val="accent2"/>
          </a:lnRef>
          <a:fillRef idx="1">
            <a:schemeClr val="lt1"/>
          </a:fillRef>
          <a:effectRef idx="0">
            <a:schemeClr val="accent2"/>
          </a:effectRef>
          <a:fontRef idx="minor">
            <a:schemeClr val="dk1"/>
          </a:fontRef>
        </p:style>
        <p:txBody>
          <a:bodyPr vert="horz" wrap="none" lIns="90000" tIns="46800" rIns="90000" bIns="46800" anchor="ctr">
            <a:normAutofit lnSpcReduction="10000"/>
          </a:bodyPr>
          <a:lstStyle/>
          <a:p>
            <a:pPr algn="ctr"/>
            <a:r>
              <a:rPr lang="zh-CN" altLang="en-US" sz="2000" b="1" dirty="0"/>
              <a:t>如何充分利用 </a:t>
            </a:r>
            <a:r>
              <a:rPr lang="en-US" altLang="zh-CN" sz="2000" b="1" dirty="0"/>
              <a:t>Rust</a:t>
            </a:r>
            <a:r>
              <a:rPr lang="zh-CN" altLang="en-US" sz="2000" b="1" dirty="0"/>
              <a:t>，</a:t>
            </a:r>
            <a:endParaRPr lang="en-US" altLang="zh-CN" sz="2000" b="1" dirty="0"/>
          </a:p>
          <a:p>
            <a:pPr algn="ctr"/>
            <a:r>
              <a:rPr lang="en-US" altLang="zh-CN" sz="2000" b="1" dirty="0"/>
              <a:t>WebAssembly</a:t>
            </a:r>
            <a:r>
              <a:rPr lang="zh-CN" altLang="en-US" sz="2000" b="1" dirty="0"/>
              <a:t>，</a:t>
            </a:r>
            <a:r>
              <a:rPr lang="en-US" altLang="zh-CN" sz="2000" b="1" dirty="0"/>
              <a:t>JS </a:t>
            </a:r>
            <a:r>
              <a:rPr lang="zh-CN" altLang="en-US" sz="2000" b="1" dirty="0"/>
              <a:t>各自的优势</a:t>
            </a:r>
          </a:p>
        </p:txBody>
      </p:sp>
      <p:grpSp>
        <p:nvGrpSpPr>
          <p:cNvPr id="11" name="ïṩḻîḓe">
            <a:extLst>
              <a:ext uri="{FF2B5EF4-FFF2-40B4-BE49-F238E27FC236}">
                <a16:creationId xmlns:a16="http://schemas.microsoft.com/office/drawing/2014/main" id="{A64EF312-E114-4EFD-96DD-2E79F3DC184D}"/>
              </a:ext>
            </a:extLst>
          </p:cNvPr>
          <p:cNvGrpSpPr/>
          <p:nvPr/>
        </p:nvGrpSpPr>
        <p:grpSpPr>
          <a:xfrm>
            <a:off x="8174015" y="2379487"/>
            <a:ext cx="2013380" cy="2012290"/>
            <a:chOff x="484188" y="2957513"/>
            <a:chExt cx="1704975" cy="1703387"/>
          </a:xfrm>
        </p:grpSpPr>
        <p:sp>
          <p:nvSpPr>
            <p:cNvPr id="14" name="išḷiďê">
              <a:extLst>
                <a:ext uri="{FF2B5EF4-FFF2-40B4-BE49-F238E27FC236}">
                  <a16:creationId xmlns:a16="http://schemas.microsoft.com/office/drawing/2014/main" id="{F654A74D-71B9-4D12-85E8-3E1CCCA4C37E}"/>
                </a:ext>
              </a:extLst>
            </p:cNvPr>
            <p:cNvSpPr/>
            <p:nvPr/>
          </p:nvSpPr>
          <p:spPr bwMode="auto">
            <a:xfrm>
              <a:off x="484188" y="2957513"/>
              <a:ext cx="1703387" cy="1703387"/>
            </a:xfrm>
            <a:custGeom>
              <a:avLst/>
              <a:gdLst>
                <a:gd name="T0" fmla="*/ 4731 w 4732"/>
                <a:gd name="T1" fmla="*/ 2366 h 4733"/>
                <a:gd name="T2" fmla="*/ 4731 w 4732"/>
                <a:gd name="T3" fmla="*/ 2366 h 4733"/>
                <a:gd name="T4" fmla="*/ 2366 w 4732"/>
                <a:gd name="T5" fmla="*/ 4732 h 4733"/>
                <a:gd name="T6" fmla="*/ 0 w 4732"/>
                <a:gd name="T7" fmla="*/ 2366 h 4733"/>
                <a:gd name="T8" fmla="*/ 2366 w 4732"/>
                <a:gd name="T9" fmla="*/ 0 h 4733"/>
                <a:gd name="T10" fmla="*/ 4731 w 4732"/>
                <a:gd name="T11" fmla="*/ 2366 h 4733"/>
              </a:gdLst>
              <a:ahLst/>
              <a:cxnLst>
                <a:cxn ang="0">
                  <a:pos x="T0" y="T1"/>
                </a:cxn>
                <a:cxn ang="0">
                  <a:pos x="T2" y="T3"/>
                </a:cxn>
                <a:cxn ang="0">
                  <a:pos x="T4" y="T5"/>
                </a:cxn>
                <a:cxn ang="0">
                  <a:pos x="T6" y="T7"/>
                </a:cxn>
                <a:cxn ang="0">
                  <a:pos x="T8" y="T9"/>
                </a:cxn>
                <a:cxn ang="0">
                  <a:pos x="T10" y="T11"/>
                </a:cxn>
              </a:cxnLst>
              <a:rect l="0" t="0" r="r" b="b"/>
              <a:pathLst>
                <a:path w="4732" h="4733">
                  <a:moveTo>
                    <a:pt x="4731" y="2366"/>
                  </a:moveTo>
                  <a:lnTo>
                    <a:pt x="4731" y="2366"/>
                  </a:lnTo>
                  <a:cubicBezTo>
                    <a:pt x="4731" y="3667"/>
                    <a:pt x="3679" y="4732"/>
                    <a:pt x="2366" y="4732"/>
                  </a:cubicBezTo>
                  <a:cubicBezTo>
                    <a:pt x="1065" y="4732"/>
                    <a:pt x="0" y="3667"/>
                    <a:pt x="0" y="2366"/>
                  </a:cubicBezTo>
                  <a:cubicBezTo>
                    <a:pt x="0" y="1052"/>
                    <a:pt x="1065" y="0"/>
                    <a:pt x="2366" y="0"/>
                  </a:cubicBezTo>
                  <a:cubicBezTo>
                    <a:pt x="3679" y="0"/>
                    <a:pt x="4731" y="1052"/>
                    <a:pt x="4731" y="2366"/>
                  </a:cubicBezTo>
                </a:path>
              </a:pathLst>
            </a:custGeom>
            <a:solidFill>
              <a:schemeClr val="accent3"/>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ïşļiḍè">
              <a:extLst>
                <a:ext uri="{FF2B5EF4-FFF2-40B4-BE49-F238E27FC236}">
                  <a16:creationId xmlns:a16="http://schemas.microsoft.com/office/drawing/2014/main" id="{20196A41-579B-4B96-BFDE-405294C9AB1E}"/>
                </a:ext>
              </a:extLst>
            </p:cNvPr>
            <p:cNvSpPr/>
            <p:nvPr/>
          </p:nvSpPr>
          <p:spPr bwMode="auto">
            <a:xfrm>
              <a:off x="952500" y="4013200"/>
              <a:ext cx="25400" cy="20638"/>
            </a:xfrm>
            <a:custGeom>
              <a:avLst/>
              <a:gdLst>
                <a:gd name="T0" fmla="*/ 55 w 70"/>
                <a:gd name="T1" fmla="*/ 55 h 56"/>
                <a:gd name="T2" fmla="*/ 0 w 70"/>
                <a:gd name="T3" fmla="*/ 14 h 56"/>
                <a:gd name="T4" fmla="*/ 0 w 70"/>
                <a:gd name="T5" fmla="*/ 0 h 56"/>
                <a:gd name="T6" fmla="*/ 28 w 70"/>
                <a:gd name="T7" fmla="*/ 14 h 56"/>
                <a:gd name="T8" fmla="*/ 55 w 70"/>
                <a:gd name="T9" fmla="*/ 0 h 56"/>
                <a:gd name="T10" fmla="*/ 55 w 70"/>
                <a:gd name="T11" fmla="*/ 14 h 56"/>
                <a:gd name="T12" fmla="*/ 69 w 70"/>
                <a:gd name="T13" fmla="*/ 42 h 56"/>
                <a:gd name="T14" fmla="*/ 55 w 70"/>
                <a:gd name="T15" fmla="*/ 55 h 56"/>
                <a:gd name="T16" fmla="*/ 42 w 70"/>
                <a:gd name="T17" fmla="*/ 14 h 56"/>
                <a:gd name="T18" fmla="*/ 28 w 70"/>
                <a:gd name="T19" fmla="*/ 28 h 56"/>
                <a:gd name="T20" fmla="*/ 55 w 70"/>
                <a:gd name="T21" fmla="*/ 42 h 56"/>
                <a:gd name="T22" fmla="*/ 55 w 70"/>
                <a:gd name="T23" fmla="*/ 28 h 56"/>
                <a:gd name="T24" fmla="*/ 42 w 70"/>
                <a:gd name="T25"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56">
                  <a:moveTo>
                    <a:pt x="55" y="55"/>
                  </a:moveTo>
                  <a:cubicBezTo>
                    <a:pt x="0" y="14"/>
                    <a:pt x="0" y="14"/>
                    <a:pt x="0" y="14"/>
                  </a:cubicBezTo>
                  <a:lnTo>
                    <a:pt x="0" y="0"/>
                  </a:lnTo>
                  <a:lnTo>
                    <a:pt x="28" y="14"/>
                  </a:lnTo>
                  <a:cubicBezTo>
                    <a:pt x="28" y="0"/>
                    <a:pt x="42" y="0"/>
                    <a:pt x="55" y="0"/>
                  </a:cubicBezTo>
                  <a:lnTo>
                    <a:pt x="55" y="14"/>
                  </a:lnTo>
                  <a:cubicBezTo>
                    <a:pt x="69" y="14"/>
                    <a:pt x="69" y="28"/>
                    <a:pt x="69" y="42"/>
                  </a:cubicBezTo>
                  <a:lnTo>
                    <a:pt x="55" y="55"/>
                  </a:lnTo>
                  <a:close/>
                  <a:moveTo>
                    <a:pt x="42" y="14"/>
                  </a:moveTo>
                  <a:cubicBezTo>
                    <a:pt x="28" y="28"/>
                    <a:pt x="28" y="28"/>
                    <a:pt x="28" y="28"/>
                  </a:cubicBezTo>
                  <a:cubicBezTo>
                    <a:pt x="55" y="42"/>
                    <a:pt x="55" y="42"/>
                    <a:pt x="55" y="42"/>
                  </a:cubicBezTo>
                  <a:lnTo>
                    <a:pt x="55" y="28"/>
                  </a:lnTo>
                  <a:lnTo>
                    <a:pt x="42" y="14"/>
                  </a:ln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íśľíḑe">
              <a:extLst>
                <a:ext uri="{FF2B5EF4-FFF2-40B4-BE49-F238E27FC236}">
                  <a16:creationId xmlns:a16="http://schemas.microsoft.com/office/drawing/2014/main" id="{E5DDC520-BA73-482F-BE33-8F782A4407BB}"/>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 name="T18" fmla="*/ 55 w 70"/>
                <a:gd name="T19" fmla="*/ 55 h 70"/>
                <a:gd name="T20" fmla="*/ 27 w 70"/>
                <a:gd name="T21" fmla="*/ 28 h 70"/>
                <a:gd name="T22" fmla="*/ 27 w 70"/>
                <a:gd name="T23" fmla="*/ 42 h 70"/>
                <a:gd name="T24" fmla="*/ 55 w 70"/>
                <a:gd name="T2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69" y="55"/>
                  </a:moveTo>
                  <a:lnTo>
                    <a:pt x="69" y="69"/>
                  </a:lnTo>
                  <a:lnTo>
                    <a:pt x="0" y="42"/>
                  </a:lnTo>
                  <a:lnTo>
                    <a:pt x="0" y="28"/>
                  </a:lnTo>
                  <a:lnTo>
                    <a:pt x="14" y="28"/>
                  </a:lnTo>
                  <a:lnTo>
                    <a:pt x="27" y="28"/>
                  </a:lnTo>
                  <a:lnTo>
                    <a:pt x="14" y="14"/>
                  </a:lnTo>
                  <a:lnTo>
                    <a:pt x="14" y="0"/>
                  </a:lnTo>
                  <a:lnTo>
                    <a:pt x="69" y="55"/>
                  </a:lnTo>
                  <a:close/>
                  <a:moveTo>
                    <a:pt x="55" y="55"/>
                  </a:moveTo>
                  <a:lnTo>
                    <a:pt x="27" y="28"/>
                  </a:lnTo>
                  <a:lnTo>
                    <a:pt x="27" y="42"/>
                  </a:lnTo>
                  <a:lnTo>
                    <a:pt x="55" y="55"/>
                  </a:ln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ïSľide">
              <a:extLst>
                <a:ext uri="{FF2B5EF4-FFF2-40B4-BE49-F238E27FC236}">
                  <a16:creationId xmlns:a16="http://schemas.microsoft.com/office/drawing/2014/main" id="{DA8A5B4A-A1BA-4D38-97F6-AA6185428964}"/>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69" y="55"/>
                  </a:moveTo>
                  <a:lnTo>
                    <a:pt x="69" y="69"/>
                  </a:lnTo>
                  <a:lnTo>
                    <a:pt x="0" y="42"/>
                  </a:lnTo>
                  <a:lnTo>
                    <a:pt x="0" y="28"/>
                  </a:lnTo>
                  <a:lnTo>
                    <a:pt x="14" y="28"/>
                  </a:lnTo>
                  <a:lnTo>
                    <a:pt x="27" y="28"/>
                  </a:lnTo>
                  <a:lnTo>
                    <a:pt x="14" y="14"/>
                  </a:lnTo>
                  <a:lnTo>
                    <a:pt x="14" y="0"/>
                  </a:lnTo>
                  <a:lnTo>
                    <a:pt x="69" y="55"/>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ís1îḋe">
              <a:extLst>
                <a:ext uri="{FF2B5EF4-FFF2-40B4-BE49-F238E27FC236}">
                  <a16:creationId xmlns:a16="http://schemas.microsoft.com/office/drawing/2014/main" id="{D026C512-7DEE-42D8-9BE9-D67F0D9EC0ED}"/>
                </a:ext>
              </a:extLst>
            </p:cNvPr>
            <p:cNvSpPr/>
            <p:nvPr/>
          </p:nvSpPr>
          <p:spPr bwMode="auto">
            <a:xfrm>
              <a:off x="973138" y="3998913"/>
              <a:ext cx="11112" cy="9525"/>
            </a:xfrm>
            <a:custGeom>
              <a:avLst/>
              <a:gdLst>
                <a:gd name="T0" fmla="*/ 28 w 29"/>
                <a:gd name="T1" fmla="*/ 27 h 28"/>
                <a:gd name="T2" fmla="*/ 0 w 29"/>
                <a:gd name="T3" fmla="*/ 14 h 28"/>
                <a:gd name="T4" fmla="*/ 0 w 29"/>
                <a:gd name="T5" fmla="*/ 0 h 28"/>
                <a:gd name="T6" fmla="*/ 28 w 29"/>
                <a:gd name="T7" fmla="*/ 27 h 28"/>
              </a:gdLst>
              <a:ahLst/>
              <a:cxnLst>
                <a:cxn ang="0">
                  <a:pos x="T0" y="T1"/>
                </a:cxn>
                <a:cxn ang="0">
                  <a:pos x="T2" y="T3"/>
                </a:cxn>
                <a:cxn ang="0">
                  <a:pos x="T4" y="T5"/>
                </a:cxn>
                <a:cxn ang="0">
                  <a:pos x="T6" y="T7"/>
                </a:cxn>
              </a:cxnLst>
              <a:rect l="0" t="0" r="r" b="b"/>
              <a:pathLst>
                <a:path w="29" h="28">
                  <a:moveTo>
                    <a:pt x="28" y="27"/>
                  </a:moveTo>
                  <a:lnTo>
                    <a:pt x="0" y="14"/>
                  </a:lnTo>
                  <a:lnTo>
                    <a:pt x="0" y="0"/>
                  </a:lnTo>
                  <a:lnTo>
                    <a:pt x="28" y="27"/>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íṧḷíďe">
              <a:extLst>
                <a:ext uri="{FF2B5EF4-FFF2-40B4-BE49-F238E27FC236}">
                  <a16:creationId xmlns:a16="http://schemas.microsoft.com/office/drawing/2014/main" id="{A14E3303-7941-4F0A-97DD-42A33B4079C3}"/>
                </a:ext>
              </a:extLst>
            </p:cNvPr>
            <p:cNvSpPr/>
            <p:nvPr/>
          </p:nvSpPr>
          <p:spPr bwMode="auto">
            <a:xfrm>
              <a:off x="973138" y="3973513"/>
              <a:ext cx="30162" cy="25400"/>
            </a:xfrm>
            <a:custGeom>
              <a:avLst/>
              <a:gdLst>
                <a:gd name="T0" fmla="*/ 28 w 85"/>
                <a:gd name="T1" fmla="*/ 0 h 71"/>
                <a:gd name="T2" fmla="*/ 28 w 85"/>
                <a:gd name="T3" fmla="*/ 0 h 71"/>
                <a:gd name="T4" fmla="*/ 28 w 85"/>
                <a:gd name="T5" fmla="*/ 0 h 71"/>
                <a:gd name="T6" fmla="*/ 42 w 85"/>
                <a:gd name="T7" fmla="*/ 15 h 71"/>
                <a:gd name="T8" fmla="*/ 56 w 85"/>
                <a:gd name="T9" fmla="*/ 28 h 71"/>
                <a:gd name="T10" fmla="*/ 70 w 85"/>
                <a:gd name="T11" fmla="*/ 28 h 71"/>
                <a:gd name="T12" fmla="*/ 70 w 85"/>
                <a:gd name="T13" fmla="*/ 28 h 71"/>
                <a:gd name="T14" fmla="*/ 70 w 85"/>
                <a:gd name="T15" fmla="*/ 56 h 71"/>
                <a:gd name="T16" fmla="*/ 70 w 85"/>
                <a:gd name="T17" fmla="*/ 70 h 71"/>
                <a:gd name="T18" fmla="*/ 0 w 85"/>
                <a:gd name="T19" fmla="*/ 28 h 71"/>
                <a:gd name="T20" fmla="*/ 14 w 85"/>
                <a:gd name="T21" fmla="*/ 15 h 71"/>
                <a:gd name="T22" fmla="*/ 42 w 85"/>
                <a:gd name="T23" fmla="*/ 42 h 71"/>
                <a:gd name="T24" fmla="*/ 42 w 85"/>
                <a:gd name="T25" fmla="*/ 28 h 71"/>
                <a:gd name="T26" fmla="*/ 28 w 85"/>
                <a:gd name="T27" fmla="*/ 28 h 71"/>
                <a:gd name="T28" fmla="*/ 28 w 85"/>
                <a:gd name="T29" fmla="*/ 15 h 71"/>
                <a:gd name="T30" fmla="*/ 14 w 85"/>
                <a:gd name="T31" fmla="*/ 15 h 71"/>
                <a:gd name="T32" fmla="*/ 28 w 85"/>
                <a:gd name="T33" fmla="*/ 0 h 71"/>
                <a:gd name="T34" fmla="*/ 70 w 85"/>
                <a:gd name="T35" fmla="*/ 56 h 71"/>
                <a:gd name="T36" fmla="*/ 70 w 85"/>
                <a:gd name="T37" fmla="*/ 56 h 71"/>
                <a:gd name="T38" fmla="*/ 70 w 85"/>
                <a:gd name="T39" fmla="*/ 42 h 71"/>
                <a:gd name="T40" fmla="*/ 56 w 85"/>
                <a:gd name="T41" fmla="*/ 42 h 71"/>
                <a:gd name="T42" fmla="*/ 42 w 85"/>
                <a:gd name="T43" fmla="*/ 42 h 71"/>
                <a:gd name="T44" fmla="*/ 42 w 85"/>
                <a:gd name="T45" fmla="*/ 42 h 71"/>
                <a:gd name="T46" fmla="*/ 70 w 85"/>
                <a:gd name="T4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1">
                  <a:moveTo>
                    <a:pt x="28" y="0"/>
                  </a:moveTo>
                  <a:lnTo>
                    <a:pt x="28" y="0"/>
                  </a:lnTo>
                  <a:lnTo>
                    <a:pt x="28" y="0"/>
                  </a:lnTo>
                  <a:cubicBezTo>
                    <a:pt x="42" y="15"/>
                    <a:pt x="42" y="15"/>
                    <a:pt x="42" y="15"/>
                  </a:cubicBezTo>
                  <a:cubicBezTo>
                    <a:pt x="42" y="15"/>
                    <a:pt x="56" y="15"/>
                    <a:pt x="56" y="28"/>
                  </a:cubicBezTo>
                  <a:cubicBezTo>
                    <a:pt x="56" y="28"/>
                    <a:pt x="56" y="28"/>
                    <a:pt x="70" y="28"/>
                  </a:cubicBezTo>
                  <a:lnTo>
                    <a:pt x="70" y="28"/>
                  </a:lnTo>
                  <a:cubicBezTo>
                    <a:pt x="84" y="42"/>
                    <a:pt x="84" y="42"/>
                    <a:pt x="70" y="56"/>
                  </a:cubicBezTo>
                  <a:cubicBezTo>
                    <a:pt x="70" y="70"/>
                    <a:pt x="70" y="70"/>
                    <a:pt x="70" y="70"/>
                  </a:cubicBezTo>
                  <a:cubicBezTo>
                    <a:pt x="0" y="28"/>
                    <a:pt x="0" y="28"/>
                    <a:pt x="0" y="28"/>
                  </a:cubicBezTo>
                  <a:cubicBezTo>
                    <a:pt x="14" y="15"/>
                    <a:pt x="14" y="15"/>
                    <a:pt x="14" y="15"/>
                  </a:cubicBezTo>
                  <a:cubicBezTo>
                    <a:pt x="42" y="42"/>
                    <a:pt x="42" y="42"/>
                    <a:pt x="42" y="42"/>
                  </a:cubicBezTo>
                  <a:cubicBezTo>
                    <a:pt x="42" y="28"/>
                    <a:pt x="42" y="28"/>
                    <a:pt x="42" y="28"/>
                  </a:cubicBezTo>
                  <a:cubicBezTo>
                    <a:pt x="42" y="28"/>
                    <a:pt x="42" y="28"/>
                    <a:pt x="28" y="28"/>
                  </a:cubicBezTo>
                  <a:cubicBezTo>
                    <a:pt x="28" y="15"/>
                    <a:pt x="28" y="15"/>
                    <a:pt x="28" y="15"/>
                  </a:cubicBezTo>
                  <a:cubicBezTo>
                    <a:pt x="14" y="15"/>
                    <a:pt x="14" y="15"/>
                    <a:pt x="14" y="15"/>
                  </a:cubicBezTo>
                  <a:lnTo>
                    <a:pt x="28" y="0"/>
                  </a:lnTo>
                  <a:close/>
                  <a:moveTo>
                    <a:pt x="70" y="56"/>
                  </a:moveTo>
                  <a:lnTo>
                    <a:pt x="70" y="56"/>
                  </a:lnTo>
                  <a:cubicBezTo>
                    <a:pt x="70" y="42"/>
                    <a:pt x="70" y="42"/>
                    <a:pt x="70" y="42"/>
                  </a:cubicBezTo>
                  <a:cubicBezTo>
                    <a:pt x="56" y="42"/>
                    <a:pt x="56" y="42"/>
                    <a:pt x="56" y="42"/>
                  </a:cubicBezTo>
                  <a:cubicBezTo>
                    <a:pt x="56" y="28"/>
                    <a:pt x="56" y="42"/>
                    <a:pt x="42" y="42"/>
                  </a:cubicBezTo>
                  <a:lnTo>
                    <a:pt x="42" y="42"/>
                  </a:lnTo>
                  <a:cubicBezTo>
                    <a:pt x="70" y="56"/>
                    <a:pt x="70" y="56"/>
                    <a:pt x="70" y="56"/>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iSļîḋe">
              <a:extLst>
                <a:ext uri="{FF2B5EF4-FFF2-40B4-BE49-F238E27FC236}">
                  <a16:creationId xmlns:a16="http://schemas.microsoft.com/office/drawing/2014/main" id="{B510332E-3CC3-4596-858A-BA8DA87854C1}"/>
                </a:ext>
              </a:extLst>
            </p:cNvPr>
            <p:cNvSpPr/>
            <p:nvPr/>
          </p:nvSpPr>
          <p:spPr bwMode="auto">
            <a:xfrm>
              <a:off x="987425" y="3957638"/>
              <a:ext cx="30163" cy="25400"/>
            </a:xfrm>
            <a:custGeom>
              <a:avLst/>
              <a:gdLst>
                <a:gd name="T0" fmla="*/ 42 w 84"/>
                <a:gd name="T1" fmla="*/ 69 h 70"/>
                <a:gd name="T2" fmla="*/ 55 w 84"/>
                <a:gd name="T3" fmla="*/ 56 h 70"/>
                <a:gd name="T4" fmla="*/ 0 w 84"/>
                <a:gd name="T5" fmla="*/ 14 h 70"/>
                <a:gd name="T6" fmla="*/ 0 w 84"/>
                <a:gd name="T7" fmla="*/ 0 h 70"/>
                <a:gd name="T8" fmla="*/ 55 w 84"/>
                <a:gd name="T9" fmla="*/ 41 h 70"/>
                <a:gd name="T10" fmla="*/ 69 w 84"/>
                <a:gd name="T11" fmla="*/ 28 h 70"/>
                <a:gd name="T12" fmla="*/ 83 w 84"/>
                <a:gd name="T13" fmla="*/ 41 h 70"/>
                <a:gd name="T14" fmla="*/ 55 w 84"/>
                <a:gd name="T15" fmla="*/ 69 h 70"/>
                <a:gd name="T16" fmla="*/ 42 w 84"/>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42" y="69"/>
                  </a:moveTo>
                  <a:lnTo>
                    <a:pt x="55" y="56"/>
                  </a:lnTo>
                  <a:lnTo>
                    <a:pt x="0" y="14"/>
                  </a:lnTo>
                  <a:lnTo>
                    <a:pt x="0" y="0"/>
                  </a:lnTo>
                  <a:lnTo>
                    <a:pt x="55" y="41"/>
                  </a:lnTo>
                  <a:lnTo>
                    <a:pt x="69" y="28"/>
                  </a:lnTo>
                  <a:lnTo>
                    <a:pt x="83" y="41"/>
                  </a:lnTo>
                  <a:lnTo>
                    <a:pt x="55" y="69"/>
                  </a:lnTo>
                  <a:lnTo>
                    <a:pt x="42" y="69"/>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ïSľîďê">
              <a:extLst>
                <a:ext uri="{FF2B5EF4-FFF2-40B4-BE49-F238E27FC236}">
                  <a16:creationId xmlns:a16="http://schemas.microsoft.com/office/drawing/2014/main" id="{F63F2663-C778-463F-935C-2882606CD15A}"/>
                </a:ext>
              </a:extLst>
            </p:cNvPr>
            <p:cNvSpPr/>
            <p:nvPr/>
          </p:nvSpPr>
          <p:spPr bwMode="auto">
            <a:xfrm>
              <a:off x="996950" y="3938588"/>
              <a:ext cx="30163" cy="30162"/>
            </a:xfrm>
            <a:custGeom>
              <a:avLst/>
              <a:gdLst>
                <a:gd name="T0" fmla="*/ 14 w 84"/>
                <a:gd name="T1" fmla="*/ 14 h 84"/>
                <a:gd name="T2" fmla="*/ 14 w 84"/>
                <a:gd name="T3" fmla="*/ 0 h 84"/>
                <a:gd name="T4" fmla="*/ 83 w 84"/>
                <a:gd name="T5" fmla="*/ 55 h 84"/>
                <a:gd name="T6" fmla="*/ 69 w 84"/>
                <a:gd name="T7" fmla="*/ 55 h 84"/>
                <a:gd name="T8" fmla="*/ 41 w 84"/>
                <a:gd name="T9" fmla="*/ 27 h 84"/>
                <a:gd name="T10" fmla="*/ 69 w 84"/>
                <a:gd name="T11" fmla="*/ 69 h 84"/>
                <a:gd name="T12" fmla="*/ 55 w 84"/>
                <a:gd name="T13" fmla="*/ 83 h 84"/>
                <a:gd name="T14" fmla="*/ 0 w 84"/>
                <a:gd name="T15" fmla="*/ 41 h 84"/>
                <a:gd name="T16" fmla="*/ 0 w 84"/>
                <a:gd name="T17" fmla="*/ 27 h 84"/>
                <a:gd name="T18" fmla="*/ 55 w 84"/>
                <a:gd name="T19" fmla="*/ 55 h 84"/>
                <a:gd name="T20" fmla="*/ 14 w 84"/>
                <a:gd name="T21"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14" y="14"/>
                  </a:moveTo>
                  <a:lnTo>
                    <a:pt x="14" y="0"/>
                  </a:lnTo>
                  <a:lnTo>
                    <a:pt x="83" y="55"/>
                  </a:lnTo>
                  <a:lnTo>
                    <a:pt x="69" y="55"/>
                  </a:lnTo>
                  <a:lnTo>
                    <a:pt x="41" y="27"/>
                  </a:lnTo>
                  <a:lnTo>
                    <a:pt x="69" y="69"/>
                  </a:lnTo>
                  <a:lnTo>
                    <a:pt x="55" y="83"/>
                  </a:lnTo>
                  <a:lnTo>
                    <a:pt x="0" y="41"/>
                  </a:lnTo>
                  <a:lnTo>
                    <a:pt x="0" y="27"/>
                  </a:lnTo>
                  <a:lnTo>
                    <a:pt x="55" y="55"/>
                  </a:lnTo>
                  <a:lnTo>
                    <a:pt x="14" y="14"/>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îŝḻidé">
              <a:extLst>
                <a:ext uri="{FF2B5EF4-FFF2-40B4-BE49-F238E27FC236}">
                  <a16:creationId xmlns:a16="http://schemas.microsoft.com/office/drawing/2014/main" id="{E1EF85D2-CF30-4A37-8963-BEECB087C878}"/>
                </a:ext>
              </a:extLst>
            </p:cNvPr>
            <p:cNvSpPr/>
            <p:nvPr/>
          </p:nvSpPr>
          <p:spPr bwMode="auto">
            <a:xfrm>
              <a:off x="1008063" y="3922713"/>
              <a:ext cx="30162" cy="25400"/>
            </a:xfrm>
            <a:custGeom>
              <a:avLst/>
              <a:gdLst>
                <a:gd name="T0" fmla="*/ 69 w 84"/>
                <a:gd name="T1" fmla="*/ 56 h 70"/>
                <a:gd name="T2" fmla="*/ 83 w 84"/>
                <a:gd name="T3" fmla="*/ 42 h 70"/>
                <a:gd name="T4" fmla="*/ 83 w 84"/>
                <a:gd name="T5" fmla="*/ 42 h 70"/>
                <a:gd name="T6" fmla="*/ 69 w 84"/>
                <a:gd name="T7" fmla="*/ 69 h 70"/>
                <a:gd name="T8" fmla="*/ 0 w 84"/>
                <a:gd name="T9" fmla="*/ 28 h 70"/>
                <a:gd name="T10" fmla="*/ 28 w 84"/>
                <a:gd name="T11" fmla="*/ 0 h 70"/>
                <a:gd name="T12" fmla="*/ 28 w 84"/>
                <a:gd name="T13" fmla="*/ 14 h 70"/>
                <a:gd name="T14" fmla="*/ 14 w 84"/>
                <a:gd name="T15" fmla="*/ 28 h 70"/>
                <a:gd name="T16" fmla="*/ 42 w 84"/>
                <a:gd name="T17" fmla="*/ 42 h 70"/>
                <a:gd name="T18" fmla="*/ 42 w 84"/>
                <a:gd name="T19" fmla="*/ 28 h 70"/>
                <a:gd name="T20" fmla="*/ 56 w 84"/>
                <a:gd name="T21" fmla="*/ 28 h 70"/>
                <a:gd name="T22" fmla="*/ 42 w 84"/>
                <a:gd name="T23" fmla="*/ 42 h 70"/>
                <a:gd name="T24" fmla="*/ 69 w 84"/>
                <a:gd name="T2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
                  <a:moveTo>
                    <a:pt x="69" y="56"/>
                  </a:moveTo>
                  <a:lnTo>
                    <a:pt x="83" y="42"/>
                  </a:lnTo>
                  <a:lnTo>
                    <a:pt x="83" y="42"/>
                  </a:lnTo>
                  <a:lnTo>
                    <a:pt x="69" y="69"/>
                  </a:lnTo>
                  <a:lnTo>
                    <a:pt x="0" y="28"/>
                  </a:lnTo>
                  <a:lnTo>
                    <a:pt x="28" y="0"/>
                  </a:lnTo>
                  <a:lnTo>
                    <a:pt x="28" y="14"/>
                  </a:lnTo>
                  <a:lnTo>
                    <a:pt x="14" y="28"/>
                  </a:lnTo>
                  <a:lnTo>
                    <a:pt x="42" y="42"/>
                  </a:lnTo>
                  <a:lnTo>
                    <a:pt x="42" y="28"/>
                  </a:lnTo>
                  <a:lnTo>
                    <a:pt x="56" y="28"/>
                  </a:lnTo>
                  <a:lnTo>
                    <a:pt x="42" y="42"/>
                  </a:lnTo>
                  <a:lnTo>
                    <a:pt x="69" y="56"/>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îsḷîḑê">
              <a:extLst>
                <a:ext uri="{FF2B5EF4-FFF2-40B4-BE49-F238E27FC236}">
                  <a16:creationId xmlns:a16="http://schemas.microsoft.com/office/drawing/2014/main" id="{12769054-3323-4DF8-877A-761EC10B901E}"/>
                </a:ext>
              </a:extLst>
            </p:cNvPr>
            <p:cNvSpPr/>
            <p:nvPr/>
          </p:nvSpPr>
          <p:spPr bwMode="auto">
            <a:xfrm>
              <a:off x="1022350" y="3908425"/>
              <a:ext cx="25400" cy="25400"/>
            </a:xfrm>
            <a:custGeom>
              <a:avLst/>
              <a:gdLst>
                <a:gd name="T0" fmla="*/ 14 w 70"/>
                <a:gd name="T1" fmla="*/ 0 h 70"/>
                <a:gd name="T2" fmla="*/ 14 w 70"/>
                <a:gd name="T3" fmla="*/ 0 h 70"/>
                <a:gd name="T4" fmla="*/ 27 w 70"/>
                <a:gd name="T5" fmla="*/ 0 h 70"/>
                <a:gd name="T6" fmla="*/ 27 w 70"/>
                <a:gd name="T7" fmla="*/ 13 h 70"/>
                <a:gd name="T8" fmla="*/ 41 w 70"/>
                <a:gd name="T9" fmla="*/ 28 h 70"/>
                <a:gd name="T10" fmla="*/ 55 w 70"/>
                <a:gd name="T11" fmla="*/ 28 h 70"/>
                <a:gd name="T12" fmla="*/ 69 w 70"/>
                <a:gd name="T13" fmla="*/ 28 h 70"/>
                <a:gd name="T14" fmla="*/ 69 w 70"/>
                <a:gd name="T15" fmla="*/ 55 h 70"/>
                <a:gd name="T16" fmla="*/ 55 w 70"/>
                <a:gd name="T17" fmla="*/ 69 h 70"/>
                <a:gd name="T18" fmla="*/ 0 w 70"/>
                <a:gd name="T19" fmla="*/ 28 h 70"/>
                <a:gd name="T20" fmla="*/ 0 w 70"/>
                <a:gd name="T21" fmla="*/ 13 h 70"/>
                <a:gd name="T22" fmla="*/ 27 w 70"/>
                <a:gd name="T23" fmla="*/ 41 h 70"/>
                <a:gd name="T24" fmla="*/ 27 w 70"/>
                <a:gd name="T25" fmla="*/ 28 h 70"/>
                <a:gd name="T26" fmla="*/ 27 w 70"/>
                <a:gd name="T27" fmla="*/ 13 h 70"/>
                <a:gd name="T28" fmla="*/ 14 w 70"/>
                <a:gd name="T29" fmla="*/ 13 h 70"/>
                <a:gd name="T30" fmla="*/ 14 w 70"/>
                <a:gd name="T31" fmla="*/ 0 h 70"/>
                <a:gd name="T32" fmla="*/ 55 w 70"/>
                <a:gd name="T33" fmla="*/ 55 h 70"/>
                <a:gd name="T34" fmla="*/ 55 w 70"/>
                <a:gd name="T35" fmla="*/ 55 h 70"/>
                <a:gd name="T36" fmla="*/ 55 w 70"/>
                <a:gd name="T37" fmla="*/ 41 h 70"/>
                <a:gd name="T38" fmla="*/ 55 w 70"/>
                <a:gd name="T39" fmla="*/ 41 h 70"/>
                <a:gd name="T40" fmla="*/ 41 w 70"/>
                <a:gd name="T41" fmla="*/ 41 h 70"/>
                <a:gd name="T42" fmla="*/ 41 w 70"/>
                <a:gd name="T43" fmla="*/ 41 h 70"/>
                <a:gd name="T44" fmla="*/ 55 w 70"/>
                <a:gd name="T4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14" y="0"/>
                  </a:moveTo>
                  <a:lnTo>
                    <a:pt x="14" y="0"/>
                  </a:lnTo>
                  <a:cubicBezTo>
                    <a:pt x="14" y="0"/>
                    <a:pt x="14" y="0"/>
                    <a:pt x="27" y="0"/>
                  </a:cubicBezTo>
                  <a:cubicBezTo>
                    <a:pt x="27" y="13"/>
                    <a:pt x="27" y="13"/>
                    <a:pt x="27" y="13"/>
                  </a:cubicBezTo>
                  <a:cubicBezTo>
                    <a:pt x="41" y="13"/>
                    <a:pt x="41" y="13"/>
                    <a:pt x="41" y="28"/>
                  </a:cubicBezTo>
                  <a:lnTo>
                    <a:pt x="55" y="28"/>
                  </a:lnTo>
                  <a:cubicBezTo>
                    <a:pt x="69" y="28"/>
                    <a:pt x="69" y="28"/>
                    <a:pt x="69" y="28"/>
                  </a:cubicBezTo>
                  <a:cubicBezTo>
                    <a:pt x="69" y="41"/>
                    <a:pt x="69" y="41"/>
                    <a:pt x="69" y="55"/>
                  </a:cubicBezTo>
                  <a:cubicBezTo>
                    <a:pt x="55" y="69"/>
                    <a:pt x="55" y="69"/>
                    <a:pt x="55" y="69"/>
                  </a:cubicBezTo>
                  <a:cubicBezTo>
                    <a:pt x="0" y="28"/>
                    <a:pt x="0" y="28"/>
                    <a:pt x="0" y="28"/>
                  </a:cubicBezTo>
                  <a:cubicBezTo>
                    <a:pt x="0" y="13"/>
                    <a:pt x="0" y="13"/>
                    <a:pt x="0" y="13"/>
                  </a:cubicBezTo>
                  <a:cubicBezTo>
                    <a:pt x="27" y="41"/>
                    <a:pt x="27" y="41"/>
                    <a:pt x="27" y="41"/>
                  </a:cubicBezTo>
                  <a:cubicBezTo>
                    <a:pt x="27" y="28"/>
                    <a:pt x="27" y="28"/>
                    <a:pt x="27" y="28"/>
                  </a:cubicBezTo>
                  <a:cubicBezTo>
                    <a:pt x="27" y="28"/>
                    <a:pt x="27" y="28"/>
                    <a:pt x="27" y="13"/>
                  </a:cubicBezTo>
                  <a:cubicBezTo>
                    <a:pt x="14" y="13"/>
                    <a:pt x="14" y="13"/>
                    <a:pt x="14" y="13"/>
                  </a:cubicBezTo>
                  <a:cubicBezTo>
                    <a:pt x="14" y="13"/>
                    <a:pt x="14" y="13"/>
                    <a:pt x="14" y="0"/>
                  </a:cubicBezTo>
                  <a:close/>
                  <a:moveTo>
                    <a:pt x="55" y="55"/>
                  </a:moveTo>
                  <a:lnTo>
                    <a:pt x="55" y="55"/>
                  </a:lnTo>
                  <a:cubicBezTo>
                    <a:pt x="55" y="41"/>
                    <a:pt x="55" y="41"/>
                    <a:pt x="55" y="41"/>
                  </a:cubicBezTo>
                  <a:lnTo>
                    <a:pt x="55" y="41"/>
                  </a:lnTo>
                  <a:cubicBezTo>
                    <a:pt x="41" y="28"/>
                    <a:pt x="41" y="28"/>
                    <a:pt x="41" y="41"/>
                  </a:cubicBezTo>
                  <a:lnTo>
                    <a:pt x="41" y="41"/>
                  </a:lnTo>
                  <a:cubicBezTo>
                    <a:pt x="55" y="55"/>
                    <a:pt x="55" y="55"/>
                    <a:pt x="55" y="55"/>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îśḷíḓé">
              <a:extLst>
                <a:ext uri="{FF2B5EF4-FFF2-40B4-BE49-F238E27FC236}">
                  <a16:creationId xmlns:a16="http://schemas.microsoft.com/office/drawing/2014/main" id="{D34D833E-A035-457B-8EF5-A66098567C44}"/>
                </a:ext>
              </a:extLst>
            </p:cNvPr>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îşľiḋé">
              <a:extLst>
                <a:ext uri="{FF2B5EF4-FFF2-40B4-BE49-F238E27FC236}">
                  <a16:creationId xmlns:a16="http://schemas.microsoft.com/office/drawing/2014/main" id="{6F4652D9-5434-4224-8865-0C087353CF04}"/>
                </a:ext>
              </a:extLst>
            </p:cNvPr>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íśḷiḋe">
              <a:extLst>
                <a:ext uri="{FF2B5EF4-FFF2-40B4-BE49-F238E27FC236}">
                  <a16:creationId xmlns:a16="http://schemas.microsoft.com/office/drawing/2014/main" id="{CD5FB39E-3A44-4917-B522-2BB3C22A2FE4}"/>
                </a:ext>
              </a:extLst>
            </p:cNvPr>
            <p:cNvSpPr/>
            <p:nvPr/>
          </p:nvSpPr>
          <p:spPr bwMode="auto">
            <a:xfrm>
              <a:off x="1600200" y="4052888"/>
              <a:ext cx="130175" cy="125412"/>
            </a:xfrm>
            <a:custGeom>
              <a:avLst/>
              <a:gdLst>
                <a:gd name="T0" fmla="*/ 82 w 360"/>
                <a:gd name="T1" fmla="*/ 291 h 347"/>
                <a:gd name="T2" fmla="*/ 82 w 360"/>
                <a:gd name="T3" fmla="*/ 291 h 347"/>
                <a:gd name="T4" fmla="*/ 41 w 360"/>
                <a:gd name="T5" fmla="*/ 69 h 347"/>
                <a:gd name="T6" fmla="*/ 262 w 360"/>
                <a:gd name="T7" fmla="*/ 41 h 347"/>
                <a:gd name="T8" fmla="*/ 304 w 360"/>
                <a:gd name="T9" fmla="*/ 263 h 347"/>
                <a:gd name="T10" fmla="*/ 82 w 360"/>
                <a:gd name="T11" fmla="*/ 291 h 347"/>
              </a:gdLst>
              <a:ahLst/>
              <a:cxnLst>
                <a:cxn ang="0">
                  <a:pos x="T0" y="T1"/>
                </a:cxn>
                <a:cxn ang="0">
                  <a:pos x="T2" y="T3"/>
                </a:cxn>
                <a:cxn ang="0">
                  <a:pos x="T4" y="T5"/>
                </a:cxn>
                <a:cxn ang="0">
                  <a:pos x="T6" y="T7"/>
                </a:cxn>
                <a:cxn ang="0">
                  <a:pos x="T8" y="T9"/>
                </a:cxn>
                <a:cxn ang="0">
                  <a:pos x="T10" y="T11"/>
                </a:cxn>
              </a:cxnLst>
              <a:rect l="0" t="0" r="r" b="b"/>
              <a:pathLst>
                <a:path w="360" h="347">
                  <a:moveTo>
                    <a:pt x="82" y="291"/>
                  </a:moveTo>
                  <a:lnTo>
                    <a:pt x="82" y="291"/>
                  </a:lnTo>
                  <a:cubicBezTo>
                    <a:pt x="13" y="235"/>
                    <a:pt x="0" y="138"/>
                    <a:pt x="41" y="69"/>
                  </a:cubicBezTo>
                  <a:cubicBezTo>
                    <a:pt x="97" y="0"/>
                    <a:pt x="193" y="0"/>
                    <a:pt x="262" y="41"/>
                  </a:cubicBezTo>
                  <a:cubicBezTo>
                    <a:pt x="332" y="97"/>
                    <a:pt x="359" y="194"/>
                    <a:pt x="304" y="263"/>
                  </a:cubicBezTo>
                  <a:cubicBezTo>
                    <a:pt x="262" y="332"/>
                    <a:pt x="152" y="346"/>
                    <a:pt x="82" y="291"/>
                  </a:cubicBez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îṧliďè">
              <a:extLst>
                <a:ext uri="{FF2B5EF4-FFF2-40B4-BE49-F238E27FC236}">
                  <a16:creationId xmlns:a16="http://schemas.microsoft.com/office/drawing/2014/main" id="{0200FF50-FFA4-42CE-B592-D42613F25730}"/>
                </a:ext>
              </a:extLst>
            </p:cNvPr>
            <p:cNvSpPr/>
            <p:nvPr/>
          </p:nvSpPr>
          <p:spPr bwMode="auto">
            <a:xfrm>
              <a:off x="1311275" y="3784600"/>
              <a:ext cx="50800" cy="34925"/>
            </a:xfrm>
            <a:custGeom>
              <a:avLst/>
              <a:gdLst>
                <a:gd name="T0" fmla="*/ 139 w 140"/>
                <a:gd name="T1" fmla="*/ 97 h 98"/>
                <a:gd name="T2" fmla="*/ 0 w 140"/>
                <a:gd name="T3" fmla="*/ 97 h 98"/>
                <a:gd name="T4" fmla="*/ 14 w 140"/>
                <a:gd name="T5" fmla="*/ 42 h 98"/>
                <a:gd name="T6" fmla="*/ 55 w 140"/>
                <a:gd name="T7" fmla="*/ 0 h 98"/>
                <a:gd name="T8" fmla="*/ 111 w 140"/>
                <a:gd name="T9" fmla="*/ 27 h 98"/>
                <a:gd name="T10" fmla="*/ 139 w 140"/>
                <a:gd name="T11" fmla="*/ 97 h 98"/>
              </a:gdLst>
              <a:ahLst/>
              <a:cxnLst>
                <a:cxn ang="0">
                  <a:pos x="T0" y="T1"/>
                </a:cxn>
                <a:cxn ang="0">
                  <a:pos x="T2" y="T3"/>
                </a:cxn>
                <a:cxn ang="0">
                  <a:pos x="T4" y="T5"/>
                </a:cxn>
                <a:cxn ang="0">
                  <a:pos x="T6" y="T7"/>
                </a:cxn>
                <a:cxn ang="0">
                  <a:pos x="T8" y="T9"/>
                </a:cxn>
                <a:cxn ang="0">
                  <a:pos x="T10" y="T11"/>
                </a:cxn>
              </a:cxnLst>
              <a:rect l="0" t="0" r="r" b="b"/>
              <a:pathLst>
                <a:path w="140" h="98">
                  <a:moveTo>
                    <a:pt x="139" y="97"/>
                  </a:moveTo>
                  <a:lnTo>
                    <a:pt x="0" y="97"/>
                  </a:lnTo>
                  <a:lnTo>
                    <a:pt x="14" y="42"/>
                  </a:lnTo>
                  <a:lnTo>
                    <a:pt x="55" y="0"/>
                  </a:lnTo>
                  <a:lnTo>
                    <a:pt x="111" y="27"/>
                  </a:lnTo>
                  <a:lnTo>
                    <a:pt x="139" y="97"/>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iśḷiḓê">
              <a:extLst>
                <a:ext uri="{FF2B5EF4-FFF2-40B4-BE49-F238E27FC236}">
                  <a16:creationId xmlns:a16="http://schemas.microsoft.com/office/drawing/2014/main" id="{5DF416DA-956A-4D9F-801F-0EFDF3BE9E21}"/>
                </a:ext>
              </a:extLst>
            </p:cNvPr>
            <p:cNvSpPr/>
            <p:nvPr/>
          </p:nvSpPr>
          <p:spPr bwMode="auto">
            <a:xfrm>
              <a:off x="873125" y="3673475"/>
              <a:ext cx="463550" cy="488950"/>
            </a:xfrm>
            <a:custGeom>
              <a:avLst/>
              <a:gdLst>
                <a:gd name="T0" fmla="*/ 1287 w 1288"/>
                <a:gd name="T1" fmla="*/ 347 h 1357"/>
                <a:gd name="T2" fmla="*/ 567 w 1288"/>
                <a:gd name="T3" fmla="*/ 1356 h 1357"/>
                <a:gd name="T4" fmla="*/ 235 w 1288"/>
                <a:gd name="T5" fmla="*/ 1121 h 1357"/>
                <a:gd name="T6" fmla="*/ 194 w 1288"/>
                <a:gd name="T7" fmla="*/ 1093 h 1357"/>
                <a:gd name="T8" fmla="*/ 180 w 1288"/>
                <a:gd name="T9" fmla="*/ 623 h 1357"/>
                <a:gd name="T10" fmla="*/ 429 w 1288"/>
                <a:gd name="T11" fmla="*/ 291 h 1357"/>
                <a:gd name="T12" fmla="*/ 484 w 1288"/>
                <a:gd name="T13" fmla="*/ 222 h 1357"/>
                <a:gd name="T14" fmla="*/ 484 w 1288"/>
                <a:gd name="T15" fmla="*/ 222 h 1357"/>
                <a:gd name="T16" fmla="*/ 830 w 1288"/>
                <a:gd name="T17" fmla="*/ 42 h 1357"/>
                <a:gd name="T18" fmla="*/ 885 w 1288"/>
                <a:gd name="T19" fmla="*/ 70 h 1357"/>
                <a:gd name="T20" fmla="*/ 996 w 1288"/>
                <a:gd name="T21" fmla="*/ 70 h 1357"/>
                <a:gd name="T22" fmla="*/ 968 w 1288"/>
                <a:gd name="T23" fmla="*/ 111 h 1357"/>
                <a:gd name="T24" fmla="*/ 1287 w 1288"/>
                <a:gd name="T25" fmla="*/ 347 h 1357"/>
                <a:gd name="T26" fmla="*/ 1287 w 1288"/>
                <a:gd name="T27" fmla="*/ 34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8" h="1357">
                  <a:moveTo>
                    <a:pt x="1287" y="347"/>
                  </a:moveTo>
                  <a:cubicBezTo>
                    <a:pt x="1287" y="347"/>
                    <a:pt x="1287" y="347"/>
                    <a:pt x="567" y="1356"/>
                  </a:cubicBezTo>
                  <a:cubicBezTo>
                    <a:pt x="567" y="1356"/>
                    <a:pt x="567" y="1356"/>
                    <a:pt x="235" y="1121"/>
                  </a:cubicBezTo>
                  <a:cubicBezTo>
                    <a:pt x="235" y="1121"/>
                    <a:pt x="235" y="1121"/>
                    <a:pt x="194" y="1093"/>
                  </a:cubicBezTo>
                  <a:cubicBezTo>
                    <a:pt x="0" y="872"/>
                    <a:pt x="180" y="623"/>
                    <a:pt x="180" y="623"/>
                  </a:cubicBezTo>
                  <a:cubicBezTo>
                    <a:pt x="180" y="623"/>
                    <a:pt x="180" y="623"/>
                    <a:pt x="429" y="291"/>
                  </a:cubicBezTo>
                  <a:cubicBezTo>
                    <a:pt x="442" y="263"/>
                    <a:pt x="456" y="250"/>
                    <a:pt x="484" y="222"/>
                  </a:cubicBezTo>
                  <a:lnTo>
                    <a:pt x="484" y="222"/>
                  </a:lnTo>
                  <a:cubicBezTo>
                    <a:pt x="650" y="0"/>
                    <a:pt x="830" y="42"/>
                    <a:pt x="830" y="42"/>
                  </a:cubicBezTo>
                  <a:cubicBezTo>
                    <a:pt x="830" y="42"/>
                    <a:pt x="830" y="42"/>
                    <a:pt x="885" y="70"/>
                  </a:cubicBezTo>
                  <a:cubicBezTo>
                    <a:pt x="955" y="70"/>
                    <a:pt x="996" y="70"/>
                    <a:pt x="996" y="70"/>
                  </a:cubicBezTo>
                  <a:cubicBezTo>
                    <a:pt x="996" y="70"/>
                    <a:pt x="996" y="70"/>
                    <a:pt x="968" y="111"/>
                  </a:cubicBezTo>
                  <a:cubicBezTo>
                    <a:pt x="968" y="111"/>
                    <a:pt x="968" y="111"/>
                    <a:pt x="1287" y="347"/>
                  </a:cubicBezTo>
                  <a:lnTo>
                    <a:pt x="1287" y="347"/>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dirty="0"/>
            </a:p>
          </p:txBody>
        </p:sp>
        <p:sp>
          <p:nvSpPr>
            <p:cNvPr id="29" name="îṩľïḓe">
              <a:extLst>
                <a:ext uri="{FF2B5EF4-FFF2-40B4-BE49-F238E27FC236}">
                  <a16:creationId xmlns:a16="http://schemas.microsoft.com/office/drawing/2014/main" id="{9473F847-05C6-4F29-A5B6-1E4E79396DA8}"/>
                </a:ext>
              </a:extLst>
            </p:cNvPr>
            <p:cNvSpPr/>
            <p:nvPr/>
          </p:nvSpPr>
          <p:spPr bwMode="auto">
            <a:xfrm>
              <a:off x="733425" y="3594100"/>
              <a:ext cx="384175" cy="384175"/>
            </a:xfrm>
            <a:custGeom>
              <a:avLst/>
              <a:gdLst>
                <a:gd name="T0" fmla="*/ 0 w 1067"/>
                <a:gd name="T1" fmla="*/ 623 h 1067"/>
                <a:gd name="T2" fmla="*/ 443 w 1067"/>
                <a:gd name="T3" fmla="*/ 0 h 1067"/>
                <a:gd name="T4" fmla="*/ 1066 w 1067"/>
                <a:gd name="T5" fmla="*/ 443 h 1067"/>
                <a:gd name="T6" fmla="*/ 623 w 1067"/>
                <a:gd name="T7" fmla="*/ 1066 h 1067"/>
                <a:gd name="T8" fmla="*/ 0 w 1067"/>
                <a:gd name="T9" fmla="*/ 623 h 1067"/>
              </a:gdLst>
              <a:ahLst/>
              <a:cxnLst>
                <a:cxn ang="0">
                  <a:pos x="T0" y="T1"/>
                </a:cxn>
                <a:cxn ang="0">
                  <a:pos x="T2" y="T3"/>
                </a:cxn>
                <a:cxn ang="0">
                  <a:pos x="T4" y="T5"/>
                </a:cxn>
                <a:cxn ang="0">
                  <a:pos x="T6" y="T7"/>
                </a:cxn>
                <a:cxn ang="0">
                  <a:pos x="T8" y="T9"/>
                </a:cxn>
              </a:cxnLst>
              <a:rect l="0" t="0" r="r" b="b"/>
              <a:pathLst>
                <a:path w="1067" h="1067">
                  <a:moveTo>
                    <a:pt x="0" y="623"/>
                  </a:moveTo>
                  <a:lnTo>
                    <a:pt x="443" y="0"/>
                  </a:lnTo>
                  <a:lnTo>
                    <a:pt x="1066" y="443"/>
                  </a:lnTo>
                  <a:lnTo>
                    <a:pt x="623" y="1066"/>
                  </a:lnTo>
                  <a:lnTo>
                    <a:pt x="0" y="623"/>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íṩlïďê">
              <a:extLst>
                <a:ext uri="{FF2B5EF4-FFF2-40B4-BE49-F238E27FC236}">
                  <a16:creationId xmlns:a16="http://schemas.microsoft.com/office/drawing/2014/main" id="{7C2E95DB-15DA-4ED0-BD68-DA456F33ED34}"/>
                </a:ext>
              </a:extLst>
            </p:cNvPr>
            <p:cNvSpPr/>
            <p:nvPr/>
          </p:nvSpPr>
          <p:spPr bwMode="auto">
            <a:xfrm>
              <a:off x="1316038" y="3933825"/>
              <a:ext cx="65087" cy="46038"/>
            </a:xfrm>
            <a:custGeom>
              <a:avLst/>
              <a:gdLst>
                <a:gd name="T0" fmla="*/ 152 w 181"/>
                <a:gd name="T1" fmla="*/ 110 h 126"/>
                <a:gd name="T2" fmla="*/ 111 w 181"/>
                <a:gd name="T3" fmla="*/ 83 h 126"/>
                <a:gd name="T4" fmla="*/ 69 w 181"/>
                <a:gd name="T5" fmla="*/ 55 h 126"/>
                <a:gd name="T6" fmla="*/ 28 w 181"/>
                <a:gd name="T7" fmla="*/ 28 h 126"/>
                <a:gd name="T8" fmla="*/ 28 w 181"/>
                <a:gd name="T9" fmla="*/ 14 h 126"/>
                <a:gd name="T10" fmla="*/ 14 w 181"/>
                <a:gd name="T11" fmla="*/ 14 h 126"/>
                <a:gd name="T12" fmla="*/ 0 w 181"/>
                <a:gd name="T13" fmla="*/ 0 h 126"/>
                <a:gd name="T14" fmla="*/ 14 w 181"/>
                <a:gd name="T15" fmla="*/ 0 h 126"/>
                <a:gd name="T16" fmla="*/ 28 w 181"/>
                <a:gd name="T17" fmla="*/ 14 h 126"/>
                <a:gd name="T18" fmla="*/ 41 w 181"/>
                <a:gd name="T19" fmla="*/ 14 h 126"/>
                <a:gd name="T20" fmla="*/ 83 w 181"/>
                <a:gd name="T21" fmla="*/ 41 h 126"/>
                <a:gd name="T22" fmla="*/ 111 w 181"/>
                <a:gd name="T23" fmla="*/ 69 h 126"/>
                <a:gd name="T24" fmla="*/ 152 w 181"/>
                <a:gd name="T25" fmla="*/ 97 h 126"/>
                <a:gd name="T26" fmla="*/ 180 w 181"/>
                <a:gd name="T27" fmla="*/ 125 h 126"/>
                <a:gd name="T28" fmla="*/ 152 w 181"/>
                <a:gd name="T29" fmla="*/ 1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26">
                  <a:moveTo>
                    <a:pt x="152" y="110"/>
                  </a:moveTo>
                  <a:cubicBezTo>
                    <a:pt x="138" y="97"/>
                    <a:pt x="125" y="97"/>
                    <a:pt x="111" y="83"/>
                  </a:cubicBezTo>
                  <a:cubicBezTo>
                    <a:pt x="97" y="69"/>
                    <a:pt x="83" y="69"/>
                    <a:pt x="69" y="55"/>
                  </a:cubicBezTo>
                  <a:cubicBezTo>
                    <a:pt x="56" y="55"/>
                    <a:pt x="41" y="41"/>
                    <a:pt x="28" y="28"/>
                  </a:cubicBezTo>
                  <a:lnTo>
                    <a:pt x="28" y="14"/>
                  </a:lnTo>
                  <a:lnTo>
                    <a:pt x="14" y="14"/>
                  </a:lnTo>
                  <a:cubicBezTo>
                    <a:pt x="14" y="0"/>
                    <a:pt x="0" y="0"/>
                    <a:pt x="0" y="0"/>
                  </a:cubicBezTo>
                  <a:lnTo>
                    <a:pt x="14" y="0"/>
                  </a:lnTo>
                  <a:cubicBezTo>
                    <a:pt x="14" y="14"/>
                    <a:pt x="28" y="14"/>
                    <a:pt x="28" y="14"/>
                  </a:cubicBezTo>
                  <a:lnTo>
                    <a:pt x="41" y="14"/>
                  </a:lnTo>
                  <a:cubicBezTo>
                    <a:pt x="56" y="28"/>
                    <a:pt x="69" y="28"/>
                    <a:pt x="83" y="41"/>
                  </a:cubicBezTo>
                  <a:lnTo>
                    <a:pt x="111" y="69"/>
                  </a:lnTo>
                  <a:cubicBezTo>
                    <a:pt x="125" y="83"/>
                    <a:pt x="138" y="83"/>
                    <a:pt x="152" y="97"/>
                  </a:cubicBezTo>
                  <a:cubicBezTo>
                    <a:pt x="166" y="110"/>
                    <a:pt x="180" y="110"/>
                    <a:pt x="180" y="125"/>
                  </a:cubicBezTo>
                  <a:cubicBezTo>
                    <a:pt x="166" y="125"/>
                    <a:pt x="152" y="110"/>
                    <a:pt x="152" y="110"/>
                  </a:cubicBez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îṩľíḑé">
              <a:extLst>
                <a:ext uri="{FF2B5EF4-FFF2-40B4-BE49-F238E27FC236}">
                  <a16:creationId xmlns:a16="http://schemas.microsoft.com/office/drawing/2014/main" id="{A5FC0B41-BE9E-46CF-8087-869FF4671925}"/>
                </a:ext>
              </a:extLst>
            </p:cNvPr>
            <p:cNvSpPr/>
            <p:nvPr/>
          </p:nvSpPr>
          <p:spPr bwMode="auto">
            <a:xfrm>
              <a:off x="733425" y="3589338"/>
              <a:ext cx="323850" cy="349250"/>
            </a:xfrm>
            <a:custGeom>
              <a:avLst/>
              <a:gdLst>
                <a:gd name="T0" fmla="*/ 0 w 901"/>
                <a:gd name="T1" fmla="*/ 651 h 970"/>
                <a:gd name="T2" fmla="*/ 457 w 901"/>
                <a:gd name="T3" fmla="*/ 0 h 970"/>
                <a:gd name="T4" fmla="*/ 900 w 901"/>
                <a:gd name="T5" fmla="*/ 305 h 970"/>
                <a:gd name="T6" fmla="*/ 429 w 901"/>
                <a:gd name="T7" fmla="*/ 969 h 970"/>
                <a:gd name="T8" fmla="*/ 0 w 901"/>
                <a:gd name="T9" fmla="*/ 651 h 970"/>
              </a:gdLst>
              <a:ahLst/>
              <a:cxnLst>
                <a:cxn ang="0">
                  <a:pos x="T0" y="T1"/>
                </a:cxn>
                <a:cxn ang="0">
                  <a:pos x="T2" y="T3"/>
                </a:cxn>
                <a:cxn ang="0">
                  <a:pos x="T4" y="T5"/>
                </a:cxn>
                <a:cxn ang="0">
                  <a:pos x="T6" y="T7"/>
                </a:cxn>
                <a:cxn ang="0">
                  <a:pos x="T8" y="T9"/>
                </a:cxn>
              </a:cxnLst>
              <a:rect l="0" t="0" r="r" b="b"/>
              <a:pathLst>
                <a:path w="901" h="970">
                  <a:moveTo>
                    <a:pt x="0" y="651"/>
                  </a:moveTo>
                  <a:lnTo>
                    <a:pt x="457" y="0"/>
                  </a:lnTo>
                  <a:lnTo>
                    <a:pt x="900" y="305"/>
                  </a:lnTo>
                  <a:lnTo>
                    <a:pt x="429" y="969"/>
                  </a:lnTo>
                  <a:lnTo>
                    <a:pt x="0" y="651"/>
                  </a:lnTo>
                </a:path>
              </a:pathLst>
            </a:custGeom>
            <a:solidFill>
              <a:srgbClr val="F0EFE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ïṡḻîďê">
              <a:extLst>
                <a:ext uri="{FF2B5EF4-FFF2-40B4-BE49-F238E27FC236}">
                  <a16:creationId xmlns:a16="http://schemas.microsoft.com/office/drawing/2014/main" id="{B0A41BA8-6480-4820-9FD7-D1EFEC0B6BE1}"/>
                </a:ext>
              </a:extLst>
            </p:cNvPr>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îŝlíḋè">
              <a:extLst>
                <a:ext uri="{FF2B5EF4-FFF2-40B4-BE49-F238E27FC236}">
                  <a16:creationId xmlns:a16="http://schemas.microsoft.com/office/drawing/2014/main" id="{16B874E9-3B4B-4D2B-A640-8E73C14B342B}"/>
                </a:ext>
              </a:extLst>
            </p:cNvPr>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ïṣ1îḑê">
              <a:extLst>
                <a:ext uri="{FF2B5EF4-FFF2-40B4-BE49-F238E27FC236}">
                  <a16:creationId xmlns:a16="http://schemas.microsoft.com/office/drawing/2014/main" id="{4B6F8878-4A16-4262-91EE-669A3B00263C}"/>
                </a:ext>
              </a:extLst>
            </p:cNvPr>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iṥļïḓê">
              <a:extLst>
                <a:ext uri="{FF2B5EF4-FFF2-40B4-BE49-F238E27FC236}">
                  <a16:creationId xmlns:a16="http://schemas.microsoft.com/office/drawing/2014/main" id="{FD2433F2-7828-420F-A91D-E1C3E5FDC40E}"/>
                </a:ext>
              </a:extLst>
            </p:cNvPr>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ïšḻíḑé">
              <a:extLst>
                <a:ext uri="{FF2B5EF4-FFF2-40B4-BE49-F238E27FC236}">
                  <a16:creationId xmlns:a16="http://schemas.microsoft.com/office/drawing/2014/main" id="{715E8A72-B50E-44AB-ACF4-96FF795D0414}"/>
                </a:ext>
              </a:extLst>
            </p:cNvPr>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iṧļiḋè">
              <a:extLst>
                <a:ext uri="{FF2B5EF4-FFF2-40B4-BE49-F238E27FC236}">
                  <a16:creationId xmlns:a16="http://schemas.microsoft.com/office/drawing/2014/main" id="{E2C01D72-753F-4B81-BA6A-B835639EAEA8}"/>
                </a:ext>
              </a:extLst>
            </p:cNvPr>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ïšļîḋe">
              <a:extLst>
                <a:ext uri="{FF2B5EF4-FFF2-40B4-BE49-F238E27FC236}">
                  <a16:creationId xmlns:a16="http://schemas.microsoft.com/office/drawing/2014/main" id="{E969106D-284E-48E7-94CA-D27ECC8E98BA}"/>
                </a:ext>
              </a:extLst>
            </p:cNvPr>
            <p:cNvSpPr/>
            <p:nvPr/>
          </p:nvSpPr>
          <p:spPr bwMode="auto">
            <a:xfrm>
              <a:off x="1330325" y="4267200"/>
              <a:ext cx="120650" cy="114300"/>
            </a:xfrm>
            <a:custGeom>
              <a:avLst/>
              <a:gdLst>
                <a:gd name="T0" fmla="*/ 250 w 333"/>
                <a:gd name="T1" fmla="*/ 41 h 319"/>
                <a:gd name="T2" fmla="*/ 277 w 333"/>
                <a:gd name="T3" fmla="*/ 249 h 319"/>
                <a:gd name="T4" fmla="*/ 84 w 333"/>
                <a:gd name="T5" fmla="*/ 276 h 319"/>
                <a:gd name="T6" fmla="*/ 56 w 333"/>
                <a:gd name="T7" fmla="*/ 83 h 319"/>
                <a:gd name="T8" fmla="*/ 250 w 333"/>
                <a:gd name="T9" fmla="*/ 41 h 319"/>
                <a:gd name="T10" fmla="*/ 250 w 333"/>
                <a:gd name="T11" fmla="*/ 41 h 319"/>
              </a:gdLst>
              <a:ahLst/>
              <a:cxnLst>
                <a:cxn ang="0">
                  <a:pos x="T0" y="T1"/>
                </a:cxn>
                <a:cxn ang="0">
                  <a:pos x="T2" y="T3"/>
                </a:cxn>
                <a:cxn ang="0">
                  <a:pos x="T4" y="T5"/>
                </a:cxn>
                <a:cxn ang="0">
                  <a:pos x="T6" y="T7"/>
                </a:cxn>
                <a:cxn ang="0">
                  <a:pos x="T8" y="T9"/>
                </a:cxn>
                <a:cxn ang="0">
                  <a:pos x="T10" y="T11"/>
                </a:cxn>
              </a:cxnLst>
              <a:rect l="0" t="0" r="r" b="b"/>
              <a:pathLst>
                <a:path w="333" h="319">
                  <a:moveTo>
                    <a:pt x="250" y="41"/>
                  </a:moveTo>
                  <a:cubicBezTo>
                    <a:pt x="319" y="97"/>
                    <a:pt x="332" y="180"/>
                    <a:pt x="277" y="249"/>
                  </a:cubicBezTo>
                  <a:cubicBezTo>
                    <a:pt x="236" y="304"/>
                    <a:pt x="153" y="318"/>
                    <a:pt x="84" y="276"/>
                  </a:cubicBezTo>
                  <a:cubicBezTo>
                    <a:pt x="15" y="235"/>
                    <a:pt x="0" y="138"/>
                    <a:pt x="56" y="83"/>
                  </a:cubicBezTo>
                  <a:cubicBezTo>
                    <a:pt x="97" y="14"/>
                    <a:pt x="180" y="0"/>
                    <a:pt x="250" y="41"/>
                  </a:cubicBezTo>
                  <a:lnTo>
                    <a:pt x="250" y="41"/>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îslïdè">
              <a:extLst>
                <a:ext uri="{FF2B5EF4-FFF2-40B4-BE49-F238E27FC236}">
                  <a16:creationId xmlns:a16="http://schemas.microsoft.com/office/drawing/2014/main" id="{1B0EA1C6-6AC1-4EA2-958B-2EF3C80CD0CC}"/>
                </a:ext>
              </a:extLst>
            </p:cNvPr>
            <p:cNvSpPr/>
            <p:nvPr/>
          </p:nvSpPr>
          <p:spPr bwMode="auto">
            <a:xfrm>
              <a:off x="1470025" y="4232275"/>
              <a:ext cx="125413" cy="125413"/>
            </a:xfrm>
            <a:custGeom>
              <a:avLst/>
              <a:gdLst>
                <a:gd name="T0" fmla="*/ 263 w 347"/>
                <a:gd name="T1" fmla="*/ 41 h 347"/>
                <a:gd name="T2" fmla="*/ 304 w 347"/>
                <a:gd name="T3" fmla="*/ 263 h 347"/>
                <a:gd name="T4" fmla="*/ 83 w 347"/>
                <a:gd name="T5" fmla="*/ 304 h 347"/>
                <a:gd name="T6" fmla="*/ 41 w 347"/>
                <a:gd name="T7" fmla="*/ 83 h 347"/>
                <a:gd name="T8" fmla="*/ 263 w 347"/>
                <a:gd name="T9" fmla="*/ 41 h 347"/>
                <a:gd name="T10" fmla="*/ 263 w 347"/>
                <a:gd name="T11" fmla="*/ 41 h 347"/>
              </a:gdLst>
              <a:ahLst/>
              <a:cxnLst>
                <a:cxn ang="0">
                  <a:pos x="T0" y="T1"/>
                </a:cxn>
                <a:cxn ang="0">
                  <a:pos x="T2" y="T3"/>
                </a:cxn>
                <a:cxn ang="0">
                  <a:pos x="T4" y="T5"/>
                </a:cxn>
                <a:cxn ang="0">
                  <a:pos x="T6" y="T7"/>
                </a:cxn>
                <a:cxn ang="0">
                  <a:pos x="T8" y="T9"/>
                </a:cxn>
                <a:cxn ang="0">
                  <a:pos x="T10" y="T11"/>
                </a:cxn>
              </a:cxnLst>
              <a:rect l="0" t="0" r="r" b="b"/>
              <a:pathLst>
                <a:path w="347" h="347">
                  <a:moveTo>
                    <a:pt x="263" y="41"/>
                  </a:moveTo>
                  <a:cubicBezTo>
                    <a:pt x="332" y="97"/>
                    <a:pt x="346" y="194"/>
                    <a:pt x="304" y="263"/>
                  </a:cubicBezTo>
                  <a:cubicBezTo>
                    <a:pt x="249" y="332"/>
                    <a:pt x="152" y="346"/>
                    <a:pt x="83" y="304"/>
                  </a:cubicBezTo>
                  <a:cubicBezTo>
                    <a:pt x="13" y="249"/>
                    <a:pt x="0" y="152"/>
                    <a:pt x="41" y="83"/>
                  </a:cubicBezTo>
                  <a:cubicBezTo>
                    <a:pt x="97" y="14"/>
                    <a:pt x="194" y="0"/>
                    <a:pt x="263" y="41"/>
                  </a:cubicBezTo>
                  <a:lnTo>
                    <a:pt x="263" y="41"/>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ïṧḻîḍe">
              <a:extLst>
                <a:ext uri="{FF2B5EF4-FFF2-40B4-BE49-F238E27FC236}">
                  <a16:creationId xmlns:a16="http://schemas.microsoft.com/office/drawing/2014/main" id="{4A7C0A5F-B984-4A45-A747-35483669314C}"/>
                </a:ext>
              </a:extLst>
            </p:cNvPr>
            <p:cNvSpPr/>
            <p:nvPr/>
          </p:nvSpPr>
          <p:spPr bwMode="auto">
            <a:xfrm>
              <a:off x="1604963" y="4192588"/>
              <a:ext cx="130175" cy="125412"/>
            </a:xfrm>
            <a:custGeom>
              <a:avLst/>
              <a:gdLst>
                <a:gd name="T0" fmla="*/ 277 w 361"/>
                <a:gd name="T1" fmla="*/ 42 h 347"/>
                <a:gd name="T2" fmla="*/ 305 w 361"/>
                <a:gd name="T3" fmla="*/ 263 h 347"/>
                <a:gd name="T4" fmla="*/ 84 w 361"/>
                <a:gd name="T5" fmla="*/ 305 h 347"/>
                <a:gd name="T6" fmla="*/ 56 w 361"/>
                <a:gd name="T7" fmla="*/ 83 h 347"/>
                <a:gd name="T8" fmla="*/ 277 w 361"/>
                <a:gd name="T9" fmla="*/ 42 h 347"/>
                <a:gd name="T10" fmla="*/ 277 w 361"/>
                <a:gd name="T11" fmla="*/ 42 h 347"/>
              </a:gdLst>
              <a:ahLst/>
              <a:cxnLst>
                <a:cxn ang="0">
                  <a:pos x="T0" y="T1"/>
                </a:cxn>
                <a:cxn ang="0">
                  <a:pos x="T2" y="T3"/>
                </a:cxn>
                <a:cxn ang="0">
                  <a:pos x="T4" y="T5"/>
                </a:cxn>
                <a:cxn ang="0">
                  <a:pos x="T6" y="T7"/>
                </a:cxn>
                <a:cxn ang="0">
                  <a:pos x="T8" y="T9"/>
                </a:cxn>
                <a:cxn ang="0">
                  <a:pos x="T10" y="T11"/>
                </a:cxn>
              </a:cxnLst>
              <a:rect l="0" t="0" r="r" b="b"/>
              <a:pathLst>
                <a:path w="361" h="347">
                  <a:moveTo>
                    <a:pt x="277" y="42"/>
                  </a:moveTo>
                  <a:cubicBezTo>
                    <a:pt x="346" y="97"/>
                    <a:pt x="360" y="194"/>
                    <a:pt x="305" y="263"/>
                  </a:cubicBezTo>
                  <a:cubicBezTo>
                    <a:pt x="263" y="332"/>
                    <a:pt x="153" y="346"/>
                    <a:pt x="84" y="305"/>
                  </a:cubicBezTo>
                  <a:cubicBezTo>
                    <a:pt x="14" y="249"/>
                    <a:pt x="0" y="152"/>
                    <a:pt x="56" y="83"/>
                  </a:cubicBezTo>
                  <a:cubicBezTo>
                    <a:pt x="97" y="14"/>
                    <a:pt x="194" y="0"/>
                    <a:pt x="277" y="42"/>
                  </a:cubicBezTo>
                  <a:lnTo>
                    <a:pt x="277" y="42"/>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iSļiḓe">
              <a:extLst>
                <a:ext uri="{FF2B5EF4-FFF2-40B4-BE49-F238E27FC236}">
                  <a16:creationId xmlns:a16="http://schemas.microsoft.com/office/drawing/2014/main" id="{BAF8F4D8-5175-4ECB-AB86-7CBEE038D9AE}"/>
                </a:ext>
              </a:extLst>
            </p:cNvPr>
            <p:cNvSpPr/>
            <p:nvPr/>
          </p:nvSpPr>
          <p:spPr bwMode="auto">
            <a:xfrm>
              <a:off x="922338" y="3813175"/>
              <a:ext cx="398462" cy="225425"/>
            </a:xfrm>
            <a:custGeom>
              <a:avLst/>
              <a:gdLst>
                <a:gd name="T0" fmla="*/ 0 w 1108"/>
                <a:gd name="T1" fmla="*/ 623 h 624"/>
                <a:gd name="T2" fmla="*/ 0 w 1108"/>
                <a:gd name="T3" fmla="*/ 623 h 624"/>
                <a:gd name="T4" fmla="*/ 152 w 1108"/>
                <a:gd name="T5" fmla="*/ 484 h 624"/>
                <a:gd name="T6" fmla="*/ 1065 w 1108"/>
                <a:gd name="T7" fmla="*/ 0 h 624"/>
                <a:gd name="T8" fmla="*/ 1107 w 1108"/>
                <a:gd name="T9" fmla="*/ 0 h 624"/>
                <a:gd name="T10" fmla="*/ 0 w 1108"/>
                <a:gd name="T11" fmla="*/ 623 h 624"/>
              </a:gdLst>
              <a:ahLst/>
              <a:cxnLst>
                <a:cxn ang="0">
                  <a:pos x="T0" y="T1"/>
                </a:cxn>
                <a:cxn ang="0">
                  <a:pos x="T2" y="T3"/>
                </a:cxn>
                <a:cxn ang="0">
                  <a:pos x="T4" y="T5"/>
                </a:cxn>
                <a:cxn ang="0">
                  <a:pos x="T6" y="T7"/>
                </a:cxn>
                <a:cxn ang="0">
                  <a:pos x="T8" y="T9"/>
                </a:cxn>
                <a:cxn ang="0">
                  <a:pos x="T10" y="T11"/>
                </a:cxn>
              </a:cxnLst>
              <a:rect l="0" t="0" r="r" b="b"/>
              <a:pathLst>
                <a:path w="1108" h="624">
                  <a:moveTo>
                    <a:pt x="0" y="623"/>
                  </a:moveTo>
                  <a:lnTo>
                    <a:pt x="0" y="623"/>
                  </a:lnTo>
                  <a:cubicBezTo>
                    <a:pt x="0" y="623"/>
                    <a:pt x="28" y="553"/>
                    <a:pt x="152" y="484"/>
                  </a:cubicBezTo>
                  <a:cubicBezTo>
                    <a:pt x="1065" y="0"/>
                    <a:pt x="1065" y="0"/>
                    <a:pt x="1065" y="0"/>
                  </a:cubicBezTo>
                  <a:cubicBezTo>
                    <a:pt x="1107" y="0"/>
                    <a:pt x="1107" y="0"/>
                    <a:pt x="1107" y="0"/>
                  </a:cubicBezTo>
                  <a:cubicBezTo>
                    <a:pt x="0" y="623"/>
                    <a:pt x="0" y="623"/>
                    <a:pt x="0" y="623"/>
                  </a:cubicBezTo>
                </a:path>
              </a:pathLst>
            </a:custGeom>
            <a:solidFill>
              <a:srgbClr val="E0B1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ïś1ïḋè">
              <a:extLst>
                <a:ext uri="{FF2B5EF4-FFF2-40B4-BE49-F238E27FC236}">
                  <a16:creationId xmlns:a16="http://schemas.microsoft.com/office/drawing/2014/main" id="{A81650E2-B47C-469C-8F05-E1B8750844E1}"/>
                </a:ext>
              </a:extLst>
            </p:cNvPr>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ïŝlïďé">
              <a:extLst>
                <a:ext uri="{FF2B5EF4-FFF2-40B4-BE49-F238E27FC236}">
                  <a16:creationId xmlns:a16="http://schemas.microsoft.com/office/drawing/2014/main" id="{9B39C6AE-FFEF-487F-8971-470CC84883D1}"/>
                </a:ext>
              </a:extLst>
            </p:cNvPr>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íśľídé">
              <a:extLst>
                <a:ext uri="{FF2B5EF4-FFF2-40B4-BE49-F238E27FC236}">
                  <a16:creationId xmlns:a16="http://schemas.microsoft.com/office/drawing/2014/main" id="{DEDEA7FA-F249-4E0F-A63E-5E8C9B9EE1FA}"/>
                </a:ext>
              </a:extLst>
            </p:cNvPr>
            <p:cNvSpPr/>
            <p:nvPr/>
          </p:nvSpPr>
          <p:spPr bwMode="auto">
            <a:xfrm>
              <a:off x="908050" y="3998913"/>
              <a:ext cx="134938" cy="125412"/>
            </a:xfrm>
            <a:custGeom>
              <a:avLst/>
              <a:gdLst>
                <a:gd name="T0" fmla="*/ 263 w 374"/>
                <a:gd name="T1" fmla="*/ 304 h 347"/>
                <a:gd name="T2" fmla="*/ 41 w 374"/>
                <a:gd name="T3" fmla="*/ 249 h 347"/>
                <a:gd name="T4" fmla="*/ 110 w 374"/>
                <a:gd name="T5" fmla="*/ 41 h 347"/>
                <a:gd name="T6" fmla="*/ 332 w 374"/>
                <a:gd name="T7" fmla="*/ 96 h 347"/>
                <a:gd name="T8" fmla="*/ 263 w 374"/>
                <a:gd name="T9" fmla="*/ 304 h 347"/>
                <a:gd name="T10" fmla="*/ 263 w 374"/>
                <a:gd name="T11" fmla="*/ 304 h 347"/>
              </a:gdLst>
              <a:ahLst/>
              <a:cxnLst>
                <a:cxn ang="0">
                  <a:pos x="T0" y="T1"/>
                </a:cxn>
                <a:cxn ang="0">
                  <a:pos x="T2" y="T3"/>
                </a:cxn>
                <a:cxn ang="0">
                  <a:pos x="T4" y="T5"/>
                </a:cxn>
                <a:cxn ang="0">
                  <a:pos x="T6" y="T7"/>
                </a:cxn>
                <a:cxn ang="0">
                  <a:pos x="T8" y="T9"/>
                </a:cxn>
                <a:cxn ang="0">
                  <a:pos x="T10" y="T11"/>
                </a:cxn>
              </a:cxnLst>
              <a:rect l="0" t="0" r="r" b="b"/>
              <a:pathLst>
                <a:path w="374" h="347">
                  <a:moveTo>
                    <a:pt x="263" y="304"/>
                  </a:moveTo>
                  <a:cubicBezTo>
                    <a:pt x="179" y="346"/>
                    <a:pt x="83" y="318"/>
                    <a:pt x="41" y="249"/>
                  </a:cubicBezTo>
                  <a:cubicBezTo>
                    <a:pt x="0" y="180"/>
                    <a:pt x="41" y="83"/>
                    <a:pt x="110" y="41"/>
                  </a:cubicBezTo>
                  <a:cubicBezTo>
                    <a:pt x="193" y="0"/>
                    <a:pt x="290" y="27"/>
                    <a:pt x="332" y="96"/>
                  </a:cubicBezTo>
                  <a:cubicBezTo>
                    <a:pt x="373" y="166"/>
                    <a:pt x="332" y="263"/>
                    <a:pt x="263" y="304"/>
                  </a:cubicBezTo>
                  <a:lnTo>
                    <a:pt x="263" y="304"/>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îSḷîḑé">
              <a:extLst>
                <a:ext uri="{FF2B5EF4-FFF2-40B4-BE49-F238E27FC236}">
                  <a16:creationId xmlns:a16="http://schemas.microsoft.com/office/drawing/2014/main" id="{DFAECF52-0FA7-4648-AE09-D270931E3ED5}"/>
                </a:ext>
              </a:extLst>
            </p:cNvPr>
            <p:cNvSpPr/>
            <p:nvPr/>
          </p:nvSpPr>
          <p:spPr bwMode="auto">
            <a:xfrm>
              <a:off x="1565275" y="3649663"/>
              <a:ext cx="368300" cy="368300"/>
            </a:xfrm>
            <a:custGeom>
              <a:avLst/>
              <a:gdLst>
                <a:gd name="T0" fmla="*/ 1024 w 1025"/>
                <a:gd name="T1" fmla="*/ 678 h 1025"/>
                <a:gd name="T2" fmla="*/ 359 w 1025"/>
                <a:gd name="T3" fmla="*/ 1024 h 1025"/>
                <a:gd name="T4" fmla="*/ 0 w 1025"/>
                <a:gd name="T5" fmla="*/ 360 h 1025"/>
                <a:gd name="T6" fmla="*/ 664 w 1025"/>
                <a:gd name="T7" fmla="*/ 0 h 1025"/>
                <a:gd name="T8" fmla="*/ 1024 w 1025"/>
                <a:gd name="T9" fmla="*/ 678 h 1025"/>
              </a:gdLst>
              <a:ahLst/>
              <a:cxnLst>
                <a:cxn ang="0">
                  <a:pos x="T0" y="T1"/>
                </a:cxn>
                <a:cxn ang="0">
                  <a:pos x="T2" y="T3"/>
                </a:cxn>
                <a:cxn ang="0">
                  <a:pos x="T4" y="T5"/>
                </a:cxn>
                <a:cxn ang="0">
                  <a:pos x="T6" y="T7"/>
                </a:cxn>
                <a:cxn ang="0">
                  <a:pos x="T8" y="T9"/>
                </a:cxn>
              </a:cxnLst>
              <a:rect l="0" t="0" r="r" b="b"/>
              <a:pathLst>
                <a:path w="1025" h="1025">
                  <a:moveTo>
                    <a:pt x="1024" y="678"/>
                  </a:moveTo>
                  <a:lnTo>
                    <a:pt x="359" y="1024"/>
                  </a:lnTo>
                  <a:lnTo>
                    <a:pt x="0" y="360"/>
                  </a:lnTo>
                  <a:lnTo>
                    <a:pt x="664" y="0"/>
                  </a:lnTo>
                  <a:lnTo>
                    <a:pt x="1024" y="678"/>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îṥľîďe">
              <a:extLst>
                <a:ext uri="{FF2B5EF4-FFF2-40B4-BE49-F238E27FC236}">
                  <a16:creationId xmlns:a16="http://schemas.microsoft.com/office/drawing/2014/main" id="{1E5FA649-AFBD-4C86-9989-EAC38BB06A56}"/>
                </a:ext>
              </a:extLst>
            </p:cNvPr>
            <p:cNvSpPr/>
            <p:nvPr/>
          </p:nvSpPr>
          <p:spPr bwMode="auto">
            <a:xfrm>
              <a:off x="1255713" y="3929063"/>
              <a:ext cx="85725" cy="44450"/>
            </a:xfrm>
            <a:custGeom>
              <a:avLst/>
              <a:gdLst>
                <a:gd name="T0" fmla="*/ 0 w 236"/>
                <a:gd name="T1" fmla="*/ 124 h 125"/>
                <a:gd name="T2" fmla="*/ 41 w 236"/>
                <a:gd name="T3" fmla="*/ 97 h 125"/>
                <a:gd name="T4" fmla="*/ 69 w 236"/>
                <a:gd name="T5" fmla="*/ 83 h 125"/>
                <a:gd name="T6" fmla="*/ 111 w 236"/>
                <a:gd name="T7" fmla="*/ 55 h 125"/>
                <a:gd name="T8" fmla="*/ 152 w 236"/>
                <a:gd name="T9" fmla="*/ 28 h 125"/>
                <a:gd name="T10" fmla="*/ 194 w 236"/>
                <a:gd name="T11" fmla="*/ 14 h 125"/>
                <a:gd name="T12" fmla="*/ 207 w 236"/>
                <a:gd name="T13" fmla="*/ 0 h 125"/>
                <a:gd name="T14" fmla="*/ 222 w 236"/>
                <a:gd name="T15" fmla="*/ 0 h 125"/>
                <a:gd name="T16" fmla="*/ 235 w 236"/>
                <a:gd name="T17" fmla="*/ 0 h 125"/>
                <a:gd name="T18" fmla="*/ 235 w 236"/>
                <a:gd name="T19" fmla="*/ 0 h 125"/>
                <a:gd name="T20" fmla="*/ 235 w 236"/>
                <a:gd name="T21" fmla="*/ 0 h 125"/>
                <a:gd name="T22" fmla="*/ 222 w 236"/>
                <a:gd name="T23" fmla="*/ 14 h 125"/>
                <a:gd name="T24" fmla="*/ 222 w 236"/>
                <a:gd name="T25" fmla="*/ 14 h 125"/>
                <a:gd name="T26" fmla="*/ 207 w 236"/>
                <a:gd name="T27" fmla="*/ 28 h 125"/>
                <a:gd name="T28" fmla="*/ 166 w 236"/>
                <a:gd name="T29" fmla="*/ 42 h 125"/>
                <a:gd name="T30" fmla="*/ 125 w 236"/>
                <a:gd name="T31" fmla="*/ 69 h 125"/>
                <a:gd name="T32" fmla="*/ 83 w 236"/>
                <a:gd name="T33" fmla="*/ 83 h 125"/>
                <a:gd name="T34" fmla="*/ 41 w 236"/>
                <a:gd name="T35" fmla="*/ 111 h 125"/>
                <a:gd name="T36" fmla="*/ 0 w 236"/>
                <a:gd name="T37" fmla="*/ 124 h 125"/>
                <a:gd name="T38" fmla="*/ 0 w 236"/>
                <a:gd name="T39"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 h="125">
                  <a:moveTo>
                    <a:pt x="0" y="124"/>
                  </a:moveTo>
                  <a:cubicBezTo>
                    <a:pt x="0" y="124"/>
                    <a:pt x="14" y="111"/>
                    <a:pt x="41" y="97"/>
                  </a:cubicBezTo>
                  <a:cubicBezTo>
                    <a:pt x="56" y="97"/>
                    <a:pt x="69" y="83"/>
                    <a:pt x="69" y="83"/>
                  </a:cubicBezTo>
                  <a:cubicBezTo>
                    <a:pt x="83" y="69"/>
                    <a:pt x="97" y="55"/>
                    <a:pt x="111" y="55"/>
                  </a:cubicBezTo>
                  <a:cubicBezTo>
                    <a:pt x="125" y="42"/>
                    <a:pt x="138" y="42"/>
                    <a:pt x="152" y="28"/>
                  </a:cubicBezTo>
                  <a:cubicBezTo>
                    <a:pt x="166" y="28"/>
                    <a:pt x="180" y="14"/>
                    <a:pt x="194" y="14"/>
                  </a:cubicBezTo>
                  <a:cubicBezTo>
                    <a:pt x="207" y="14"/>
                    <a:pt x="207" y="14"/>
                    <a:pt x="207" y="0"/>
                  </a:cubicBezTo>
                  <a:cubicBezTo>
                    <a:pt x="222" y="0"/>
                    <a:pt x="222" y="0"/>
                    <a:pt x="222" y="0"/>
                  </a:cubicBezTo>
                  <a:cubicBezTo>
                    <a:pt x="235" y="0"/>
                    <a:pt x="235" y="0"/>
                    <a:pt x="235" y="0"/>
                  </a:cubicBezTo>
                  <a:lnTo>
                    <a:pt x="235" y="0"/>
                  </a:lnTo>
                  <a:lnTo>
                    <a:pt x="235" y="0"/>
                  </a:lnTo>
                  <a:cubicBezTo>
                    <a:pt x="235" y="0"/>
                    <a:pt x="235" y="0"/>
                    <a:pt x="222" y="14"/>
                  </a:cubicBezTo>
                  <a:lnTo>
                    <a:pt x="222" y="14"/>
                  </a:lnTo>
                  <a:cubicBezTo>
                    <a:pt x="207" y="14"/>
                    <a:pt x="207" y="28"/>
                    <a:pt x="207" y="28"/>
                  </a:cubicBezTo>
                  <a:cubicBezTo>
                    <a:pt x="194" y="28"/>
                    <a:pt x="180" y="42"/>
                    <a:pt x="166" y="42"/>
                  </a:cubicBezTo>
                  <a:cubicBezTo>
                    <a:pt x="152" y="55"/>
                    <a:pt x="138" y="55"/>
                    <a:pt x="125" y="69"/>
                  </a:cubicBezTo>
                  <a:cubicBezTo>
                    <a:pt x="111" y="69"/>
                    <a:pt x="97" y="83"/>
                    <a:pt x="83" y="83"/>
                  </a:cubicBezTo>
                  <a:cubicBezTo>
                    <a:pt x="69" y="97"/>
                    <a:pt x="56" y="97"/>
                    <a:pt x="41" y="111"/>
                  </a:cubicBezTo>
                  <a:cubicBezTo>
                    <a:pt x="28" y="111"/>
                    <a:pt x="0" y="124"/>
                    <a:pt x="0" y="124"/>
                  </a:cubicBezTo>
                  <a:lnTo>
                    <a:pt x="0" y="124"/>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îŝ1íḓê">
              <a:extLst>
                <a:ext uri="{FF2B5EF4-FFF2-40B4-BE49-F238E27FC236}">
                  <a16:creationId xmlns:a16="http://schemas.microsoft.com/office/drawing/2014/main" id="{D02A4A0A-231D-4D71-B303-110CEB05FD50}"/>
                </a:ext>
              </a:extLst>
            </p:cNvPr>
            <p:cNvSpPr/>
            <p:nvPr/>
          </p:nvSpPr>
          <p:spPr bwMode="auto">
            <a:xfrm>
              <a:off x="1630363" y="3640138"/>
              <a:ext cx="309562" cy="349250"/>
            </a:xfrm>
            <a:custGeom>
              <a:avLst/>
              <a:gdLst>
                <a:gd name="T0" fmla="*/ 858 w 859"/>
                <a:gd name="T1" fmla="*/ 719 h 969"/>
                <a:gd name="T2" fmla="*/ 388 w 859"/>
                <a:gd name="T3" fmla="*/ 968 h 969"/>
                <a:gd name="T4" fmla="*/ 0 w 859"/>
                <a:gd name="T5" fmla="*/ 262 h 969"/>
                <a:gd name="T6" fmla="*/ 471 w 859"/>
                <a:gd name="T7" fmla="*/ 0 h 969"/>
                <a:gd name="T8" fmla="*/ 858 w 859"/>
                <a:gd name="T9" fmla="*/ 719 h 969"/>
              </a:gdLst>
              <a:ahLst/>
              <a:cxnLst>
                <a:cxn ang="0">
                  <a:pos x="T0" y="T1"/>
                </a:cxn>
                <a:cxn ang="0">
                  <a:pos x="T2" y="T3"/>
                </a:cxn>
                <a:cxn ang="0">
                  <a:pos x="T4" y="T5"/>
                </a:cxn>
                <a:cxn ang="0">
                  <a:pos x="T6" y="T7"/>
                </a:cxn>
                <a:cxn ang="0">
                  <a:pos x="T8" y="T9"/>
                </a:cxn>
              </a:cxnLst>
              <a:rect l="0" t="0" r="r" b="b"/>
              <a:pathLst>
                <a:path w="859" h="969">
                  <a:moveTo>
                    <a:pt x="858" y="719"/>
                  </a:moveTo>
                  <a:lnTo>
                    <a:pt x="388" y="968"/>
                  </a:lnTo>
                  <a:lnTo>
                    <a:pt x="0" y="262"/>
                  </a:lnTo>
                  <a:lnTo>
                    <a:pt x="471" y="0"/>
                  </a:lnTo>
                  <a:lnTo>
                    <a:pt x="858" y="719"/>
                  </a:lnTo>
                </a:path>
              </a:pathLst>
            </a:custGeom>
            <a:solidFill>
              <a:srgbClr val="F0EFE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ïšḻïďè">
              <a:extLst>
                <a:ext uri="{FF2B5EF4-FFF2-40B4-BE49-F238E27FC236}">
                  <a16:creationId xmlns:a16="http://schemas.microsoft.com/office/drawing/2014/main" id="{A4E165F3-E907-4BAE-8473-06BAFE9F29FB}"/>
                </a:ext>
              </a:extLst>
            </p:cNvPr>
            <p:cNvSpPr/>
            <p:nvPr/>
          </p:nvSpPr>
          <p:spPr bwMode="auto">
            <a:xfrm>
              <a:off x="1346200" y="3708400"/>
              <a:ext cx="428625" cy="477838"/>
            </a:xfrm>
            <a:custGeom>
              <a:avLst/>
              <a:gdLst>
                <a:gd name="T0" fmla="*/ 1038 w 1191"/>
                <a:gd name="T1" fmla="*/ 651 h 1329"/>
                <a:gd name="T2" fmla="*/ 968 w 1191"/>
                <a:gd name="T3" fmla="*/ 1121 h 1329"/>
                <a:gd name="T4" fmla="*/ 927 w 1191"/>
                <a:gd name="T5" fmla="*/ 1135 h 1329"/>
                <a:gd name="T6" fmla="*/ 567 w 1191"/>
                <a:gd name="T7" fmla="*/ 1328 h 1329"/>
                <a:gd name="T8" fmla="*/ 0 w 1191"/>
                <a:gd name="T9" fmla="*/ 250 h 1329"/>
                <a:gd name="T10" fmla="*/ 526 w 1191"/>
                <a:gd name="T11" fmla="*/ 0 h 1329"/>
                <a:gd name="T12" fmla="*/ 803 w 1191"/>
                <a:gd name="T13" fmla="*/ 222 h 1329"/>
                <a:gd name="T14" fmla="*/ 803 w 1191"/>
                <a:gd name="T15" fmla="*/ 222 h 1329"/>
                <a:gd name="T16" fmla="*/ 844 w 1191"/>
                <a:gd name="T17" fmla="*/ 291 h 1329"/>
                <a:gd name="T18" fmla="*/ 1038 w 1191"/>
                <a:gd name="T19" fmla="*/ 651 h 1329"/>
                <a:gd name="T20" fmla="*/ 1038 w 1191"/>
                <a:gd name="T21" fmla="*/ 651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1329">
                  <a:moveTo>
                    <a:pt x="1038" y="651"/>
                  </a:moveTo>
                  <a:cubicBezTo>
                    <a:pt x="1038" y="651"/>
                    <a:pt x="1190" y="927"/>
                    <a:pt x="968" y="1121"/>
                  </a:cubicBezTo>
                  <a:cubicBezTo>
                    <a:pt x="968" y="1121"/>
                    <a:pt x="968" y="1121"/>
                    <a:pt x="927" y="1135"/>
                  </a:cubicBezTo>
                  <a:cubicBezTo>
                    <a:pt x="927" y="1135"/>
                    <a:pt x="927" y="1135"/>
                    <a:pt x="567" y="1328"/>
                  </a:cubicBezTo>
                  <a:cubicBezTo>
                    <a:pt x="567" y="1328"/>
                    <a:pt x="567" y="1328"/>
                    <a:pt x="0" y="250"/>
                  </a:cubicBezTo>
                  <a:cubicBezTo>
                    <a:pt x="0" y="250"/>
                    <a:pt x="0" y="250"/>
                    <a:pt x="526" y="0"/>
                  </a:cubicBezTo>
                  <a:cubicBezTo>
                    <a:pt x="581" y="0"/>
                    <a:pt x="706" y="42"/>
                    <a:pt x="803" y="222"/>
                  </a:cubicBezTo>
                  <a:lnTo>
                    <a:pt x="803" y="222"/>
                  </a:lnTo>
                  <a:cubicBezTo>
                    <a:pt x="816" y="235"/>
                    <a:pt x="830" y="263"/>
                    <a:pt x="844" y="291"/>
                  </a:cubicBezTo>
                  <a:cubicBezTo>
                    <a:pt x="844" y="291"/>
                    <a:pt x="844" y="291"/>
                    <a:pt x="1038" y="651"/>
                  </a:cubicBezTo>
                  <a:lnTo>
                    <a:pt x="1038" y="651"/>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ïşḻide">
              <a:extLst>
                <a:ext uri="{FF2B5EF4-FFF2-40B4-BE49-F238E27FC236}">
                  <a16:creationId xmlns:a16="http://schemas.microsoft.com/office/drawing/2014/main" id="{93DD1429-F1AC-4189-AED0-02DC150DB130}"/>
                </a:ext>
              </a:extLst>
            </p:cNvPr>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îŝ1iḑê">
              <a:extLst>
                <a:ext uri="{FF2B5EF4-FFF2-40B4-BE49-F238E27FC236}">
                  <a16:creationId xmlns:a16="http://schemas.microsoft.com/office/drawing/2014/main" id="{1A4203DF-01CF-4E8B-83D4-28DCE40969BD}"/>
                </a:ext>
              </a:extLst>
            </p:cNvPr>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iṡḷídê">
              <a:extLst>
                <a:ext uri="{FF2B5EF4-FFF2-40B4-BE49-F238E27FC236}">
                  <a16:creationId xmlns:a16="http://schemas.microsoft.com/office/drawing/2014/main" id="{2E00B8F1-EA20-46FA-B243-E5A5FFBCEE7E}"/>
                </a:ext>
              </a:extLst>
            </p:cNvPr>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iśḷide">
              <a:extLst>
                <a:ext uri="{FF2B5EF4-FFF2-40B4-BE49-F238E27FC236}">
                  <a16:creationId xmlns:a16="http://schemas.microsoft.com/office/drawing/2014/main" id="{35BC9830-8DB2-4F99-9C83-CFCA4EBC97E3}"/>
                </a:ext>
              </a:extLst>
            </p:cNvPr>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îşļîḍe">
              <a:extLst>
                <a:ext uri="{FF2B5EF4-FFF2-40B4-BE49-F238E27FC236}">
                  <a16:creationId xmlns:a16="http://schemas.microsoft.com/office/drawing/2014/main" id="{CC02AD8E-CB6C-4EE0-8734-5FE5A7A16205}"/>
                </a:ext>
              </a:extLst>
            </p:cNvPr>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ïṧ1îḑé">
              <a:extLst>
                <a:ext uri="{FF2B5EF4-FFF2-40B4-BE49-F238E27FC236}">
                  <a16:creationId xmlns:a16="http://schemas.microsoft.com/office/drawing/2014/main" id="{55E24061-48F0-4990-B335-05554D56167E}"/>
                </a:ext>
              </a:extLst>
            </p:cNvPr>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ïṥľíďè">
              <a:extLst>
                <a:ext uri="{FF2B5EF4-FFF2-40B4-BE49-F238E27FC236}">
                  <a16:creationId xmlns:a16="http://schemas.microsoft.com/office/drawing/2014/main" id="{A003055F-67DD-459E-9DF4-3DD13E88E631}"/>
                </a:ext>
              </a:extLst>
            </p:cNvPr>
            <p:cNvSpPr/>
            <p:nvPr/>
          </p:nvSpPr>
          <p:spPr bwMode="auto">
            <a:xfrm>
              <a:off x="1157288" y="4246563"/>
              <a:ext cx="120650" cy="120650"/>
            </a:xfrm>
            <a:custGeom>
              <a:avLst/>
              <a:gdLst>
                <a:gd name="T0" fmla="*/ 96 w 333"/>
                <a:gd name="T1" fmla="*/ 42 h 333"/>
                <a:gd name="T2" fmla="*/ 96 w 333"/>
                <a:gd name="T3" fmla="*/ 42 h 333"/>
                <a:gd name="T4" fmla="*/ 290 w 333"/>
                <a:gd name="T5" fmla="*/ 97 h 333"/>
                <a:gd name="T6" fmla="*/ 235 w 333"/>
                <a:gd name="T7" fmla="*/ 291 h 333"/>
                <a:gd name="T8" fmla="*/ 41 w 333"/>
                <a:gd name="T9" fmla="*/ 236 h 333"/>
                <a:gd name="T10" fmla="*/ 96 w 333"/>
                <a:gd name="T11" fmla="*/ 42 h 333"/>
              </a:gdLst>
              <a:ahLst/>
              <a:cxnLst>
                <a:cxn ang="0">
                  <a:pos x="T0" y="T1"/>
                </a:cxn>
                <a:cxn ang="0">
                  <a:pos x="T2" y="T3"/>
                </a:cxn>
                <a:cxn ang="0">
                  <a:pos x="T4" y="T5"/>
                </a:cxn>
                <a:cxn ang="0">
                  <a:pos x="T6" y="T7"/>
                </a:cxn>
                <a:cxn ang="0">
                  <a:pos x="T8" y="T9"/>
                </a:cxn>
                <a:cxn ang="0">
                  <a:pos x="T10" y="T11"/>
                </a:cxn>
              </a:cxnLst>
              <a:rect l="0" t="0" r="r" b="b"/>
              <a:pathLst>
                <a:path w="333" h="333">
                  <a:moveTo>
                    <a:pt x="96" y="42"/>
                  </a:moveTo>
                  <a:lnTo>
                    <a:pt x="96" y="42"/>
                  </a:lnTo>
                  <a:cubicBezTo>
                    <a:pt x="166" y="0"/>
                    <a:pt x="262" y="28"/>
                    <a:pt x="290" y="97"/>
                  </a:cubicBezTo>
                  <a:cubicBezTo>
                    <a:pt x="332" y="166"/>
                    <a:pt x="304" y="249"/>
                    <a:pt x="235" y="291"/>
                  </a:cubicBezTo>
                  <a:cubicBezTo>
                    <a:pt x="166" y="332"/>
                    <a:pt x="82" y="305"/>
                    <a:pt x="41" y="236"/>
                  </a:cubicBezTo>
                  <a:cubicBezTo>
                    <a:pt x="0" y="166"/>
                    <a:pt x="27" y="70"/>
                    <a:pt x="96" y="42"/>
                  </a:cubicBez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iŝ1iḋè">
              <a:extLst>
                <a:ext uri="{FF2B5EF4-FFF2-40B4-BE49-F238E27FC236}">
                  <a16:creationId xmlns:a16="http://schemas.microsoft.com/office/drawing/2014/main" id="{4A1FD969-E3C8-42D7-A783-7F4AAA2983ED}"/>
                </a:ext>
              </a:extLst>
            </p:cNvPr>
            <p:cNvSpPr/>
            <p:nvPr/>
          </p:nvSpPr>
          <p:spPr bwMode="auto">
            <a:xfrm>
              <a:off x="1017588" y="4192588"/>
              <a:ext cx="130175" cy="130175"/>
            </a:xfrm>
            <a:custGeom>
              <a:avLst/>
              <a:gdLst>
                <a:gd name="T0" fmla="*/ 97 w 361"/>
                <a:gd name="T1" fmla="*/ 42 h 361"/>
                <a:gd name="T2" fmla="*/ 97 w 361"/>
                <a:gd name="T3" fmla="*/ 42 h 361"/>
                <a:gd name="T4" fmla="*/ 318 w 361"/>
                <a:gd name="T5" fmla="*/ 111 h 361"/>
                <a:gd name="T6" fmla="*/ 249 w 361"/>
                <a:gd name="T7" fmla="*/ 318 h 361"/>
                <a:gd name="T8" fmla="*/ 41 w 361"/>
                <a:gd name="T9" fmla="*/ 249 h 361"/>
                <a:gd name="T10" fmla="*/ 97 w 361"/>
                <a:gd name="T11" fmla="*/ 42 h 361"/>
              </a:gdLst>
              <a:ahLst/>
              <a:cxnLst>
                <a:cxn ang="0">
                  <a:pos x="T0" y="T1"/>
                </a:cxn>
                <a:cxn ang="0">
                  <a:pos x="T2" y="T3"/>
                </a:cxn>
                <a:cxn ang="0">
                  <a:pos x="T4" y="T5"/>
                </a:cxn>
                <a:cxn ang="0">
                  <a:pos x="T6" y="T7"/>
                </a:cxn>
                <a:cxn ang="0">
                  <a:pos x="T8" y="T9"/>
                </a:cxn>
                <a:cxn ang="0">
                  <a:pos x="T10" y="T11"/>
                </a:cxn>
              </a:cxnLst>
              <a:rect l="0" t="0" r="r" b="b"/>
              <a:pathLst>
                <a:path w="361" h="361">
                  <a:moveTo>
                    <a:pt x="97" y="42"/>
                  </a:moveTo>
                  <a:lnTo>
                    <a:pt x="97" y="42"/>
                  </a:lnTo>
                  <a:cubicBezTo>
                    <a:pt x="180" y="0"/>
                    <a:pt x="277" y="28"/>
                    <a:pt x="318" y="111"/>
                  </a:cubicBezTo>
                  <a:cubicBezTo>
                    <a:pt x="360" y="180"/>
                    <a:pt x="318" y="277"/>
                    <a:pt x="249" y="318"/>
                  </a:cubicBezTo>
                  <a:cubicBezTo>
                    <a:pt x="166" y="360"/>
                    <a:pt x="83" y="332"/>
                    <a:pt x="41" y="249"/>
                  </a:cubicBezTo>
                  <a:cubicBezTo>
                    <a:pt x="0" y="180"/>
                    <a:pt x="28" y="83"/>
                    <a:pt x="97" y="42"/>
                  </a:cubicBez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iṥḷiḓé">
              <a:extLst>
                <a:ext uri="{FF2B5EF4-FFF2-40B4-BE49-F238E27FC236}">
                  <a16:creationId xmlns:a16="http://schemas.microsoft.com/office/drawing/2014/main" id="{77BE119A-7183-4536-8544-C67995CB2F79}"/>
                </a:ext>
              </a:extLst>
            </p:cNvPr>
            <p:cNvSpPr/>
            <p:nvPr/>
          </p:nvSpPr>
          <p:spPr bwMode="auto">
            <a:xfrm>
              <a:off x="887413" y="4132263"/>
              <a:ext cx="125412" cy="130175"/>
            </a:xfrm>
            <a:custGeom>
              <a:avLst/>
              <a:gdLst>
                <a:gd name="T0" fmla="*/ 97 w 347"/>
                <a:gd name="T1" fmla="*/ 42 h 361"/>
                <a:gd name="T2" fmla="*/ 97 w 347"/>
                <a:gd name="T3" fmla="*/ 42 h 361"/>
                <a:gd name="T4" fmla="*/ 305 w 347"/>
                <a:gd name="T5" fmla="*/ 111 h 361"/>
                <a:gd name="T6" fmla="*/ 249 w 347"/>
                <a:gd name="T7" fmla="*/ 318 h 361"/>
                <a:gd name="T8" fmla="*/ 28 w 347"/>
                <a:gd name="T9" fmla="*/ 263 h 361"/>
                <a:gd name="T10" fmla="*/ 97 w 347"/>
                <a:gd name="T11" fmla="*/ 42 h 361"/>
              </a:gdLst>
              <a:ahLst/>
              <a:cxnLst>
                <a:cxn ang="0">
                  <a:pos x="T0" y="T1"/>
                </a:cxn>
                <a:cxn ang="0">
                  <a:pos x="T2" y="T3"/>
                </a:cxn>
                <a:cxn ang="0">
                  <a:pos x="T4" y="T5"/>
                </a:cxn>
                <a:cxn ang="0">
                  <a:pos x="T6" y="T7"/>
                </a:cxn>
                <a:cxn ang="0">
                  <a:pos x="T8" y="T9"/>
                </a:cxn>
                <a:cxn ang="0">
                  <a:pos x="T10" y="T11"/>
                </a:cxn>
              </a:cxnLst>
              <a:rect l="0" t="0" r="r" b="b"/>
              <a:pathLst>
                <a:path w="347" h="361">
                  <a:moveTo>
                    <a:pt x="97" y="42"/>
                  </a:moveTo>
                  <a:lnTo>
                    <a:pt x="97" y="42"/>
                  </a:lnTo>
                  <a:cubicBezTo>
                    <a:pt x="180" y="0"/>
                    <a:pt x="277" y="28"/>
                    <a:pt x="305" y="111"/>
                  </a:cubicBezTo>
                  <a:cubicBezTo>
                    <a:pt x="346" y="194"/>
                    <a:pt x="319" y="277"/>
                    <a:pt x="249" y="318"/>
                  </a:cubicBezTo>
                  <a:cubicBezTo>
                    <a:pt x="166" y="360"/>
                    <a:pt x="69" y="332"/>
                    <a:pt x="28" y="263"/>
                  </a:cubicBezTo>
                  <a:cubicBezTo>
                    <a:pt x="0" y="180"/>
                    <a:pt x="28" y="83"/>
                    <a:pt x="97" y="42"/>
                  </a:cubicBez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îšḻïḍe">
              <a:extLst>
                <a:ext uri="{FF2B5EF4-FFF2-40B4-BE49-F238E27FC236}">
                  <a16:creationId xmlns:a16="http://schemas.microsoft.com/office/drawing/2014/main" id="{66C85E77-AB49-4A47-BA4F-293510410BDF}"/>
                </a:ext>
              </a:extLst>
            </p:cNvPr>
            <p:cNvSpPr/>
            <p:nvPr/>
          </p:nvSpPr>
          <p:spPr bwMode="auto">
            <a:xfrm>
              <a:off x="922338" y="4008438"/>
              <a:ext cx="104775" cy="100012"/>
            </a:xfrm>
            <a:custGeom>
              <a:avLst/>
              <a:gdLst>
                <a:gd name="T0" fmla="*/ 152 w 292"/>
                <a:gd name="T1" fmla="*/ 0 h 278"/>
                <a:gd name="T2" fmla="*/ 208 w 292"/>
                <a:gd name="T3" fmla="*/ 69 h 278"/>
                <a:gd name="T4" fmla="*/ 222 w 292"/>
                <a:gd name="T5" fmla="*/ 97 h 278"/>
                <a:gd name="T6" fmla="*/ 291 w 292"/>
                <a:gd name="T7" fmla="*/ 194 h 278"/>
                <a:gd name="T8" fmla="*/ 194 w 292"/>
                <a:gd name="T9" fmla="*/ 263 h 278"/>
                <a:gd name="T10" fmla="*/ 180 w 292"/>
                <a:gd name="T11" fmla="*/ 263 h 278"/>
                <a:gd name="T12" fmla="*/ 138 w 292"/>
                <a:gd name="T13" fmla="*/ 277 h 278"/>
                <a:gd name="T14" fmla="*/ 28 w 292"/>
                <a:gd name="T15" fmla="*/ 208 h 278"/>
                <a:gd name="T16" fmla="*/ 56 w 292"/>
                <a:gd name="T17" fmla="*/ 56 h 278"/>
                <a:gd name="T18" fmla="*/ 56 w 292"/>
                <a:gd name="T19" fmla="*/ 56 h 278"/>
                <a:gd name="T20" fmla="*/ 56 w 292"/>
                <a:gd name="T21" fmla="*/ 56 h 278"/>
                <a:gd name="T22" fmla="*/ 69 w 292"/>
                <a:gd name="T23" fmla="*/ 42 h 278"/>
                <a:gd name="T24" fmla="*/ 83 w 292"/>
                <a:gd name="T25" fmla="*/ 42 h 278"/>
                <a:gd name="T26" fmla="*/ 152 w 292"/>
                <a:gd name="T27" fmla="*/ 0 h 278"/>
                <a:gd name="T28" fmla="*/ 152 w 292"/>
                <a:gd name="T2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2" h="278">
                  <a:moveTo>
                    <a:pt x="152" y="0"/>
                  </a:moveTo>
                  <a:cubicBezTo>
                    <a:pt x="152" y="0"/>
                    <a:pt x="180" y="42"/>
                    <a:pt x="208" y="69"/>
                  </a:cubicBezTo>
                  <a:cubicBezTo>
                    <a:pt x="222" y="84"/>
                    <a:pt x="222" y="97"/>
                    <a:pt x="222" y="97"/>
                  </a:cubicBezTo>
                  <a:cubicBezTo>
                    <a:pt x="263" y="139"/>
                    <a:pt x="291" y="180"/>
                    <a:pt x="291" y="194"/>
                  </a:cubicBezTo>
                  <a:cubicBezTo>
                    <a:pt x="291" y="194"/>
                    <a:pt x="291" y="194"/>
                    <a:pt x="194" y="263"/>
                  </a:cubicBezTo>
                  <a:cubicBezTo>
                    <a:pt x="194" y="263"/>
                    <a:pt x="194" y="263"/>
                    <a:pt x="180" y="263"/>
                  </a:cubicBezTo>
                  <a:cubicBezTo>
                    <a:pt x="166" y="277"/>
                    <a:pt x="152" y="277"/>
                    <a:pt x="138" y="277"/>
                  </a:cubicBezTo>
                  <a:cubicBezTo>
                    <a:pt x="97" y="277"/>
                    <a:pt x="42" y="250"/>
                    <a:pt x="28" y="208"/>
                  </a:cubicBezTo>
                  <a:cubicBezTo>
                    <a:pt x="0" y="153"/>
                    <a:pt x="14" y="84"/>
                    <a:pt x="56" y="56"/>
                  </a:cubicBezTo>
                  <a:lnTo>
                    <a:pt x="56" y="56"/>
                  </a:lnTo>
                  <a:lnTo>
                    <a:pt x="56" y="56"/>
                  </a:lnTo>
                  <a:cubicBezTo>
                    <a:pt x="69" y="56"/>
                    <a:pt x="69" y="56"/>
                    <a:pt x="69" y="42"/>
                  </a:cubicBezTo>
                  <a:lnTo>
                    <a:pt x="83" y="42"/>
                  </a:lnTo>
                  <a:cubicBezTo>
                    <a:pt x="83" y="42"/>
                    <a:pt x="83" y="42"/>
                    <a:pt x="152" y="0"/>
                  </a:cubicBezTo>
                  <a:lnTo>
                    <a:pt x="152"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î$lïḋê">
              <a:extLst>
                <a:ext uri="{FF2B5EF4-FFF2-40B4-BE49-F238E27FC236}">
                  <a16:creationId xmlns:a16="http://schemas.microsoft.com/office/drawing/2014/main" id="{C4EF1EF0-0C3C-4623-BEFC-9EC3964CB00C}"/>
                </a:ext>
              </a:extLst>
            </p:cNvPr>
            <p:cNvSpPr/>
            <p:nvPr/>
          </p:nvSpPr>
          <p:spPr bwMode="auto">
            <a:xfrm>
              <a:off x="1003300" y="4206875"/>
              <a:ext cx="4763" cy="4763"/>
            </a:xfrm>
            <a:custGeom>
              <a:avLst/>
              <a:gdLst>
                <a:gd name="T0" fmla="*/ 13 w 14"/>
                <a:gd name="T1" fmla="*/ 0 h 15"/>
                <a:gd name="T2" fmla="*/ 13 w 14"/>
                <a:gd name="T3" fmla="*/ 14 h 15"/>
                <a:gd name="T4" fmla="*/ 0 w 14"/>
                <a:gd name="T5" fmla="*/ 14 h 15"/>
                <a:gd name="T6" fmla="*/ 13 w 14"/>
                <a:gd name="T7" fmla="*/ 0 h 15"/>
                <a:gd name="T8" fmla="*/ 13 w 14"/>
                <a:gd name="T9" fmla="*/ 0 h 15"/>
              </a:gdLst>
              <a:ahLst/>
              <a:cxnLst>
                <a:cxn ang="0">
                  <a:pos x="T0" y="T1"/>
                </a:cxn>
                <a:cxn ang="0">
                  <a:pos x="T2" y="T3"/>
                </a:cxn>
                <a:cxn ang="0">
                  <a:pos x="T4" y="T5"/>
                </a:cxn>
                <a:cxn ang="0">
                  <a:pos x="T6" y="T7"/>
                </a:cxn>
                <a:cxn ang="0">
                  <a:pos x="T8" y="T9"/>
                </a:cxn>
              </a:cxnLst>
              <a:rect l="0" t="0" r="r" b="b"/>
              <a:pathLst>
                <a:path w="14" h="15">
                  <a:moveTo>
                    <a:pt x="13" y="0"/>
                  </a:moveTo>
                  <a:cubicBezTo>
                    <a:pt x="13" y="14"/>
                    <a:pt x="13" y="14"/>
                    <a:pt x="13" y="14"/>
                  </a:cubicBezTo>
                  <a:cubicBezTo>
                    <a:pt x="13" y="14"/>
                    <a:pt x="13" y="14"/>
                    <a:pt x="0" y="14"/>
                  </a:cubicBezTo>
                  <a:cubicBezTo>
                    <a:pt x="0" y="14"/>
                    <a:pt x="13" y="14"/>
                    <a:pt x="13" y="0"/>
                  </a:cubicBezTo>
                  <a:lnTo>
                    <a:pt x="13"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îŝḻíḑé">
              <a:extLst>
                <a:ext uri="{FF2B5EF4-FFF2-40B4-BE49-F238E27FC236}">
                  <a16:creationId xmlns:a16="http://schemas.microsoft.com/office/drawing/2014/main" id="{9FF3C58B-7C75-4611-A2EA-1C935B68C861}"/>
                </a:ext>
              </a:extLst>
            </p:cNvPr>
            <p:cNvSpPr/>
            <p:nvPr/>
          </p:nvSpPr>
          <p:spPr bwMode="auto">
            <a:xfrm>
              <a:off x="903288" y="4141788"/>
              <a:ext cx="104775" cy="100012"/>
            </a:xfrm>
            <a:custGeom>
              <a:avLst/>
              <a:gdLst>
                <a:gd name="T0" fmla="*/ 152 w 291"/>
                <a:gd name="T1" fmla="*/ 0 h 278"/>
                <a:gd name="T2" fmla="*/ 207 w 291"/>
                <a:gd name="T3" fmla="*/ 69 h 278"/>
                <a:gd name="T4" fmla="*/ 221 w 291"/>
                <a:gd name="T5" fmla="*/ 97 h 278"/>
                <a:gd name="T6" fmla="*/ 290 w 291"/>
                <a:gd name="T7" fmla="*/ 180 h 278"/>
                <a:gd name="T8" fmla="*/ 277 w 291"/>
                <a:gd name="T9" fmla="*/ 194 h 278"/>
                <a:gd name="T10" fmla="*/ 193 w 291"/>
                <a:gd name="T11" fmla="*/ 249 h 278"/>
                <a:gd name="T12" fmla="*/ 180 w 291"/>
                <a:gd name="T13" fmla="*/ 263 h 278"/>
                <a:gd name="T14" fmla="*/ 138 w 291"/>
                <a:gd name="T15" fmla="*/ 277 h 278"/>
                <a:gd name="T16" fmla="*/ 27 w 291"/>
                <a:gd name="T17" fmla="*/ 208 h 278"/>
                <a:gd name="T18" fmla="*/ 69 w 291"/>
                <a:gd name="T19" fmla="*/ 55 h 278"/>
                <a:gd name="T20" fmla="*/ 69 w 291"/>
                <a:gd name="T21" fmla="*/ 55 h 278"/>
                <a:gd name="T22" fmla="*/ 69 w 291"/>
                <a:gd name="T23" fmla="*/ 55 h 278"/>
                <a:gd name="T24" fmla="*/ 69 w 291"/>
                <a:gd name="T25" fmla="*/ 55 h 278"/>
                <a:gd name="T26" fmla="*/ 83 w 291"/>
                <a:gd name="T27" fmla="*/ 42 h 278"/>
                <a:gd name="T28" fmla="*/ 152 w 291"/>
                <a:gd name="T29" fmla="*/ 0 h 278"/>
                <a:gd name="T30" fmla="*/ 152 w 291"/>
                <a:gd name="T3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 h="278">
                  <a:moveTo>
                    <a:pt x="152" y="0"/>
                  </a:moveTo>
                  <a:cubicBezTo>
                    <a:pt x="152" y="0"/>
                    <a:pt x="180" y="42"/>
                    <a:pt x="207" y="69"/>
                  </a:cubicBezTo>
                  <a:cubicBezTo>
                    <a:pt x="221" y="83"/>
                    <a:pt x="221" y="97"/>
                    <a:pt x="221" y="97"/>
                  </a:cubicBezTo>
                  <a:cubicBezTo>
                    <a:pt x="249" y="138"/>
                    <a:pt x="277" y="166"/>
                    <a:pt x="290" y="180"/>
                  </a:cubicBezTo>
                  <a:cubicBezTo>
                    <a:pt x="290" y="194"/>
                    <a:pt x="277" y="194"/>
                    <a:pt x="277" y="194"/>
                  </a:cubicBezTo>
                  <a:cubicBezTo>
                    <a:pt x="277" y="194"/>
                    <a:pt x="277" y="194"/>
                    <a:pt x="193" y="249"/>
                  </a:cubicBezTo>
                  <a:cubicBezTo>
                    <a:pt x="193" y="249"/>
                    <a:pt x="193" y="263"/>
                    <a:pt x="180" y="263"/>
                  </a:cubicBezTo>
                  <a:cubicBezTo>
                    <a:pt x="166" y="263"/>
                    <a:pt x="152" y="277"/>
                    <a:pt x="138" y="277"/>
                  </a:cubicBezTo>
                  <a:cubicBezTo>
                    <a:pt x="97" y="277"/>
                    <a:pt x="55" y="249"/>
                    <a:pt x="27" y="208"/>
                  </a:cubicBezTo>
                  <a:cubicBezTo>
                    <a:pt x="0" y="152"/>
                    <a:pt x="14" y="83"/>
                    <a:pt x="69" y="55"/>
                  </a:cubicBezTo>
                  <a:lnTo>
                    <a:pt x="69" y="55"/>
                  </a:lnTo>
                  <a:lnTo>
                    <a:pt x="69" y="55"/>
                  </a:lnTo>
                  <a:lnTo>
                    <a:pt x="69" y="55"/>
                  </a:lnTo>
                  <a:cubicBezTo>
                    <a:pt x="83" y="42"/>
                    <a:pt x="83" y="42"/>
                    <a:pt x="83" y="42"/>
                  </a:cubicBezTo>
                  <a:cubicBezTo>
                    <a:pt x="83" y="42"/>
                    <a:pt x="83" y="42"/>
                    <a:pt x="152" y="0"/>
                  </a:cubicBezTo>
                  <a:lnTo>
                    <a:pt x="152"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íṧľíďè">
              <a:extLst>
                <a:ext uri="{FF2B5EF4-FFF2-40B4-BE49-F238E27FC236}">
                  <a16:creationId xmlns:a16="http://schemas.microsoft.com/office/drawing/2014/main" id="{380118CD-8D71-4484-A656-C779E32C5C67}"/>
                </a:ext>
              </a:extLst>
            </p:cNvPr>
            <p:cNvSpPr/>
            <p:nvPr/>
          </p:nvSpPr>
          <p:spPr bwMode="auto">
            <a:xfrm>
              <a:off x="1087438" y="4197350"/>
              <a:ext cx="50800" cy="69850"/>
            </a:xfrm>
            <a:custGeom>
              <a:avLst/>
              <a:gdLst>
                <a:gd name="T0" fmla="*/ 138 w 139"/>
                <a:gd name="T1" fmla="*/ 180 h 195"/>
                <a:gd name="T2" fmla="*/ 138 w 139"/>
                <a:gd name="T3" fmla="*/ 194 h 195"/>
                <a:gd name="T4" fmla="*/ 137 w 139"/>
                <a:gd name="T5" fmla="*/ 194 h 195"/>
                <a:gd name="T6" fmla="*/ 138 w 139"/>
                <a:gd name="T7" fmla="*/ 180 h 195"/>
                <a:gd name="T8" fmla="*/ 13 w 139"/>
                <a:gd name="T9" fmla="*/ 14 h 195"/>
                <a:gd name="T10" fmla="*/ 0 w 139"/>
                <a:gd name="T11" fmla="*/ 14 h 195"/>
                <a:gd name="T12" fmla="*/ 13 w 139"/>
                <a:gd name="T13" fmla="*/ 0 h 195"/>
                <a:gd name="T14" fmla="*/ 13 w 139"/>
                <a:gd name="T15" fmla="*/ 14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95">
                  <a:moveTo>
                    <a:pt x="138" y="180"/>
                  </a:moveTo>
                  <a:lnTo>
                    <a:pt x="138" y="194"/>
                  </a:lnTo>
                  <a:lnTo>
                    <a:pt x="137" y="194"/>
                  </a:lnTo>
                  <a:cubicBezTo>
                    <a:pt x="138" y="190"/>
                    <a:pt x="138" y="185"/>
                    <a:pt x="138" y="180"/>
                  </a:cubicBezTo>
                  <a:close/>
                  <a:moveTo>
                    <a:pt x="13" y="14"/>
                  </a:moveTo>
                  <a:lnTo>
                    <a:pt x="0" y="14"/>
                  </a:lnTo>
                  <a:lnTo>
                    <a:pt x="13" y="0"/>
                  </a:lnTo>
                  <a:lnTo>
                    <a:pt x="13" y="14"/>
                  </a:lnTo>
                  <a:close/>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iṡḷiḍê">
              <a:extLst>
                <a:ext uri="{FF2B5EF4-FFF2-40B4-BE49-F238E27FC236}">
                  <a16:creationId xmlns:a16="http://schemas.microsoft.com/office/drawing/2014/main" id="{F9F64E36-7EDC-4669-A981-11DE9C627FB0}"/>
                </a:ext>
              </a:extLst>
            </p:cNvPr>
            <p:cNvSpPr/>
            <p:nvPr/>
          </p:nvSpPr>
          <p:spPr bwMode="auto">
            <a:xfrm>
              <a:off x="1031875" y="4202113"/>
              <a:ext cx="104775" cy="95250"/>
            </a:xfrm>
            <a:custGeom>
              <a:avLst/>
              <a:gdLst>
                <a:gd name="T0" fmla="*/ 153 w 292"/>
                <a:gd name="T1" fmla="*/ 0 h 264"/>
                <a:gd name="T2" fmla="*/ 166 w 292"/>
                <a:gd name="T3" fmla="*/ 0 h 264"/>
                <a:gd name="T4" fmla="*/ 208 w 292"/>
                <a:gd name="T5" fmla="*/ 69 h 264"/>
                <a:gd name="T6" fmla="*/ 236 w 292"/>
                <a:gd name="T7" fmla="*/ 97 h 264"/>
                <a:gd name="T8" fmla="*/ 291 w 292"/>
                <a:gd name="T9" fmla="*/ 166 h 264"/>
                <a:gd name="T10" fmla="*/ 277 w 292"/>
                <a:gd name="T11" fmla="*/ 194 h 264"/>
                <a:gd name="T12" fmla="*/ 208 w 292"/>
                <a:gd name="T13" fmla="*/ 249 h 264"/>
                <a:gd name="T14" fmla="*/ 194 w 292"/>
                <a:gd name="T15" fmla="*/ 249 h 264"/>
                <a:gd name="T16" fmla="*/ 139 w 292"/>
                <a:gd name="T17" fmla="*/ 263 h 264"/>
                <a:gd name="T18" fmla="*/ 28 w 292"/>
                <a:gd name="T19" fmla="*/ 194 h 264"/>
                <a:gd name="T20" fmla="*/ 70 w 292"/>
                <a:gd name="T21" fmla="*/ 42 h 264"/>
                <a:gd name="T22" fmla="*/ 70 w 292"/>
                <a:gd name="T23" fmla="*/ 42 h 264"/>
                <a:gd name="T24" fmla="*/ 70 w 292"/>
                <a:gd name="T25" fmla="*/ 42 h 264"/>
                <a:gd name="T26" fmla="*/ 70 w 292"/>
                <a:gd name="T27" fmla="*/ 42 h 264"/>
                <a:gd name="T28" fmla="*/ 84 w 292"/>
                <a:gd name="T29" fmla="*/ 28 h 264"/>
                <a:gd name="T30" fmla="*/ 153 w 292"/>
                <a:gd name="T31" fmla="*/ 0 h 264"/>
                <a:gd name="T32" fmla="*/ 153 w 292"/>
                <a:gd name="T3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2" h="264">
                  <a:moveTo>
                    <a:pt x="153" y="0"/>
                  </a:moveTo>
                  <a:lnTo>
                    <a:pt x="166" y="0"/>
                  </a:lnTo>
                  <a:cubicBezTo>
                    <a:pt x="166" y="14"/>
                    <a:pt x="194" y="28"/>
                    <a:pt x="208" y="69"/>
                  </a:cubicBezTo>
                  <a:cubicBezTo>
                    <a:pt x="222" y="69"/>
                    <a:pt x="222" y="83"/>
                    <a:pt x="236" y="97"/>
                  </a:cubicBezTo>
                  <a:cubicBezTo>
                    <a:pt x="250" y="124"/>
                    <a:pt x="277" y="152"/>
                    <a:pt x="291" y="166"/>
                  </a:cubicBezTo>
                  <a:cubicBezTo>
                    <a:pt x="291" y="180"/>
                    <a:pt x="291" y="194"/>
                    <a:pt x="277" y="194"/>
                  </a:cubicBezTo>
                  <a:cubicBezTo>
                    <a:pt x="277" y="194"/>
                    <a:pt x="277" y="194"/>
                    <a:pt x="208" y="249"/>
                  </a:cubicBezTo>
                  <a:cubicBezTo>
                    <a:pt x="194" y="249"/>
                    <a:pt x="194" y="249"/>
                    <a:pt x="194" y="249"/>
                  </a:cubicBezTo>
                  <a:cubicBezTo>
                    <a:pt x="166" y="263"/>
                    <a:pt x="153" y="263"/>
                    <a:pt x="139" y="263"/>
                  </a:cubicBezTo>
                  <a:cubicBezTo>
                    <a:pt x="97" y="263"/>
                    <a:pt x="56" y="235"/>
                    <a:pt x="28" y="194"/>
                  </a:cubicBezTo>
                  <a:cubicBezTo>
                    <a:pt x="0" y="138"/>
                    <a:pt x="14" y="83"/>
                    <a:pt x="70" y="42"/>
                  </a:cubicBezTo>
                  <a:lnTo>
                    <a:pt x="70" y="42"/>
                  </a:lnTo>
                  <a:lnTo>
                    <a:pt x="70" y="42"/>
                  </a:lnTo>
                  <a:lnTo>
                    <a:pt x="70" y="42"/>
                  </a:lnTo>
                  <a:cubicBezTo>
                    <a:pt x="84" y="42"/>
                    <a:pt x="84" y="28"/>
                    <a:pt x="84" y="28"/>
                  </a:cubicBezTo>
                  <a:cubicBezTo>
                    <a:pt x="84" y="28"/>
                    <a:pt x="84" y="28"/>
                    <a:pt x="153" y="0"/>
                  </a:cubicBezTo>
                  <a:lnTo>
                    <a:pt x="153"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íŝ1íďé">
              <a:extLst>
                <a:ext uri="{FF2B5EF4-FFF2-40B4-BE49-F238E27FC236}">
                  <a16:creationId xmlns:a16="http://schemas.microsoft.com/office/drawing/2014/main" id="{3D6E84A0-B95A-4128-BB5F-886AC73E6663}"/>
                </a:ext>
              </a:extLst>
            </p:cNvPr>
            <p:cNvSpPr/>
            <p:nvPr/>
          </p:nvSpPr>
          <p:spPr bwMode="auto">
            <a:xfrm>
              <a:off x="1262063" y="4316413"/>
              <a:ext cx="9525" cy="11112"/>
            </a:xfrm>
            <a:custGeom>
              <a:avLst/>
              <a:gdLst>
                <a:gd name="T0" fmla="*/ 14 w 28"/>
                <a:gd name="T1" fmla="*/ 0 h 29"/>
                <a:gd name="T2" fmla="*/ 27 w 28"/>
                <a:gd name="T3" fmla="*/ 14 h 29"/>
                <a:gd name="T4" fmla="*/ 0 w 28"/>
                <a:gd name="T5" fmla="*/ 28 h 29"/>
                <a:gd name="T6" fmla="*/ 14 w 28"/>
                <a:gd name="T7" fmla="*/ 0 h 29"/>
                <a:gd name="T8" fmla="*/ 14 w 28"/>
                <a:gd name="T9" fmla="*/ 0 h 29"/>
              </a:gdLst>
              <a:ahLst/>
              <a:cxnLst>
                <a:cxn ang="0">
                  <a:pos x="T0" y="T1"/>
                </a:cxn>
                <a:cxn ang="0">
                  <a:pos x="T2" y="T3"/>
                </a:cxn>
                <a:cxn ang="0">
                  <a:pos x="T4" y="T5"/>
                </a:cxn>
                <a:cxn ang="0">
                  <a:pos x="T6" y="T7"/>
                </a:cxn>
                <a:cxn ang="0">
                  <a:pos x="T8" y="T9"/>
                </a:cxn>
              </a:cxnLst>
              <a:rect l="0" t="0" r="r" b="b"/>
              <a:pathLst>
                <a:path w="28" h="29">
                  <a:moveTo>
                    <a:pt x="14" y="0"/>
                  </a:moveTo>
                  <a:cubicBezTo>
                    <a:pt x="14" y="14"/>
                    <a:pt x="27" y="14"/>
                    <a:pt x="27" y="14"/>
                  </a:cubicBezTo>
                  <a:cubicBezTo>
                    <a:pt x="27" y="14"/>
                    <a:pt x="27" y="14"/>
                    <a:pt x="0" y="28"/>
                  </a:cubicBezTo>
                  <a:cubicBezTo>
                    <a:pt x="14" y="14"/>
                    <a:pt x="14" y="14"/>
                    <a:pt x="14" y="0"/>
                  </a:cubicBezTo>
                  <a:lnTo>
                    <a:pt x="14"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îş1iḓé">
              <a:extLst>
                <a:ext uri="{FF2B5EF4-FFF2-40B4-BE49-F238E27FC236}">
                  <a16:creationId xmlns:a16="http://schemas.microsoft.com/office/drawing/2014/main" id="{768A639D-7845-468D-A2D2-ECAE0F73315D}"/>
                </a:ext>
              </a:extLst>
            </p:cNvPr>
            <p:cNvSpPr/>
            <p:nvPr/>
          </p:nvSpPr>
          <p:spPr bwMode="auto">
            <a:xfrm>
              <a:off x="1176338" y="4262438"/>
              <a:ext cx="90487" cy="85725"/>
            </a:xfrm>
            <a:custGeom>
              <a:avLst/>
              <a:gdLst>
                <a:gd name="T0" fmla="*/ 139 w 251"/>
                <a:gd name="T1" fmla="*/ 0 h 236"/>
                <a:gd name="T2" fmla="*/ 181 w 251"/>
                <a:gd name="T3" fmla="*/ 69 h 236"/>
                <a:gd name="T4" fmla="*/ 208 w 251"/>
                <a:gd name="T5" fmla="*/ 83 h 236"/>
                <a:gd name="T6" fmla="*/ 250 w 251"/>
                <a:gd name="T7" fmla="*/ 152 h 236"/>
                <a:gd name="T8" fmla="*/ 236 w 251"/>
                <a:gd name="T9" fmla="*/ 180 h 236"/>
                <a:gd name="T10" fmla="*/ 181 w 251"/>
                <a:gd name="T11" fmla="*/ 221 h 236"/>
                <a:gd name="T12" fmla="*/ 167 w 251"/>
                <a:gd name="T13" fmla="*/ 235 h 236"/>
                <a:gd name="T14" fmla="*/ 125 w 251"/>
                <a:gd name="T15" fmla="*/ 235 h 236"/>
                <a:gd name="T16" fmla="*/ 28 w 251"/>
                <a:gd name="T17" fmla="*/ 180 h 236"/>
                <a:gd name="T18" fmla="*/ 56 w 251"/>
                <a:gd name="T19" fmla="*/ 42 h 236"/>
                <a:gd name="T20" fmla="*/ 56 w 251"/>
                <a:gd name="T21" fmla="*/ 42 h 236"/>
                <a:gd name="T22" fmla="*/ 56 w 251"/>
                <a:gd name="T23" fmla="*/ 42 h 236"/>
                <a:gd name="T24" fmla="*/ 70 w 251"/>
                <a:gd name="T25" fmla="*/ 42 h 236"/>
                <a:gd name="T26" fmla="*/ 70 w 251"/>
                <a:gd name="T27" fmla="*/ 42 h 236"/>
                <a:gd name="T28" fmla="*/ 139 w 251"/>
                <a:gd name="T29" fmla="*/ 0 h 236"/>
                <a:gd name="T30" fmla="*/ 139 w 251"/>
                <a:gd name="T3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236">
                  <a:moveTo>
                    <a:pt x="139" y="0"/>
                  </a:moveTo>
                  <a:cubicBezTo>
                    <a:pt x="139" y="0"/>
                    <a:pt x="167" y="28"/>
                    <a:pt x="181" y="69"/>
                  </a:cubicBezTo>
                  <a:cubicBezTo>
                    <a:pt x="194" y="69"/>
                    <a:pt x="194" y="83"/>
                    <a:pt x="208" y="83"/>
                  </a:cubicBezTo>
                  <a:cubicBezTo>
                    <a:pt x="222" y="111"/>
                    <a:pt x="236" y="138"/>
                    <a:pt x="250" y="152"/>
                  </a:cubicBezTo>
                  <a:cubicBezTo>
                    <a:pt x="250" y="166"/>
                    <a:pt x="250" y="166"/>
                    <a:pt x="236" y="180"/>
                  </a:cubicBezTo>
                  <a:cubicBezTo>
                    <a:pt x="236" y="180"/>
                    <a:pt x="236" y="180"/>
                    <a:pt x="181" y="221"/>
                  </a:cubicBezTo>
                  <a:cubicBezTo>
                    <a:pt x="167" y="221"/>
                    <a:pt x="167" y="221"/>
                    <a:pt x="167" y="235"/>
                  </a:cubicBezTo>
                  <a:cubicBezTo>
                    <a:pt x="153" y="235"/>
                    <a:pt x="139" y="235"/>
                    <a:pt x="125" y="235"/>
                  </a:cubicBezTo>
                  <a:cubicBezTo>
                    <a:pt x="84" y="235"/>
                    <a:pt x="42" y="221"/>
                    <a:pt x="28" y="180"/>
                  </a:cubicBezTo>
                  <a:cubicBezTo>
                    <a:pt x="0" y="138"/>
                    <a:pt x="15" y="69"/>
                    <a:pt x="56" y="42"/>
                  </a:cubicBezTo>
                  <a:lnTo>
                    <a:pt x="56" y="42"/>
                  </a:lnTo>
                  <a:lnTo>
                    <a:pt x="56" y="42"/>
                  </a:lnTo>
                  <a:lnTo>
                    <a:pt x="70" y="42"/>
                  </a:lnTo>
                  <a:lnTo>
                    <a:pt x="70" y="42"/>
                  </a:lnTo>
                  <a:cubicBezTo>
                    <a:pt x="70" y="42"/>
                    <a:pt x="70" y="42"/>
                    <a:pt x="139" y="0"/>
                  </a:cubicBezTo>
                  <a:lnTo>
                    <a:pt x="139"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ïṡľiḑè">
              <a:extLst>
                <a:ext uri="{FF2B5EF4-FFF2-40B4-BE49-F238E27FC236}">
                  <a16:creationId xmlns:a16="http://schemas.microsoft.com/office/drawing/2014/main" id="{33539ADE-692C-405D-8CF3-F39470A510D7}"/>
                </a:ext>
              </a:extLst>
            </p:cNvPr>
            <p:cNvSpPr/>
            <p:nvPr/>
          </p:nvSpPr>
          <p:spPr bwMode="auto">
            <a:xfrm>
              <a:off x="1166813" y="3689350"/>
              <a:ext cx="368300" cy="134938"/>
            </a:xfrm>
            <a:custGeom>
              <a:avLst/>
              <a:gdLst>
                <a:gd name="T0" fmla="*/ 927 w 1025"/>
                <a:gd name="T1" fmla="*/ 111 h 375"/>
                <a:gd name="T2" fmla="*/ 996 w 1025"/>
                <a:gd name="T3" fmla="*/ 263 h 375"/>
                <a:gd name="T4" fmla="*/ 816 w 1025"/>
                <a:gd name="T5" fmla="*/ 374 h 375"/>
                <a:gd name="T6" fmla="*/ 526 w 1025"/>
                <a:gd name="T7" fmla="*/ 360 h 375"/>
                <a:gd name="T8" fmla="*/ 429 w 1025"/>
                <a:gd name="T9" fmla="*/ 346 h 375"/>
                <a:gd name="T10" fmla="*/ 305 w 1025"/>
                <a:gd name="T11" fmla="*/ 332 h 375"/>
                <a:gd name="T12" fmla="*/ 360 w 1025"/>
                <a:gd name="T13" fmla="*/ 263 h 375"/>
                <a:gd name="T14" fmla="*/ 360 w 1025"/>
                <a:gd name="T15" fmla="*/ 249 h 375"/>
                <a:gd name="T16" fmla="*/ 0 w 1025"/>
                <a:gd name="T17" fmla="*/ 0 h 375"/>
                <a:gd name="T18" fmla="*/ 747 w 1025"/>
                <a:gd name="T19" fmla="*/ 83 h 375"/>
                <a:gd name="T20" fmla="*/ 927 w 1025"/>
                <a:gd name="T21" fmla="*/ 111 h 375"/>
                <a:gd name="T22" fmla="*/ 927 w 1025"/>
                <a:gd name="T23"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5" h="375">
                  <a:moveTo>
                    <a:pt x="927" y="111"/>
                  </a:moveTo>
                  <a:cubicBezTo>
                    <a:pt x="927" y="111"/>
                    <a:pt x="1024" y="139"/>
                    <a:pt x="996" y="263"/>
                  </a:cubicBezTo>
                  <a:cubicBezTo>
                    <a:pt x="996" y="263"/>
                    <a:pt x="969" y="374"/>
                    <a:pt x="816" y="374"/>
                  </a:cubicBezTo>
                  <a:cubicBezTo>
                    <a:pt x="816" y="374"/>
                    <a:pt x="816" y="374"/>
                    <a:pt x="526" y="360"/>
                  </a:cubicBezTo>
                  <a:cubicBezTo>
                    <a:pt x="526" y="360"/>
                    <a:pt x="526" y="360"/>
                    <a:pt x="429" y="346"/>
                  </a:cubicBezTo>
                  <a:cubicBezTo>
                    <a:pt x="429" y="346"/>
                    <a:pt x="429" y="346"/>
                    <a:pt x="305" y="332"/>
                  </a:cubicBezTo>
                  <a:cubicBezTo>
                    <a:pt x="305" y="332"/>
                    <a:pt x="305" y="332"/>
                    <a:pt x="360" y="263"/>
                  </a:cubicBezTo>
                  <a:cubicBezTo>
                    <a:pt x="360" y="263"/>
                    <a:pt x="360" y="263"/>
                    <a:pt x="360" y="249"/>
                  </a:cubicBezTo>
                  <a:cubicBezTo>
                    <a:pt x="360" y="249"/>
                    <a:pt x="360" y="249"/>
                    <a:pt x="0" y="0"/>
                  </a:cubicBezTo>
                  <a:cubicBezTo>
                    <a:pt x="0" y="0"/>
                    <a:pt x="0" y="0"/>
                    <a:pt x="747" y="83"/>
                  </a:cubicBezTo>
                  <a:cubicBezTo>
                    <a:pt x="747" y="83"/>
                    <a:pt x="747" y="83"/>
                    <a:pt x="927" y="111"/>
                  </a:cubicBezTo>
                  <a:lnTo>
                    <a:pt x="927" y="111"/>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îṧḻíḑê">
              <a:extLst>
                <a:ext uri="{FF2B5EF4-FFF2-40B4-BE49-F238E27FC236}">
                  <a16:creationId xmlns:a16="http://schemas.microsoft.com/office/drawing/2014/main" id="{DD081F6D-809B-4351-9454-DEB75EB2ADD9}"/>
                </a:ext>
              </a:extLst>
            </p:cNvPr>
            <p:cNvSpPr/>
            <p:nvPr/>
          </p:nvSpPr>
          <p:spPr bwMode="auto">
            <a:xfrm>
              <a:off x="1416050" y="3724275"/>
              <a:ext cx="109538" cy="60325"/>
            </a:xfrm>
            <a:custGeom>
              <a:avLst/>
              <a:gdLst>
                <a:gd name="T0" fmla="*/ 235 w 305"/>
                <a:gd name="T1" fmla="*/ 27 h 167"/>
                <a:gd name="T2" fmla="*/ 235 w 305"/>
                <a:gd name="T3" fmla="*/ 27 h 167"/>
                <a:gd name="T4" fmla="*/ 262 w 305"/>
                <a:gd name="T5" fmla="*/ 138 h 167"/>
                <a:gd name="T6" fmla="*/ 69 w 305"/>
                <a:gd name="T7" fmla="*/ 138 h 167"/>
                <a:gd name="T8" fmla="*/ 14 w 305"/>
                <a:gd name="T9" fmla="*/ 27 h 167"/>
                <a:gd name="T10" fmla="*/ 41 w 305"/>
                <a:gd name="T11" fmla="*/ 0 h 167"/>
                <a:gd name="T12" fmla="*/ 235 w 305"/>
                <a:gd name="T13" fmla="*/ 27 h 167"/>
              </a:gdLst>
              <a:ahLst/>
              <a:cxnLst>
                <a:cxn ang="0">
                  <a:pos x="T0" y="T1"/>
                </a:cxn>
                <a:cxn ang="0">
                  <a:pos x="T2" y="T3"/>
                </a:cxn>
                <a:cxn ang="0">
                  <a:pos x="T4" y="T5"/>
                </a:cxn>
                <a:cxn ang="0">
                  <a:pos x="T6" y="T7"/>
                </a:cxn>
                <a:cxn ang="0">
                  <a:pos x="T8" y="T9"/>
                </a:cxn>
                <a:cxn ang="0">
                  <a:pos x="T10" y="T11"/>
                </a:cxn>
                <a:cxn ang="0">
                  <a:pos x="T12" y="T13"/>
                </a:cxn>
              </a:cxnLst>
              <a:rect l="0" t="0" r="r" b="b"/>
              <a:pathLst>
                <a:path w="305" h="167">
                  <a:moveTo>
                    <a:pt x="235" y="27"/>
                  </a:moveTo>
                  <a:lnTo>
                    <a:pt x="235" y="27"/>
                  </a:lnTo>
                  <a:cubicBezTo>
                    <a:pt x="235" y="27"/>
                    <a:pt x="304" y="83"/>
                    <a:pt x="262" y="138"/>
                  </a:cubicBezTo>
                  <a:cubicBezTo>
                    <a:pt x="262" y="138"/>
                    <a:pt x="235" y="166"/>
                    <a:pt x="69" y="138"/>
                  </a:cubicBezTo>
                  <a:cubicBezTo>
                    <a:pt x="69" y="138"/>
                    <a:pt x="0" y="97"/>
                    <a:pt x="14" y="27"/>
                  </a:cubicBezTo>
                  <a:cubicBezTo>
                    <a:pt x="41" y="0"/>
                    <a:pt x="41" y="0"/>
                    <a:pt x="41" y="0"/>
                  </a:cubicBezTo>
                  <a:lnTo>
                    <a:pt x="235" y="27"/>
                  </a:lnTo>
                </a:path>
              </a:pathLst>
            </a:custGeom>
            <a:solidFill>
              <a:srgbClr val="E3B69D"/>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í$ḻíḓe">
              <a:extLst>
                <a:ext uri="{FF2B5EF4-FFF2-40B4-BE49-F238E27FC236}">
                  <a16:creationId xmlns:a16="http://schemas.microsoft.com/office/drawing/2014/main" id="{1634C63E-528F-45B6-9FF7-E73D87B0FE81}"/>
                </a:ext>
              </a:extLst>
            </p:cNvPr>
            <p:cNvSpPr/>
            <p:nvPr/>
          </p:nvSpPr>
          <p:spPr bwMode="auto">
            <a:xfrm>
              <a:off x="1296988" y="3684588"/>
              <a:ext cx="239712" cy="46037"/>
            </a:xfrm>
            <a:custGeom>
              <a:avLst/>
              <a:gdLst>
                <a:gd name="T0" fmla="*/ 664 w 665"/>
                <a:gd name="T1" fmla="*/ 69 h 126"/>
                <a:gd name="T2" fmla="*/ 539 w 665"/>
                <a:gd name="T3" fmla="*/ 125 h 126"/>
                <a:gd name="T4" fmla="*/ 0 w 665"/>
                <a:gd name="T5" fmla="*/ 56 h 126"/>
                <a:gd name="T6" fmla="*/ 332 w 665"/>
                <a:gd name="T7" fmla="*/ 0 h 126"/>
                <a:gd name="T8" fmla="*/ 664 w 665"/>
                <a:gd name="T9" fmla="*/ 69 h 126"/>
                <a:gd name="T10" fmla="*/ 664 w 665"/>
                <a:gd name="T11" fmla="*/ 69 h 126"/>
              </a:gdLst>
              <a:ahLst/>
              <a:cxnLst>
                <a:cxn ang="0">
                  <a:pos x="T0" y="T1"/>
                </a:cxn>
                <a:cxn ang="0">
                  <a:pos x="T2" y="T3"/>
                </a:cxn>
                <a:cxn ang="0">
                  <a:pos x="T4" y="T5"/>
                </a:cxn>
                <a:cxn ang="0">
                  <a:pos x="T6" y="T7"/>
                </a:cxn>
                <a:cxn ang="0">
                  <a:pos x="T8" y="T9"/>
                </a:cxn>
                <a:cxn ang="0">
                  <a:pos x="T10" y="T11"/>
                </a:cxn>
              </a:cxnLst>
              <a:rect l="0" t="0" r="r" b="b"/>
              <a:pathLst>
                <a:path w="665" h="126">
                  <a:moveTo>
                    <a:pt x="664" y="69"/>
                  </a:moveTo>
                  <a:lnTo>
                    <a:pt x="539" y="125"/>
                  </a:lnTo>
                  <a:cubicBezTo>
                    <a:pt x="539" y="125"/>
                    <a:pt x="539" y="125"/>
                    <a:pt x="0" y="56"/>
                  </a:cubicBezTo>
                  <a:cubicBezTo>
                    <a:pt x="111" y="0"/>
                    <a:pt x="332" y="0"/>
                    <a:pt x="332" y="0"/>
                  </a:cubicBezTo>
                  <a:cubicBezTo>
                    <a:pt x="332" y="0"/>
                    <a:pt x="332" y="0"/>
                    <a:pt x="664" y="69"/>
                  </a:cubicBezTo>
                  <a:lnTo>
                    <a:pt x="664" y="69"/>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íṩḷíḑé">
              <a:extLst>
                <a:ext uri="{FF2B5EF4-FFF2-40B4-BE49-F238E27FC236}">
                  <a16:creationId xmlns:a16="http://schemas.microsoft.com/office/drawing/2014/main" id="{46667B3A-B9A6-4BDB-A292-21238A57FD03}"/>
                </a:ext>
              </a:extLst>
            </p:cNvPr>
            <p:cNvSpPr/>
            <p:nvPr/>
          </p:nvSpPr>
          <p:spPr bwMode="auto">
            <a:xfrm>
              <a:off x="1022350" y="3944938"/>
              <a:ext cx="279400" cy="153987"/>
            </a:xfrm>
            <a:custGeom>
              <a:avLst/>
              <a:gdLst>
                <a:gd name="T0" fmla="*/ 761 w 775"/>
                <a:gd name="T1" fmla="*/ 9 h 426"/>
                <a:gd name="T2" fmla="*/ 719 w 775"/>
                <a:gd name="T3" fmla="*/ 37 h 426"/>
                <a:gd name="T4" fmla="*/ 691 w 775"/>
                <a:gd name="T5" fmla="*/ 51 h 426"/>
                <a:gd name="T6" fmla="*/ 664 w 775"/>
                <a:gd name="T7" fmla="*/ 67 h 426"/>
                <a:gd name="T8" fmla="*/ 664 w 775"/>
                <a:gd name="T9" fmla="*/ 65 h 426"/>
                <a:gd name="T10" fmla="*/ 525 w 775"/>
                <a:gd name="T11" fmla="*/ 148 h 426"/>
                <a:gd name="T12" fmla="*/ 221 w 775"/>
                <a:gd name="T13" fmla="*/ 300 h 426"/>
                <a:gd name="T14" fmla="*/ 166 w 775"/>
                <a:gd name="T15" fmla="*/ 341 h 426"/>
                <a:gd name="T16" fmla="*/ 0 w 775"/>
                <a:gd name="T17" fmla="*/ 425 h 426"/>
                <a:gd name="T18" fmla="*/ 138 w 775"/>
                <a:gd name="T19" fmla="*/ 341 h 426"/>
                <a:gd name="T20" fmla="*/ 263 w 775"/>
                <a:gd name="T21" fmla="*/ 259 h 426"/>
                <a:gd name="T22" fmla="*/ 346 w 775"/>
                <a:gd name="T23" fmla="*/ 217 h 426"/>
                <a:gd name="T24" fmla="*/ 428 w 775"/>
                <a:gd name="T25" fmla="*/ 175 h 426"/>
                <a:gd name="T26" fmla="*/ 498 w 775"/>
                <a:gd name="T27" fmla="*/ 134 h 426"/>
                <a:gd name="T28" fmla="*/ 581 w 775"/>
                <a:gd name="T29" fmla="*/ 93 h 426"/>
                <a:gd name="T30" fmla="*/ 719 w 775"/>
                <a:gd name="T31" fmla="*/ 23 h 426"/>
                <a:gd name="T32" fmla="*/ 774 w 775"/>
                <a:gd name="T33" fmla="*/ 0 h 426"/>
                <a:gd name="T34" fmla="*/ 761 w 775"/>
                <a:gd name="T35" fmla="*/ 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5" h="426">
                  <a:moveTo>
                    <a:pt x="761" y="9"/>
                  </a:moveTo>
                  <a:cubicBezTo>
                    <a:pt x="747" y="9"/>
                    <a:pt x="733" y="23"/>
                    <a:pt x="719" y="37"/>
                  </a:cubicBezTo>
                  <a:cubicBezTo>
                    <a:pt x="719" y="37"/>
                    <a:pt x="706" y="51"/>
                    <a:pt x="691" y="51"/>
                  </a:cubicBezTo>
                  <a:cubicBezTo>
                    <a:pt x="679" y="57"/>
                    <a:pt x="670" y="62"/>
                    <a:pt x="664" y="67"/>
                  </a:cubicBezTo>
                  <a:cubicBezTo>
                    <a:pt x="664" y="66"/>
                    <a:pt x="664" y="66"/>
                    <a:pt x="664" y="65"/>
                  </a:cubicBezTo>
                  <a:lnTo>
                    <a:pt x="525" y="148"/>
                  </a:lnTo>
                  <a:lnTo>
                    <a:pt x="221" y="300"/>
                  </a:lnTo>
                  <a:lnTo>
                    <a:pt x="166" y="341"/>
                  </a:lnTo>
                  <a:lnTo>
                    <a:pt x="0" y="425"/>
                  </a:lnTo>
                  <a:cubicBezTo>
                    <a:pt x="0" y="425"/>
                    <a:pt x="55" y="383"/>
                    <a:pt x="138" y="341"/>
                  </a:cubicBezTo>
                  <a:cubicBezTo>
                    <a:pt x="166" y="314"/>
                    <a:pt x="221" y="286"/>
                    <a:pt x="263" y="259"/>
                  </a:cubicBezTo>
                  <a:cubicBezTo>
                    <a:pt x="290" y="244"/>
                    <a:pt x="318" y="231"/>
                    <a:pt x="346" y="217"/>
                  </a:cubicBezTo>
                  <a:cubicBezTo>
                    <a:pt x="374" y="203"/>
                    <a:pt x="401" y="189"/>
                    <a:pt x="428" y="175"/>
                  </a:cubicBezTo>
                  <a:cubicBezTo>
                    <a:pt x="456" y="162"/>
                    <a:pt x="484" y="148"/>
                    <a:pt x="498" y="134"/>
                  </a:cubicBezTo>
                  <a:cubicBezTo>
                    <a:pt x="525" y="120"/>
                    <a:pt x="553" y="106"/>
                    <a:pt x="581" y="93"/>
                  </a:cubicBezTo>
                  <a:cubicBezTo>
                    <a:pt x="636" y="65"/>
                    <a:pt x="678" y="51"/>
                    <a:pt x="719" y="23"/>
                  </a:cubicBezTo>
                  <a:cubicBezTo>
                    <a:pt x="737" y="13"/>
                    <a:pt x="756" y="5"/>
                    <a:pt x="774" y="0"/>
                  </a:cubicBezTo>
                  <a:cubicBezTo>
                    <a:pt x="770" y="2"/>
                    <a:pt x="765" y="4"/>
                    <a:pt x="761" y="9"/>
                  </a:cubicBez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îśḻiḑé">
              <a:extLst>
                <a:ext uri="{FF2B5EF4-FFF2-40B4-BE49-F238E27FC236}">
                  <a16:creationId xmlns:a16="http://schemas.microsoft.com/office/drawing/2014/main" id="{3D8EA36E-66F6-4096-9065-C0CD8304AC4B}"/>
                </a:ext>
              </a:extLst>
            </p:cNvPr>
            <p:cNvSpPr/>
            <p:nvPr/>
          </p:nvSpPr>
          <p:spPr bwMode="auto">
            <a:xfrm>
              <a:off x="1255713" y="3929063"/>
              <a:ext cx="74612" cy="44450"/>
            </a:xfrm>
            <a:custGeom>
              <a:avLst/>
              <a:gdLst>
                <a:gd name="T0" fmla="*/ 207 w 208"/>
                <a:gd name="T1" fmla="*/ 0 h 125"/>
                <a:gd name="T2" fmla="*/ 152 w 208"/>
                <a:gd name="T3" fmla="*/ 42 h 125"/>
                <a:gd name="T4" fmla="*/ 68 w 208"/>
                <a:gd name="T5" fmla="*/ 84 h 125"/>
                <a:gd name="T6" fmla="*/ 42 w 208"/>
                <a:gd name="T7" fmla="*/ 97 h 125"/>
                <a:gd name="T8" fmla="*/ 30 w 208"/>
                <a:gd name="T9" fmla="*/ 102 h 125"/>
                <a:gd name="T10" fmla="*/ 14 w 208"/>
                <a:gd name="T11" fmla="*/ 111 h 125"/>
                <a:gd name="T12" fmla="*/ 14 w 208"/>
                <a:gd name="T13" fmla="*/ 113 h 125"/>
                <a:gd name="T14" fmla="*/ 30 w 208"/>
                <a:gd name="T15" fmla="*/ 102 h 125"/>
                <a:gd name="T16" fmla="*/ 41 w 208"/>
                <a:gd name="T17" fmla="*/ 97 h 125"/>
                <a:gd name="T18" fmla="*/ 42 w 208"/>
                <a:gd name="T19" fmla="*/ 97 h 125"/>
                <a:gd name="T20" fmla="*/ 68 w 208"/>
                <a:gd name="T21" fmla="*/ 84 h 125"/>
                <a:gd name="T22" fmla="*/ 69 w 208"/>
                <a:gd name="T23" fmla="*/ 83 h 125"/>
                <a:gd name="T24" fmla="*/ 111 w 208"/>
                <a:gd name="T25" fmla="*/ 55 h 125"/>
                <a:gd name="T26" fmla="*/ 152 w 208"/>
                <a:gd name="T27" fmla="*/ 42 h 125"/>
                <a:gd name="T28" fmla="*/ 207 w 208"/>
                <a:gd name="T29" fmla="*/ 0 h 125"/>
                <a:gd name="T30" fmla="*/ 0 w 208"/>
                <a:gd name="T31" fmla="*/ 124 h 125"/>
                <a:gd name="T32" fmla="*/ 14 w 208"/>
                <a:gd name="T33" fmla="*/ 113 h 125"/>
                <a:gd name="T34" fmla="*/ 0 w 208"/>
                <a:gd name="T35"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25">
                  <a:moveTo>
                    <a:pt x="207" y="0"/>
                  </a:moveTo>
                  <a:cubicBezTo>
                    <a:pt x="207" y="0"/>
                    <a:pt x="194" y="28"/>
                    <a:pt x="152" y="42"/>
                  </a:cubicBezTo>
                  <a:lnTo>
                    <a:pt x="68" y="84"/>
                  </a:lnTo>
                  <a:cubicBezTo>
                    <a:pt x="111" y="62"/>
                    <a:pt x="99" y="68"/>
                    <a:pt x="42" y="97"/>
                  </a:cubicBezTo>
                  <a:cubicBezTo>
                    <a:pt x="75" y="80"/>
                    <a:pt x="67" y="84"/>
                    <a:pt x="30" y="102"/>
                  </a:cubicBezTo>
                  <a:cubicBezTo>
                    <a:pt x="45" y="95"/>
                    <a:pt x="30" y="102"/>
                    <a:pt x="14" y="111"/>
                  </a:cubicBezTo>
                  <a:cubicBezTo>
                    <a:pt x="14" y="112"/>
                    <a:pt x="14" y="112"/>
                    <a:pt x="14" y="113"/>
                  </a:cubicBezTo>
                  <a:cubicBezTo>
                    <a:pt x="18" y="110"/>
                    <a:pt x="24" y="106"/>
                    <a:pt x="30" y="102"/>
                  </a:cubicBezTo>
                  <a:cubicBezTo>
                    <a:pt x="34" y="101"/>
                    <a:pt x="37" y="99"/>
                    <a:pt x="41" y="97"/>
                  </a:cubicBezTo>
                  <a:cubicBezTo>
                    <a:pt x="41" y="97"/>
                    <a:pt x="42" y="97"/>
                    <a:pt x="42" y="97"/>
                  </a:cubicBezTo>
                  <a:cubicBezTo>
                    <a:pt x="54" y="96"/>
                    <a:pt x="65" y="87"/>
                    <a:pt x="68" y="84"/>
                  </a:cubicBezTo>
                  <a:cubicBezTo>
                    <a:pt x="69" y="83"/>
                    <a:pt x="69" y="83"/>
                    <a:pt x="69" y="83"/>
                  </a:cubicBezTo>
                  <a:cubicBezTo>
                    <a:pt x="83" y="69"/>
                    <a:pt x="97" y="55"/>
                    <a:pt x="111" y="55"/>
                  </a:cubicBezTo>
                  <a:cubicBezTo>
                    <a:pt x="125" y="42"/>
                    <a:pt x="138" y="42"/>
                    <a:pt x="152" y="42"/>
                  </a:cubicBezTo>
                  <a:cubicBezTo>
                    <a:pt x="194" y="14"/>
                    <a:pt x="207" y="0"/>
                    <a:pt x="207" y="0"/>
                  </a:cubicBezTo>
                  <a:close/>
                  <a:moveTo>
                    <a:pt x="0" y="124"/>
                  </a:moveTo>
                  <a:cubicBezTo>
                    <a:pt x="0" y="124"/>
                    <a:pt x="5" y="119"/>
                    <a:pt x="14" y="113"/>
                  </a:cubicBezTo>
                  <a:cubicBezTo>
                    <a:pt x="12" y="124"/>
                    <a:pt x="0" y="124"/>
                    <a:pt x="0" y="124"/>
                  </a:cubicBezTo>
                  <a:close/>
                </a:path>
              </a:pathLst>
            </a:custGeom>
            <a:solidFill>
              <a:srgbClr val="F1BE9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î$ḻîḍé">
              <a:extLst>
                <a:ext uri="{FF2B5EF4-FFF2-40B4-BE49-F238E27FC236}">
                  <a16:creationId xmlns:a16="http://schemas.microsoft.com/office/drawing/2014/main" id="{EEEA27A2-FB51-4DCF-BB1F-82724A9F0F5D}"/>
                </a:ext>
              </a:extLst>
            </p:cNvPr>
            <p:cNvSpPr/>
            <p:nvPr/>
          </p:nvSpPr>
          <p:spPr bwMode="auto">
            <a:xfrm>
              <a:off x="1022350" y="3943350"/>
              <a:ext cx="288925" cy="155575"/>
            </a:xfrm>
            <a:custGeom>
              <a:avLst/>
              <a:gdLst>
                <a:gd name="T0" fmla="*/ 802 w 803"/>
                <a:gd name="T1" fmla="*/ 0 h 430"/>
                <a:gd name="T2" fmla="*/ 733 w 803"/>
                <a:gd name="T3" fmla="*/ 41 h 430"/>
                <a:gd name="T4" fmla="*/ 595 w 803"/>
                <a:gd name="T5" fmla="*/ 124 h 430"/>
                <a:gd name="T6" fmla="*/ 525 w 803"/>
                <a:gd name="T7" fmla="*/ 166 h 430"/>
                <a:gd name="T8" fmla="*/ 443 w 803"/>
                <a:gd name="T9" fmla="*/ 207 h 430"/>
                <a:gd name="T10" fmla="*/ 359 w 803"/>
                <a:gd name="T11" fmla="*/ 248 h 430"/>
                <a:gd name="T12" fmla="*/ 277 w 803"/>
                <a:gd name="T13" fmla="*/ 290 h 430"/>
                <a:gd name="T14" fmla="*/ 138 w 803"/>
                <a:gd name="T15" fmla="*/ 359 h 430"/>
                <a:gd name="T16" fmla="*/ 0 w 803"/>
                <a:gd name="T17" fmla="*/ 429 h 430"/>
                <a:gd name="T18" fmla="*/ 0 w 803"/>
                <a:gd name="T19" fmla="*/ 429 h 430"/>
                <a:gd name="T20" fmla="*/ 166 w 803"/>
                <a:gd name="T21" fmla="*/ 345 h 430"/>
                <a:gd name="T22" fmla="*/ 221 w 803"/>
                <a:gd name="T23" fmla="*/ 304 h 430"/>
                <a:gd name="T24" fmla="*/ 525 w 803"/>
                <a:gd name="T25" fmla="*/ 152 h 430"/>
                <a:gd name="T26" fmla="*/ 525 w 803"/>
                <a:gd name="T27" fmla="*/ 152 h 430"/>
                <a:gd name="T28" fmla="*/ 664 w 803"/>
                <a:gd name="T29" fmla="*/ 69 h 430"/>
                <a:gd name="T30" fmla="*/ 802 w 803"/>
                <a:gd name="T31" fmla="*/ 0 h 430"/>
                <a:gd name="T32" fmla="*/ 802 w 803"/>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3" h="430">
                  <a:moveTo>
                    <a:pt x="802" y="0"/>
                  </a:moveTo>
                  <a:cubicBezTo>
                    <a:pt x="775" y="13"/>
                    <a:pt x="761" y="27"/>
                    <a:pt x="733" y="41"/>
                  </a:cubicBezTo>
                  <a:cubicBezTo>
                    <a:pt x="691" y="69"/>
                    <a:pt x="650" y="97"/>
                    <a:pt x="595" y="124"/>
                  </a:cubicBezTo>
                  <a:cubicBezTo>
                    <a:pt x="567" y="138"/>
                    <a:pt x="553" y="152"/>
                    <a:pt x="525" y="166"/>
                  </a:cubicBezTo>
                  <a:cubicBezTo>
                    <a:pt x="498" y="179"/>
                    <a:pt x="470" y="193"/>
                    <a:pt x="443" y="207"/>
                  </a:cubicBezTo>
                  <a:cubicBezTo>
                    <a:pt x="415" y="221"/>
                    <a:pt x="387" y="235"/>
                    <a:pt x="359" y="248"/>
                  </a:cubicBezTo>
                  <a:cubicBezTo>
                    <a:pt x="332" y="263"/>
                    <a:pt x="304" y="276"/>
                    <a:pt x="277" y="290"/>
                  </a:cubicBezTo>
                  <a:cubicBezTo>
                    <a:pt x="235" y="318"/>
                    <a:pt x="180" y="345"/>
                    <a:pt x="138" y="359"/>
                  </a:cubicBezTo>
                  <a:cubicBezTo>
                    <a:pt x="55" y="401"/>
                    <a:pt x="0" y="429"/>
                    <a:pt x="0" y="429"/>
                  </a:cubicBezTo>
                  <a:lnTo>
                    <a:pt x="0" y="429"/>
                  </a:lnTo>
                  <a:cubicBezTo>
                    <a:pt x="0" y="429"/>
                    <a:pt x="0" y="429"/>
                    <a:pt x="166" y="345"/>
                  </a:cubicBezTo>
                  <a:cubicBezTo>
                    <a:pt x="166" y="345"/>
                    <a:pt x="166" y="345"/>
                    <a:pt x="221" y="304"/>
                  </a:cubicBezTo>
                  <a:cubicBezTo>
                    <a:pt x="221" y="304"/>
                    <a:pt x="221" y="304"/>
                    <a:pt x="525" y="152"/>
                  </a:cubicBezTo>
                  <a:lnTo>
                    <a:pt x="525" y="152"/>
                  </a:lnTo>
                  <a:cubicBezTo>
                    <a:pt x="525" y="152"/>
                    <a:pt x="525" y="152"/>
                    <a:pt x="664" y="69"/>
                  </a:cubicBezTo>
                  <a:cubicBezTo>
                    <a:pt x="664" y="69"/>
                    <a:pt x="664" y="69"/>
                    <a:pt x="802" y="0"/>
                  </a:cubicBezTo>
                  <a:lnTo>
                    <a:pt x="802" y="0"/>
                  </a:ln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išḻíḑé">
              <a:extLst>
                <a:ext uri="{FF2B5EF4-FFF2-40B4-BE49-F238E27FC236}">
                  <a16:creationId xmlns:a16="http://schemas.microsoft.com/office/drawing/2014/main" id="{DDC1E8CD-6A23-4DE3-BF01-94826672B758}"/>
                </a:ext>
              </a:extLst>
            </p:cNvPr>
            <p:cNvSpPr/>
            <p:nvPr/>
          </p:nvSpPr>
          <p:spPr bwMode="auto">
            <a:xfrm>
              <a:off x="1077913" y="4032250"/>
              <a:ext cx="309562" cy="165100"/>
            </a:xfrm>
            <a:custGeom>
              <a:avLst/>
              <a:gdLst>
                <a:gd name="T0" fmla="*/ 857 w 858"/>
                <a:gd name="T1" fmla="*/ 0 h 457"/>
                <a:gd name="T2" fmla="*/ 732 w 858"/>
                <a:gd name="T3" fmla="*/ 70 h 457"/>
                <a:gd name="T4" fmla="*/ 594 w 858"/>
                <a:gd name="T5" fmla="*/ 153 h 457"/>
                <a:gd name="T6" fmla="*/ 511 w 858"/>
                <a:gd name="T7" fmla="*/ 194 h 457"/>
                <a:gd name="T8" fmla="*/ 442 w 858"/>
                <a:gd name="T9" fmla="*/ 236 h 457"/>
                <a:gd name="T10" fmla="*/ 359 w 858"/>
                <a:gd name="T11" fmla="*/ 277 h 457"/>
                <a:gd name="T12" fmla="*/ 275 w 858"/>
                <a:gd name="T13" fmla="*/ 319 h 457"/>
                <a:gd name="T14" fmla="*/ 137 w 858"/>
                <a:gd name="T15" fmla="*/ 388 h 457"/>
                <a:gd name="T16" fmla="*/ 0 w 858"/>
                <a:gd name="T17" fmla="*/ 456 h 457"/>
                <a:gd name="T18" fmla="*/ 68 w 858"/>
                <a:gd name="T19" fmla="*/ 416 h 457"/>
                <a:gd name="T20" fmla="*/ 345 w 858"/>
                <a:gd name="T21" fmla="*/ 263 h 457"/>
                <a:gd name="T22" fmla="*/ 663 w 858"/>
                <a:gd name="T23" fmla="*/ 97 h 457"/>
                <a:gd name="T24" fmla="*/ 843 w 858"/>
                <a:gd name="T25" fmla="*/ 0 h 457"/>
                <a:gd name="T26" fmla="*/ 857 w 858"/>
                <a:gd name="T27"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8" h="457">
                  <a:moveTo>
                    <a:pt x="857" y="0"/>
                  </a:moveTo>
                  <a:cubicBezTo>
                    <a:pt x="857" y="0"/>
                    <a:pt x="801" y="28"/>
                    <a:pt x="732" y="70"/>
                  </a:cubicBezTo>
                  <a:cubicBezTo>
                    <a:pt x="691" y="97"/>
                    <a:pt x="635" y="125"/>
                    <a:pt x="594" y="153"/>
                  </a:cubicBezTo>
                  <a:cubicBezTo>
                    <a:pt x="566" y="167"/>
                    <a:pt x="538" y="181"/>
                    <a:pt x="511" y="194"/>
                  </a:cubicBezTo>
                  <a:cubicBezTo>
                    <a:pt x="483" y="208"/>
                    <a:pt x="469" y="222"/>
                    <a:pt x="442" y="236"/>
                  </a:cubicBezTo>
                  <a:cubicBezTo>
                    <a:pt x="414" y="250"/>
                    <a:pt x="387" y="263"/>
                    <a:pt x="359" y="277"/>
                  </a:cubicBezTo>
                  <a:cubicBezTo>
                    <a:pt x="331" y="305"/>
                    <a:pt x="303" y="305"/>
                    <a:pt x="275" y="319"/>
                  </a:cubicBezTo>
                  <a:cubicBezTo>
                    <a:pt x="221" y="347"/>
                    <a:pt x="179" y="374"/>
                    <a:pt x="137" y="388"/>
                  </a:cubicBezTo>
                  <a:cubicBezTo>
                    <a:pt x="60" y="426"/>
                    <a:pt x="7" y="452"/>
                    <a:pt x="0" y="456"/>
                  </a:cubicBezTo>
                  <a:cubicBezTo>
                    <a:pt x="5" y="454"/>
                    <a:pt x="31" y="440"/>
                    <a:pt x="68" y="416"/>
                  </a:cubicBezTo>
                  <a:lnTo>
                    <a:pt x="345" y="263"/>
                  </a:lnTo>
                  <a:lnTo>
                    <a:pt x="663" y="97"/>
                  </a:lnTo>
                  <a:lnTo>
                    <a:pt x="843" y="0"/>
                  </a:lnTo>
                  <a:lnTo>
                    <a:pt x="857" y="0"/>
                  </a:ln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ïS1idé">
              <a:extLst>
                <a:ext uri="{FF2B5EF4-FFF2-40B4-BE49-F238E27FC236}">
                  <a16:creationId xmlns:a16="http://schemas.microsoft.com/office/drawing/2014/main" id="{D7625493-A7DA-48C7-962E-D84A9B87B10B}"/>
                </a:ext>
              </a:extLst>
            </p:cNvPr>
            <p:cNvSpPr/>
            <p:nvPr/>
          </p:nvSpPr>
          <p:spPr bwMode="auto">
            <a:xfrm>
              <a:off x="1101725" y="4035425"/>
              <a:ext cx="274638" cy="147638"/>
            </a:xfrm>
            <a:custGeom>
              <a:avLst/>
              <a:gdLst>
                <a:gd name="T0" fmla="*/ 595 w 763"/>
                <a:gd name="T1" fmla="*/ 90 h 410"/>
                <a:gd name="T2" fmla="*/ 277 w 763"/>
                <a:gd name="T3" fmla="*/ 256 h 410"/>
                <a:gd name="T4" fmla="*/ 0 w 763"/>
                <a:gd name="T5" fmla="*/ 409 h 410"/>
                <a:gd name="T6" fmla="*/ 56 w 763"/>
                <a:gd name="T7" fmla="*/ 367 h 410"/>
                <a:gd name="T8" fmla="*/ 194 w 763"/>
                <a:gd name="T9" fmla="*/ 298 h 410"/>
                <a:gd name="T10" fmla="*/ 277 w 763"/>
                <a:gd name="T11" fmla="*/ 243 h 410"/>
                <a:gd name="T12" fmla="*/ 346 w 763"/>
                <a:gd name="T13" fmla="*/ 201 h 410"/>
                <a:gd name="T14" fmla="*/ 429 w 763"/>
                <a:gd name="T15" fmla="*/ 160 h 410"/>
                <a:gd name="T16" fmla="*/ 512 w 763"/>
                <a:gd name="T17" fmla="*/ 118 h 410"/>
                <a:gd name="T18" fmla="*/ 651 w 763"/>
                <a:gd name="T19" fmla="*/ 49 h 410"/>
                <a:gd name="T20" fmla="*/ 727 w 763"/>
                <a:gd name="T21" fmla="*/ 19 h 410"/>
                <a:gd name="T22" fmla="*/ 595 w 763"/>
                <a:gd name="T23" fmla="*/ 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410">
                  <a:moveTo>
                    <a:pt x="595" y="90"/>
                  </a:moveTo>
                  <a:lnTo>
                    <a:pt x="277" y="256"/>
                  </a:lnTo>
                  <a:lnTo>
                    <a:pt x="0" y="409"/>
                  </a:lnTo>
                  <a:cubicBezTo>
                    <a:pt x="14" y="395"/>
                    <a:pt x="42" y="381"/>
                    <a:pt x="56" y="367"/>
                  </a:cubicBezTo>
                  <a:cubicBezTo>
                    <a:pt x="97" y="340"/>
                    <a:pt x="138" y="326"/>
                    <a:pt x="194" y="298"/>
                  </a:cubicBezTo>
                  <a:cubicBezTo>
                    <a:pt x="222" y="284"/>
                    <a:pt x="249" y="256"/>
                    <a:pt x="277" y="243"/>
                  </a:cubicBezTo>
                  <a:cubicBezTo>
                    <a:pt x="304" y="229"/>
                    <a:pt x="319" y="215"/>
                    <a:pt x="346" y="201"/>
                  </a:cubicBezTo>
                  <a:cubicBezTo>
                    <a:pt x="374" y="187"/>
                    <a:pt x="401" y="174"/>
                    <a:pt x="429" y="160"/>
                  </a:cubicBezTo>
                  <a:cubicBezTo>
                    <a:pt x="457" y="146"/>
                    <a:pt x="485" y="132"/>
                    <a:pt x="512" y="118"/>
                  </a:cubicBezTo>
                  <a:cubicBezTo>
                    <a:pt x="567" y="90"/>
                    <a:pt x="609" y="77"/>
                    <a:pt x="651" y="49"/>
                  </a:cubicBezTo>
                  <a:cubicBezTo>
                    <a:pt x="682" y="36"/>
                    <a:pt x="707" y="27"/>
                    <a:pt x="727" y="19"/>
                  </a:cubicBezTo>
                  <a:cubicBezTo>
                    <a:pt x="762" y="0"/>
                    <a:pt x="727" y="19"/>
                    <a:pt x="595" y="90"/>
                  </a:cubicBez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îslïḓè">
              <a:extLst>
                <a:ext uri="{FF2B5EF4-FFF2-40B4-BE49-F238E27FC236}">
                  <a16:creationId xmlns:a16="http://schemas.microsoft.com/office/drawing/2014/main" id="{3617BE03-4F27-40DD-BCB5-A0DB8AF13949}"/>
                </a:ext>
              </a:extLst>
            </p:cNvPr>
            <p:cNvSpPr/>
            <p:nvPr/>
          </p:nvSpPr>
          <p:spPr bwMode="auto">
            <a:xfrm>
              <a:off x="1211263" y="4127500"/>
              <a:ext cx="228600" cy="127000"/>
            </a:xfrm>
            <a:custGeom>
              <a:avLst/>
              <a:gdLst>
                <a:gd name="T0" fmla="*/ 636 w 637"/>
                <a:gd name="T1" fmla="*/ 0 h 353"/>
                <a:gd name="T2" fmla="*/ 608 w 637"/>
                <a:gd name="T3" fmla="*/ 28 h 353"/>
                <a:gd name="T4" fmla="*/ 484 w 637"/>
                <a:gd name="T5" fmla="*/ 97 h 353"/>
                <a:gd name="T6" fmla="*/ 415 w 637"/>
                <a:gd name="T7" fmla="*/ 139 h 353"/>
                <a:gd name="T8" fmla="*/ 346 w 637"/>
                <a:gd name="T9" fmla="*/ 180 h 353"/>
                <a:gd name="T10" fmla="*/ 276 w 637"/>
                <a:gd name="T11" fmla="*/ 208 h 353"/>
                <a:gd name="T12" fmla="*/ 193 w 637"/>
                <a:gd name="T13" fmla="*/ 250 h 353"/>
                <a:gd name="T14" fmla="*/ 69 w 637"/>
                <a:gd name="T15" fmla="*/ 319 h 353"/>
                <a:gd name="T16" fmla="*/ 47 w 637"/>
                <a:gd name="T17" fmla="*/ 326 h 353"/>
                <a:gd name="T18" fmla="*/ 262 w 637"/>
                <a:gd name="T19" fmla="*/ 208 h 353"/>
                <a:gd name="T20" fmla="*/ 567 w 637"/>
                <a:gd name="T21" fmla="*/ 42 h 353"/>
                <a:gd name="T22" fmla="*/ 636 w 637"/>
                <a:gd name="T2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7" h="353">
                  <a:moveTo>
                    <a:pt x="636" y="0"/>
                  </a:moveTo>
                  <a:lnTo>
                    <a:pt x="608" y="28"/>
                  </a:lnTo>
                  <a:cubicBezTo>
                    <a:pt x="567" y="42"/>
                    <a:pt x="525" y="70"/>
                    <a:pt x="484" y="97"/>
                  </a:cubicBezTo>
                  <a:cubicBezTo>
                    <a:pt x="456" y="111"/>
                    <a:pt x="442" y="125"/>
                    <a:pt x="415" y="139"/>
                  </a:cubicBezTo>
                  <a:cubicBezTo>
                    <a:pt x="387" y="153"/>
                    <a:pt x="373" y="166"/>
                    <a:pt x="346" y="180"/>
                  </a:cubicBezTo>
                  <a:cubicBezTo>
                    <a:pt x="318" y="180"/>
                    <a:pt x="290" y="194"/>
                    <a:pt x="276" y="208"/>
                  </a:cubicBezTo>
                  <a:cubicBezTo>
                    <a:pt x="249" y="222"/>
                    <a:pt x="221" y="236"/>
                    <a:pt x="193" y="250"/>
                  </a:cubicBezTo>
                  <a:cubicBezTo>
                    <a:pt x="152" y="277"/>
                    <a:pt x="110" y="291"/>
                    <a:pt x="69" y="319"/>
                  </a:cubicBezTo>
                  <a:cubicBezTo>
                    <a:pt x="61" y="321"/>
                    <a:pt x="54" y="323"/>
                    <a:pt x="47" y="326"/>
                  </a:cubicBezTo>
                  <a:cubicBezTo>
                    <a:pt x="0" y="352"/>
                    <a:pt x="47" y="326"/>
                    <a:pt x="262" y="208"/>
                  </a:cubicBezTo>
                  <a:lnTo>
                    <a:pt x="567" y="42"/>
                  </a:lnTo>
                  <a:lnTo>
                    <a:pt x="636" y="0"/>
                  </a:ln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ïṣḻïḑe">
              <a:extLst>
                <a:ext uri="{FF2B5EF4-FFF2-40B4-BE49-F238E27FC236}">
                  <a16:creationId xmlns:a16="http://schemas.microsoft.com/office/drawing/2014/main" id="{1294B7BD-F1AD-4F31-AFAF-04BEE3FDE19C}"/>
                </a:ext>
              </a:extLst>
            </p:cNvPr>
            <p:cNvSpPr/>
            <p:nvPr/>
          </p:nvSpPr>
          <p:spPr bwMode="auto">
            <a:xfrm>
              <a:off x="1192213" y="4106863"/>
              <a:ext cx="284162" cy="155575"/>
            </a:xfrm>
            <a:custGeom>
              <a:avLst/>
              <a:gdLst>
                <a:gd name="T0" fmla="*/ 788 w 789"/>
                <a:gd name="T1" fmla="*/ 0 h 430"/>
                <a:gd name="T2" fmla="*/ 692 w 789"/>
                <a:gd name="T3" fmla="*/ 55 h 430"/>
                <a:gd name="T4" fmla="*/ 623 w 789"/>
                <a:gd name="T5" fmla="*/ 97 h 430"/>
                <a:gd name="T6" fmla="*/ 623 w 789"/>
                <a:gd name="T7" fmla="*/ 97 h 430"/>
                <a:gd name="T8" fmla="*/ 318 w 789"/>
                <a:gd name="T9" fmla="*/ 263 h 430"/>
                <a:gd name="T10" fmla="*/ 42 w 789"/>
                <a:gd name="T11" fmla="*/ 415 h 430"/>
                <a:gd name="T12" fmla="*/ 28 w 789"/>
                <a:gd name="T13" fmla="*/ 415 h 430"/>
                <a:gd name="T14" fmla="*/ 0 w 789"/>
                <a:gd name="T15" fmla="*/ 429 h 430"/>
                <a:gd name="T16" fmla="*/ 111 w 789"/>
                <a:gd name="T17" fmla="*/ 346 h 430"/>
                <a:gd name="T18" fmla="*/ 236 w 789"/>
                <a:gd name="T19" fmla="*/ 277 h 430"/>
                <a:gd name="T20" fmla="*/ 305 w 789"/>
                <a:gd name="T21" fmla="*/ 235 h 430"/>
                <a:gd name="T22" fmla="*/ 387 w 789"/>
                <a:gd name="T23" fmla="*/ 194 h 430"/>
                <a:gd name="T24" fmla="*/ 457 w 789"/>
                <a:gd name="T25" fmla="*/ 166 h 430"/>
                <a:gd name="T26" fmla="*/ 526 w 789"/>
                <a:gd name="T27" fmla="*/ 125 h 430"/>
                <a:gd name="T28" fmla="*/ 650 w 789"/>
                <a:gd name="T29" fmla="*/ 55 h 430"/>
                <a:gd name="T30" fmla="*/ 788 w 789"/>
                <a:gd name="T31" fmla="*/ 0 h 430"/>
                <a:gd name="T32" fmla="*/ 788 w 789"/>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9" h="430">
                  <a:moveTo>
                    <a:pt x="788" y="0"/>
                  </a:moveTo>
                  <a:cubicBezTo>
                    <a:pt x="788" y="0"/>
                    <a:pt x="747" y="28"/>
                    <a:pt x="692" y="55"/>
                  </a:cubicBezTo>
                  <a:cubicBezTo>
                    <a:pt x="692" y="55"/>
                    <a:pt x="692" y="55"/>
                    <a:pt x="623" y="97"/>
                  </a:cubicBezTo>
                  <a:lnTo>
                    <a:pt x="623" y="97"/>
                  </a:lnTo>
                  <a:cubicBezTo>
                    <a:pt x="623" y="97"/>
                    <a:pt x="623" y="97"/>
                    <a:pt x="318" y="263"/>
                  </a:cubicBezTo>
                  <a:cubicBezTo>
                    <a:pt x="318" y="263"/>
                    <a:pt x="318" y="263"/>
                    <a:pt x="42" y="415"/>
                  </a:cubicBezTo>
                  <a:cubicBezTo>
                    <a:pt x="42" y="415"/>
                    <a:pt x="42" y="415"/>
                    <a:pt x="28" y="415"/>
                  </a:cubicBezTo>
                  <a:cubicBezTo>
                    <a:pt x="14" y="415"/>
                    <a:pt x="0" y="429"/>
                    <a:pt x="0" y="429"/>
                  </a:cubicBezTo>
                  <a:cubicBezTo>
                    <a:pt x="0" y="429"/>
                    <a:pt x="42" y="387"/>
                    <a:pt x="111" y="346"/>
                  </a:cubicBezTo>
                  <a:cubicBezTo>
                    <a:pt x="152" y="332"/>
                    <a:pt x="194" y="305"/>
                    <a:pt x="236" y="277"/>
                  </a:cubicBezTo>
                  <a:cubicBezTo>
                    <a:pt x="263" y="263"/>
                    <a:pt x="291" y="249"/>
                    <a:pt x="305" y="235"/>
                  </a:cubicBezTo>
                  <a:cubicBezTo>
                    <a:pt x="332" y="221"/>
                    <a:pt x="360" y="208"/>
                    <a:pt x="387" y="194"/>
                  </a:cubicBezTo>
                  <a:cubicBezTo>
                    <a:pt x="402" y="180"/>
                    <a:pt x="429" y="180"/>
                    <a:pt x="457" y="166"/>
                  </a:cubicBezTo>
                  <a:cubicBezTo>
                    <a:pt x="484" y="152"/>
                    <a:pt x="498" y="139"/>
                    <a:pt x="526" y="125"/>
                  </a:cubicBezTo>
                  <a:cubicBezTo>
                    <a:pt x="567" y="97"/>
                    <a:pt x="623" y="83"/>
                    <a:pt x="650" y="55"/>
                  </a:cubicBezTo>
                  <a:cubicBezTo>
                    <a:pt x="734" y="28"/>
                    <a:pt x="788" y="0"/>
                    <a:pt x="788" y="0"/>
                  </a:cubicBezTo>
                  <a:lnTo>
                    <a:pt x="788" y="0"/>
                  </a:ln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îṡliḓè">
              <a:extLst>
                <a:ext uri="{FF2B5EF4-FFF2-40B4-BE49-F238E27FC236}">
                  <a16:creationId xmlns:a16="http://schemas.microsoft.com/office/drawing/2014/main" id="{2D3E3A18-F398-4E8F-BE15-0B9AD033086F}"/>
                </a:ext>
              </a:extLst>
            </p:cNvPr>
            <p:cNvSpPr/>
            <p:nvPr/>
          </p:nvSpPr>
          <p:spPr bwMode="auto">
            <a:xfrm>
              <a:off x="1660525" y="3451225"/>
              <a:ext cx="528638" cy="561975"/>
            </a:xfrm>
            <a:custGeom>
              <a:avLst/>
              <a:gdLst>
                <a:gd name="T0" fmla="*/ 1466 w 1467"/>
                <a:gd name="T1" fmla="*/ 994 h 1562"/>
                <a:gd name="T2" fmla="*/ 1461 w 1467"/>
                <a:gd name="T3" fmla="*/ 1046 h 1562"/>
                <a:gd name="T4" fmla="*/ 470 w 1467"/>
                <a:gd name="T5" fmla="*/ 1561 h 1562"/>
                <a:gd name="T6" fmla="*/ 0 w 1467"/>
                <a:gd name="T7" fmla="*/ 635 h 1562"/>
                <a:gd name="T8" fmla="*/ 1244 w 1467"/>
                <a:gd name="T9" fmla="*/ 0 h 1562"/>
                <a:gd name="T10" fmla="*/ 1281 w 1467"/>
                <a:gd name="T11" fmla="*/ 70 h 1562"/>
                <a:gd name="T12" fmla="*/ 1418 w 1467"/>
                <a:gd name="T13" fmla="*/ 515 h 1562"/>
                <a:gd name="T14" fmla="*/ 1466 w 1467"/>
                <a:gd name="T15" fmla="*/ 994 h 1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7" h="1562">
                  <a:moveTo>
                    <a:pt x="1466" y="994"/>
                  </a:moveTo>
                  <a:lnTo>
                    <a:pt x="1461" y="1046"/>
                  </a:lnTo>
                  <a:lnTo>
                    <a:pt x="470" y="1561"/>
                  </a:lnTo>
                  <a:lnTo>
                    <a:pt x="0" y="635"/>
                  </a:lnTo>
                  <a:lnTo>
                    <a:pt x="1244" y="0"/>
                  </a:lnTo>
                  <a:lnTo>
                    <a:pt x="1281" y="70"/>
                  </a:lnTo>
                  <a:lnTo>
                    <a:pt x="1418" y="515"/>
                  </a:lnTo>
                  <a:lnTo>
                    <a:pt x="1466" y="994"/>
                  </a:lnTo>
                </a:path>
              </a:pathLst>
            </a:custGeom>
            <a:solidFill>
              <a:schemeClr val="accent4"/>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ïṣḷíḍê">
              <a:extLst>
                <a:ext uri="{FF2B5EF4-FFF2-40B4-BE49-F238E27FC236}">
                  <a16:creationId xmlns:a16="http://schemas.microsoft.com/office/drawing/2014/main" id="{2526AB53-02D6-4780-BCFB-2330DA57DBA0}"/>
                </a:ext>
              </a:extLst>
            </p:cNvPr>
            <p:cNvSpPr/>
            <p:nvPr/>
          </p:nvSpPr>
          <p:spPr bwMode="auto">
            <a:xfrm>
              <a:off x="492125" y="3360738"/>
              <a:ext cx="544513" cy="598487"/>
            </a:xfrm>
            <a:custGeom>
              <a:avLst/>
              <a:gdLst>
                <a:gd name="T0" fmla="*/ 25 w 1513"/>
                <a:gd name="T1" fmla="*/ 767 h 1662"/>
                <a:gd name="T2" fmla="*/ 164 w 1513"/>
                <a:gd name="T3" fmla="*/ 322 h 1662"/>
                <a:gd name="T4" fmla="*/ 338 w 1513"/>
                <a:gd name="T5" fmla="*/ 0 h 1662"/>
                <a:gd name="T6" fmla="*/ 1512 w 1513"/>
                <a:gd name="T7" fmla="*/ 803 h 1662"/>
                <a:gd name="T8" fmla="*/ 931 w 1513"/>
                <a:gd name="T9" fmla="*/ 1661 h 1662"/>
                <a:gd name="T10" fmla="*/ 0 w 1513"/>
                <a:gd name="T11" fmla="*/ 1017 h 1662"/>
                <a:gd name="T12" fmla="*/ 25 w 1513"/>
                <a:gd name="T13" fmla="*/ 767 h 1662"/>
              </a:gdLst>
              <a:ahLst/>
              <a:cxnLst>
                <a:cxn ang="0">
                  <a:pos x="T0" y="T1"/>
                </a:cxn>
                <a:cxn ang="0">
                  <a:pos x="T2" y="T3"/>
                </a:cxn>
                <a:cxn ang="0">
                  <a:pos x="T4" y="T5"/>
                </a:cxn>
                <a:cxn ang="0">
                  <a:pos x="T6" y="T7"/>
                </a:cxn>
                <a:cxn ang="0">
                  <a:pos x="T8" y="T9"/>
                </a:cxn>
                <a:cxn ang="0">
                  <a:pos x="T10" y="T11"/>
                </a:cxn>
                <a:cxn ang="0">
                  <a:pos x="T12" y="T13"/>
                </a:cxn>
              </a:cxnLst>
              <a:rect l="0" t="0" r="r" b="b"/>
              <a:pathLst>
                <a:path w="1513" h="1662">
                  <a:moveTo>
                    <a:pt x="25" y="767"/>
                  </a:moveTo>
                  <a:lnTo>
                    <a:pt x="164" y="322"/>
                  </a:lnTo>
                  <a:lnTo>
                    <a:pt x="338" y="0"/>
                  </a:lnTo>
                  <a:lnTo>
                    <a:pt x="1512" y="803"/>
                  </a:lnTo>
                  <a:lnTo>
                    <a:pt x="931" y="1661"/>
                  </a:lnTo>
                  <a:lnTo>
                    <a:pt x="0" y="1017"/>
                  </a:lnTo>
                  <a:lnTo>
                    <a:pt x="25" y="767"/>
                  </a:lnTo>
                </a:path>
              </a:pathLst>
            </a:custGeom>
            <a:solidFill>
              <a:schemeClr val="accent2"/>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12" name="isḻiḍè">
            <a:extLst>
              <a:ext uri="{FF2B5EF4-FFF2-40B4-BE49-F238E27FC236}">
                <a16:creationId xmlns:a16="http://schemas.microsoft.com/office/drawing/2014/main" id="{034DA557-B2B6-4AEF-8709-9CDA2F9CE878}"/>
              </a:ext>
            </a:extLst>
          </p:cNvPr>
          <p:cNvSpPr txBox="1"/>
          <p:nvPr/>
        </p:nvSpPr>
        <p:spPr>
          <a:xfrm>
            <a:off x="7640761" y="4823626"/>
            <a:ext cx="3079888" cy="492493"/>
          </a:xfrm>
          <a:prstGeom prst="rect">
            <a:avLst/>
          </a:prstGeom>
        </p:spPr>
        <p:style>
          <a:lnRef idx="2">
            <a:schemeClr val="accent1"/>
          </a:lnRef>
          <a:fillRef idx="1">
            <a:schemeClr val="lt1"/>
          </a:fillRef>
          <a:effectRef idx="0">
            <a:schemeClr val="accent1"/>
          </a:effectRef>
          <a:fontRef idx="minor">
            <a:schemeClr val="dk1"/>
          </a:fontRef>
        </p:style>
        <p:txBody>
          <a:bodyPr vert="horz" wrap="none" lIns="90000" tIns="46800" rIns="90000" bIns="46800" anchor="ctr">
            <a:normAutofit/>
          </a:bodyPr>
          <a:lstStyle/>
          <a:p>
            <a:pPr algn="ctr"/>
            <a:r>
              <a:rPr lang="zh-CN" altLang="en-US" sz="2000" b="1" dirty="0"/>
              <a:t>为开源社区做出贡献</a:t>
            </a:r>
          </a:p>
        </p:txBody>
      </p:sp>
      <p:cxnSp>
        <p:nvCxnSpPr>
          <p:cNvPr id="9" name="直接连接符 8">
            <a:extLst>
              <a:ext uri="{FF2B5EF4-FFF2-40B4-BE49-F238E27FC236}">
                <a16:creationId xmlns:a16="http://schemas.microsoft.com/office/drawing/2014/main" id="{0D704083-120B-41DD-8369-CBF36D51F2ED}"/>
              </a:ext>
            </a:extLst>
          </p:cNvPr>
          <p:cNvCxnSpPr/>
          <p:nvPr/>
        </p:nvCxnSpPr>
        <p:spPr>
          <a:xfrm>
            <a:off x="6112365" y="1232047"/>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569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anim calcmode="lin" valueType="num">
                                      <p:cBhvr>
                                        <p:cTn id="20" dur="500" fill="hold"/>
                                        <p:tgtEl>
                                          <p:spTgt spid="102"/>
                                        </p:tgtEl>
                                        <p:attrNameLst>
                                          <p:attrName>ppt_x</p:attrName>
                                        </p:attrNameLst>
                                      </p:cBhvr>
                                      <p:tavLst>
                                        <p:tav tm="0">
                                          <p:val>
                                            <p:strVal val="#ppt_x"/>
                                          </p:val>
                                        </p:tav>
                                        <p:tav tm="100000">
                                          <p:val>
                                            <p:strVal val="#ppt_x"/>
                                          </p:val>
                                        </p:tav>
                                      </p:tavLst>
                                    </p:anim>
                                    <p:anim calcmode="lin" valueType="num">
                                      <p:cBhvr>
                                        <p:cTn id="21" dur="500" fill="hold"/>
                                        <p:tgtEl>
                                          <p:spTgt spid="10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05</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647B0329-FEE1-4F1F-B1D0-80CF22E7F238}"/>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Schedule</a:t>
            </a:r>
            <a:endParaRPr lang="zh-CN" altLang="en-US" sz="3600" dirty="0"/>
          </a:p>
        </p:txBody>
      </p:sp>
    </p:spTree>
    <p:extLst>
      <p:ext uri="{BB962C8B-B14F-4D97-AF65-F5344CB8AC3E}">
        <p14:creationId xmlns:p14="http://schemas.microsoft.com/office/powerpoint/2010/main" val="32395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grpId="1" nodeType="click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ppt_x"/>
                                          </p:val>
                                        </p:tav>
                                      </p:tavLst>
                                    </p:anim>
                                    <p:anim calcmode="lin" valueType="num">
                                      <p:cBhvr additive="base">
                                        <p:cTn id="19" dur="500"/>
                                        <p:tgtEl>
                                          <p:spTgt spid="8"/>
                                        </p:tgtEl>
                                        <p:attrNameLst>
                                          <p:attrName>ppt_y</p:attrName>
                                        </p:attrNameLst>
                                      </p:cBhvr>
                                      <p:tavLst>
                                        <p:tav tm="0">
                                          <p:val>
                                            <p:strVal val="ppt_y"/>
                                          </p:val>
                                        </p:tav>
                                        <p:tav tm="100000">
                                          <p:val>
                                            <p:strVal val="0-ppt_h/2"/>
                                          </p:val>
                                        </p:tav>
                                      </p:tavLst>
                                    </p:anim>
                                    <p:set>
                                      <p:cBhvr>
                                        <p:cTn id="20" dur="1" fill="hold">
                                          <p:stCondLst>
                                            <p:cond delay="499"/>
                                          </p:stCondLst>
                                        </p:cTn>
                                        <p:tgtEl>
                                          <p:spTgt spid="8"/>
                                        </p:tgtEl>
                                        <p:attrNameLst>
                                          <p:attrName>style.visibility</p:attrName>
                                        </p:attrNameLst>
                                      </p:cBhvr>
                                      <p:to>
                                        <p:strVal val="hidden"/>
                                      </p:to>
                                    </p:set>
                                  </p:childTnLst>
                                </p:cTn>
                              </p:par>
                              <p:par>
                                <p:cTn id="21" presetID="2" presetClass="exit" presetSubtype="4" fill="hold" grpId="1" nodeType="with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î$lïḓê">
            <a:extLst>
              <a:ext uri="{FF2B5EF4-FFF2-40B4-BE49-F238E27FC236}">
                <a16:creationId xmlns:a16="http://schemas.microsoft.com/office/drawing/2014/main" id="{A4481E69-291B-4740-91FE-8266A06E40EA}"/>
              </a:ext>
            </a:extLst>
          </p:cNvPr>
          <p:cNvSpPr/>
          <p:nvPr/>
        </p:nvSpPr>
        <p:spPr>
          <a:xfrm>
            <a:off x="669925" y="1103867"/>
            <a:ext cx="3569230" cy="923330"/>
          </a:xfrm>
          <a:prstGeom prst="rect">
            <a:avLst/>
          </a:prstGeom>
        </p:spPr>
        <p:txBody>
          <a:bodyPr wrap="square" anchor="ctr">
            <a:normAutofit/>
          </a:bodyPr>
          <a:lstStyle/>
          <a:p>
            <a:r>
              <a:rPr lang="en-US" altLang="zh-CN" sz="3200" b="1" spc="300" dirty="0">
                <a:solidFill>
                  <a:schemeClr val="tx2"/>
                </a:solidFill>
              </a:rPr>
              <a:t>CONTENT</a:t>
            </a:r>
            <a:endParaRPr lang="en-US" altLang="zh-CN" sz="8800" b="1" spc="300" dirty="0">
              <a:solidFill>
                <a:schemeClr val="tx2"/>
              </a:solidFill>
            </a:endParaRPr>
          </a:p>
        </p:txBody>
      </p:sp>
      <p:grpSp>
        <p:nvGrpSpPr>
          <p:cNvPr id="2" name="组合 1">
            <a:extLst>
              <a:ext uri="{FF2B5EF4-FFF2-40B4-BE49-F238E27FC236}">
                <a16:creationId xmlns:a16="http://schemas.microsoft.com/office/drawing/2014/main" id="{CD17B382-6A55-4A75-B2A3-C0C00DD468EA}"/>
              </a:ext>
            </a:extLst>
          </p:cNvPr>
          <p:cNvGrpSpPr/>
          <p:nvPr/>
        </p:nvGrpSpPr>
        <p:grpSpPr>
          <a:xfrm>
            <a:off x="706817" y="2092727"/>
            <a:ext cx="10935002" cy="4032448"/>
            <a:chOff x="706817" y="2092727"/>
            <a:chExt cx="10935002" cy="4032448"/>
          </a:xfrm>
        </p:grpSpPr>
        <p:grpSp>
          <p:nvGrpSpPr>
            <p:cNvPr id="6" name="îŝḻîḍè">
              <a:extLst>
                <a:ext uri="{FF2B5EF4-FFF2-40B4-BE49-F238E27FC236}">
                  <a16:creationId xmlns:a16="http://schemas.microsoft.com/office/drawing/2014/main" id="{B8072535-AA32-4FF5-8C41-DE213E18AFD6}"/>
                </a:ext>
              </a:extLst>
            </p:cNvPr>
            <p:cNvGrpSpPr/>
            <p:nvPr/>
          </p:nvGrpSpPr>
          <p:grpSpPr>
            <a:xfrm>
              <a:off x="706817" y="2092727"/>
              <a:ext cx="2912377" cy="4032448"/>
              <a:chOff x="1483542" y="1808820"/>
              <a:chExt cx="2912377" cy="3636404"/>
            </a:xfrm>
          </p:grpSpPr>
          <p:sp>
            <p:nvSpPr>
              <p:cNvPr id="20" name="íśḻíḍe">
                <a:extLst>
                  <a:ext uri="{FF2B5EF4-FFF2-40B4-BE49-F238E27FC236}">
                    <a16:creationId xmlns:a16="http://schemas.microsoft.com/office/drawing/2014/main" id="{8E87D2C2-9518-40C1-85B3-22A4EA163912}"/>
                  </a:ext>
                </a:extLst>
              </p:cNvPr>
              <p:cNvSpPr/>
              <p:nvPr/>
            </p:nvSpPr>
            <p:spPr bwMode="auto">
              <a:xfrm>
                <a:off x="1483542" y="1808820"/>
                <a:ext cx="2088232" cy="3636404"/>
              </a:xfrm>
              <a:prstGeom prst="rect">
                <a:avLst/>
              </a:prstGeom>
              <a:noFill/>
              <a:ln w="76200">
                <a:solidFill>
                  <a:schemeClr val="tx2"/>
                </a:solidFill>
                <a:round/>
                <a:headEnd/>
                <a:tailEnd/>
              </a:ln>
            </p:spPr>
            <p:txBody>
              <a:bodyPr anchor="ctr"/>
              <a:lstStyle/>
              <a:p>
                <a:pPr algn="ctr"/>
                <a:endParaRPr/>
              </a:p>
            </p:txBody>
          </p:sp>
          <p:sp>
            <p:nvSpPr>
              <p:cNvPr id="21" name="ïŝliḋe">
                <a:extLst>
                  <a:ext uri="{FF2B5EF4-FFF2-40B4-BE49-F238E27FC236}">
                    <a16:creationId xmlns:a16="http://schemas.microsoft.com/office/drawing/2014/main" id="{A2E975C6-B064-420F-A9E2-1A0A455F3DA3}"/>
                  </a:ext>
                </a:extLst>
              </p:cNvPr>
              <p:cNvSpPr/>
              <p:nvPr/>
            </p:nvSpPr>
            <p:spPr>
              <a:xfrm>
                <a:off x="2747628" y="2271376"/>
                <a:ext cx="1648291" cy="2711293"/>
              </a:xfrm>
              <a:prstGeom prst="rect">
                <a:avLst/>
              </a:prstGeom>
              <a:solidFill>
                <a:schemeClr val="bg1"/>
              </a:solidFill>
              <a:ln>
                <a:noFill/>
              </a:ln>
            </p:spPr>
            <p:txBody>
              <a:bodyPr anchor="ctr"/>
              <a:lstStyle/>
              <a:p>
                <a:pPr algn="ctr"/>
                <a:endParaRPr/>
              </a:p>
            </p:txBody>
          </p:sp>
        </p:grpSp>
        <p:sp>
          <p:nvSpPr>
            <p:cNvPr id="7" name="î$ļîdê">
              <a:extLst>
                <a:ext uri="{FF2B5EF4-FFF2-40B4-BE49-F238E27FC236}">
                  <a16:creationId xmlns:a16="http://schemas.microsoft.com/office/drawing/2014/main" id="{C7F7F6B2-AF7B-4C58-8915-63DD25E8C56C}"/>
                </a:ext>
              </a:extLst>
            </p:cNvPr>
            <p:cNvSpPr txBox="1"/>
            <p:nvPr/>
          </p:nvSpPr>
          <p:spPr>
            <a:xfrm>
              <a:off x="1763249" y="2772091"/>
              <a:ext cx="655949"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01</a:t>
              </a:r>
            </a:p>
          </p:txBody>
        </p:sp>
        <p:sp>
          <p:nvSpPr>
            <p:cNvPr id="8" name="ïSḷïdê">
              <a:extLst>
                <a:ext uri="{FF2B5EF4-FFF2-40B4-BE49-F238E27FC236}">
                  <a16:creationId xmlns:a16="http://schemas.microsoft.com/office/drawing/2014/main" id="{D8657F27-3F1D-433B-B636-B827326A24AF}"/>
                </a:ext>
              </a:extLst>
            </p:cNvPr>
            <p:cNvSpPr txBox="1"/>
            <p:nvPr/>
          </p:nvSpPr>
          <p:spPr>
            <a:xfrm>
              <a:off x="2505916" y="2753426"/>
              <a:ext cx="2019136" cy="614396"/>
            </a:xfrm>
            <a:prstGeom prst="rect">
              <a:avLst/>
            </a:prstGeom>
            <a:noFill/>
          </p:spPr>
          <p:txBody>
            <a:bodyPr wrap="none" lIns="90000" tIns="46800" rIns="90000" bIns="46800" anchor="b" anchorCtr="0">
              <a:normAutofit/>
            </a:bodyPr>
            <a:lstStyle/>
            <a:p>
              <a:r>
                <a:rPr lang="en-US" altLang="zh-CN" sz="2800" b="1" dirty="0"/>
                <a:t>Background</a:t>
              </a:r>
              <a:endParaRPr lang="zh-CN" altLang="en-US" sz="2800" b="1" dirty="0"/>
            </a:p>
          </p:txBody>
        </p:sp>
        <p:sp>
          <p:nvSpPr>
            <p:cNvPr id="10" name="ïṥḷîḋê">
              <a:extLst>
                <a:ext uri="{FF2B5EF4-FFF2-40B4-BE49-F238E27FC236}">
                  <a16:creationId xmlns:a16="http://schemas.microsoft.com/office/drawing/2014/main" id="{B1E73305-83FB-498D-A990-85DC1842B7CB}"/>
                </a:ext>
              </a:extLst>
            </p:cNvPr>
            <p:cNvSpPr txBox="1"/>
            <p:nvPr/>
          </p:nvSpPr>
          <p:spPr>
            <a:xfrm>
              <a:off x="1763249" y="4513404"/>
              <a:ext cx="718466" cy="707886"/>
            </a:xfrm>
            <a:prstGeom prst="rect">
              <a:avLst/>
            </a:prstGeom>
            <a:noFill/>
          </p:spPr>
          <p:txBody>
            <a:bodyPr wrap="none" anchor="ctr">
              <a:normAutofit/>
            </a:bodyPr>
            <a:lstStyle/>
            <a:p>
              <a:r>
                <a:rPr lang="en-US" altLang="zh-CN" sz="4000">
                  <a:solidFill>
                    <a:schemeClr val="tx2"/>
                  </a:solidFill>
                  <a:latin typeface="Impact" panose="020B0806030902050204" pitchFamily="34" charset="0"/>
                </a:rPr>
                <a:t>02</a:t>
              </a:r>
            </a:p>
          </p:txBody>
        </p:sp>
        <p:sp>
          <p:nvSpPr>
            <p:cNvPr id="11" name="îSļídê">
              <a:extLst>
                <a:ext uri="{FF2B5EF4-FFF2-40B4-BE49-F238E27FC236}">
                  <a16:creationId xmlns:a16="http://schemas.microsoft.com/office/drawing/2014/main" id="{75AC1845-A299-4EB6-AB42-FC3093E51EFA}"/>
                </a:ext>
              </a:extLst>
            </p:cNvPr>
            <p:cNvSpPr txBox="1"/>
            <p:nvPr/>
          </p:nvSpPr>
          <p:spPr>
            <a:xfrm>
              <a:off x="2505916" y="4785909"/>
              <a:ext cx="4240359" cy="353943"/>
            </a:xfrm>
            <a:prstGeom prst="rect">
              <a:avLst/>
            </a:prstGeom>
            <a:noFill/>
          </p:spPr>
          <p:txBody>
            <a:bodyPr wrap="none" lIns="90000" tIns="46800" rIns="90000" bIns="46800" anchor="b" anchorCtr="0">
              <a:noAutofit/>
            </a:bodyPr>
            <a:lstStyle/>
            <a:p>
              <a:r>
                <a:rPr lang="en-US" altLang="zh-CN" sz="2800" b="1" dirty="0"/>
                <a:t>Why</a:t>
              </a:r>
              <a:endParaRPr lang="zh-CN" altLang="en-US" sz="2800" b="1" dirty="0"/>
            </a:p>
          </p:txBody>
        </p:sp>
        <p:sp>
          <p:nvSpPr>
            <p:cNvPr id="13" name="ïšļîḋê">
              <a:extLst>
                <a:ext uri="{FF2B5EF4-FFF2-40B4-BE49-F238E27FC236}">
                  <a16:creationId xmlns:a16="http://schemas.microsoft.com/office/drawing/2014/main" id="{E065E140-C30E-4736-ADF7-7068A9433693}"/>
                </a:ext>
              </a:extLst>
            </p:cNvPr>
            <p:cNvSpPr txBox="1"/>
            <p:nvPr/>
          </p:nvSpPr>
          <p:spPr>
            <a:xfrm>
              <a:off x="6564531" y="2772091"/>
              <a:ext cx="732893" cy="707886"/>
            </a:xfrm>
            <a:prstGeom prst="rect">
              <a:avLst/>
            </a:prstGeom>
            <a:noFill/>
          </p:spPr>
          <p:txBody>
            <a:bodyPr wrap="none" anchor="ctr">
              <a:normAutofit/>
            </a:bodyPr>
            <a:lstStyle/>
            <a:p>
              <a:r>
                <a:rPr lang="en-US" altLang="zh-CN" sz="4000" dirty="0">
                  <a:solidFill>
                    <a:schemeClr val="accent1"/>
                  </a:solidFill>
                  <a:latin typeface="Impact" panose="020B0806030902050204" pitchFamily="34" charset="0"/>
                </a:rPr>
                <a:t>03</a:t>
              </a:r>
            </a:p>
          </p:txBody>
        </p:sp>
        <p:sp>
          <p:nvSpPr>
            <p:cNvPr id="14" name="ïś1ïḋê">
              <a:extLst>
                <a:ext uri="{FF2B5EF4-FFF2-40B4-BE49-F238E27FC236}">
                  <a16:creationId xmlns:a16="http://schemas.microsoft.com/office/drawing/2014/main" id="{EF32EE54-1FC8-4D78-A60B-5B7C2567CBF2}"/>
                </a:ext>
              </a:extLst>
            </p:cNvPr>
            <p:cNvSpPr txBox="1"/>
            <p:nvPr/>
          </p:nvSpPr>
          <p:spPr>
            <a:xfrm>
              <a:off x="7371301" y="3013879"/>
              <a:ext cx="4254488" cy="353943"/>
            </a:xfrm>
            <a:prstGeom prst="rect">
              <a:avLst/>
            </a:prstGeom>
            <a:noFill/>
          </p:spPr>
          <p:txBody>
            <a:bodyPr wrap="none" lIns="90000" tIns="46800" rIns="90000" bIns="46800" anchor="b" anchorCtr="0">
              <a:noAutofit/>
            </a:bodyPr>
            <a:lstStyle/>
            <a:p>
              <a:r>
                <a:rPr lang="en-US" altLang="zh-CN" sz="2800" b="1" dirty="0"/>
                <a:t>How</a:t>
              </a:r>
              <a:endParaRPr lang="zh-CN" altLang="en-US" sz="2800" b="1" dirty="0"/>
            </a:p>
          </p:txBody>
        </p:sp>
        <p:sp>
          <p:nvSpPr>
            <p:cNvPr id="16" name="íş1îďê">
              <a:extLst>
                <a:ext uri="{FF2B5EF4-FFF2-40B4-BE49-F238E27FC236}">
                  <a16:creationId xmlns:a16="http://schemas.microsoft.com/office/drawing/2014/main" id="{E8100C93-BA41-4A51-BC51-B8537E9698E3}"/>
                </a:ext>
              </a:extLst>
            </p:cNvPr>
            <p:cNvSpPr txBox="1"/>
            <p:nvPr/>
          </p:nvSpPr>
          <p:spPr>
            <a:xfrm>
              <a:off x="6564531" y="3708185"/>
              <a:ext cx="716863" cy="707886"/>
            </a:xfrm>
            <a:prstGeom prst="rect">
              <a:avLst/>
            </a:prstGeom>
            <a:noFill/>
          </p:spPr>
          <p:txBody>
            <a:bodyPr wrap="none" anchor="ctr">
              <a:normAutofit/>
            </a:bodyPr>
            <a:lstStyle/>
            <a:p>
              <a:r>
                <a:rPr lang="en-US" altLang="zh-CN" sz="4000" dirty="0">
                  <a:solidFill>
                    <a:schemeClr val="accent1"/>
                  </a:solidFill>
                  <a:latin typeface="Impact" panose="020B0806030902050204" pitchFamily="34" charset="0"/>
                </a:rPr>
                <a:t>04</a:t>
              </a:r>
            </a:p>
          </p:txBody>
        </p:sp>
        <p:sp>
          <p:nvSpPr>
            <p:cNvPr id="17" name="íṡḻïḍe">
              <a:extLst>
                <a:ext uri="{FF2B5EF4-FFF2-40B4-BE49-F238E27FC236}">
                  <a16:creationId xmlns:a16="http://schemas.microsoft.com/office/drawing/2014/main" id="{59266AA5-5C41-43E2-84F3-A0695306595E}"/>
                </a:ext>
              </a:extLst>
            </p:cNvPr>
            <p:cNvSpPr txBox="1"/>
            <p:nvPr/>
          </p:nvSpPr>
          <p:spPr>
            <a:xfrm>
              <a:off x="7371301" y="3940613"/>
              <a:ext cx="4254488" cy="353943"/>
            </a:xfrm>
            <a:prstGeom prst="rect">
              <a:avLst/>
            </a:prstGeom>
            <a:noFill/>
          </p:spPr>
          <p:txBody>
            <a:bodyPr wrap="none" lIns="90000" tIns="46800" rIns="90000" bIns="46800" anchor="b" anchorCtr="0">
              <a:noAutofit/>
            </a:bodyPr>
            <a:lstStyle/>
            <a:p>
              <a:r>
                <a:rPr lang="en-US" altLang="zh-CN" sz="2800" b="1" dirty="0"/>
                <a:t>Significance</a:t>
              </a:r>
              <a:endParaRPr lang="zh-CN" altLang="en-US" sz="2800" b="1" dirty="0"/>
            </a:p>
          </p:txBody>
        </p:sp>
        <p:sp>
          <p:nvSpPr>
            <p:cNvPr id="22" name="íş1îďê">
              <a:extLst>
                <a:ext uri="{FF2B5EF4-FFF2-40B4-BE49-F238E27FC236}">
                  <a16:creationId xmlns:a16="http://schemas.microsoft.com/office/drawing/2014/main" id="{8E64BFC3-953E-4B36-ACE9-0BF9E893CADA}"/>
                </a:ext>
              </a:extLst>
            </p:cNvPr>
            <p:cNvSpPr txBox="1"/>
            <p:nvPr/>
          </p:nvSpPr>
          <p:spPr>
            <a:xfrm>
              <a:off x="6580561" y="4625559"/>
              <a:ext cx="716863" cy="707886"/>
            </a:xfrm>
            <a:prstGeom prst="rect">
              <a:avLst/>
            </a:prstGeom>
            <a:noFill/>
          </p:spPr>
          <p:txBody>
            <a:bodyPr wrap="none" anchor="ctr">
              <a:normAutofit/>
            </a:bodyPr>
            <a:lstStyle/>
            <a:p>
              <a:r>
                <a:rPr lang="en-US" altLang="zh-CN" sz="4000" dirty="0">
                  <a:solidFill>
                    <a:schemeClr val="accent1"/>
                  </a:solidFill>
                  <a:latin typeface="Impact" panose="020B0806030902050204" pitchFamily="34" charset="0"/>
                </a:rPr>
                <a:t>05</a:t>
              </a:r>
            </a:p>
          </p:txBody>
        </p:sp>
        <p:sp>
          <p:nvSpPr>
            <p:cNvPr id="23" name="íṡḻïḍe">
              <a:extLst>
                <a:ext uri="{FF2B5EF4-FFF2-40B4-BE49-F238E27FC236}">
                  <a16:creationId xmlns:a16="http://schemas.microsoft.com/office/drawing/2014/main" id="{2D90F5A0-D63F-4A35-BA17-46A41F0F63F9}"/>
                </a:ext>
              </a:extLst>
            </p:cNvPr>
            <p:cNvSpPr txBox="1"/>
            <p:nvPr/>
          </p:nvSpPr>
          <p:spPr>
            <a:xfrm>
              <a:off x="7387331" y="4867347"/>
              <a:ext cx="4254488" cy="353943"/>
            </a:xfrm>
            <a:prstGeom prst="rect">
              <a:avLst/>
            </a:prstGeom>
            <a:noFill/>
          </p:spPr>
          <p:txBody>
            <a:bodyPr wrap="none" lIns="90000" tIns="46800" rIns="90000" bIns="46800" anchor="b" anchorCtr="0">
              <a:noAutofit/>
            </a:bodyPr>
            <a:lstStyle/>
            <a:p>
              <a:r>
                <a:rPr lang="en-US" altLang="zh-CN" sz="2800" b="1" dirty="0"/>
                <a:t>Schedule</a:t>
              </a:r>
              <a:endParaRPr lang="zh-CN" altLang="en-US" sz="2800" b="1" dirty="0"/>
            </a:p>
          </p:txBody>
        </p:sp>
      </p:grpSp>
    </p:spTree>
    <p:extLst>
      <p:ext uri="{BB962C8B-B14F-4D97-AF65-F5344CB8AC3E}">
        <p14:creationId xmlns:p14="http://schemas.microsoft.com/office/powerpoint/2010/main" val="219948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96A0B0F7-7E65-4F19-8FA6-EA46348D3D0B}"/>
              </a:ext>
            </a:extLst>
          </p:cNvPr>
          <p:cNvSpPr>
            <a:spLocks noGrp="1" noChangeArrowheads="1"/>
          </p:cNvSpPr>
          <p:nvPr>
            <p:ph type="title"/>
          </p:nvPr>
        </p:nvSpPr>
        <p:spPr/>
        <p:txBody>
          <a:bodyPr/>
          <a:lstStyle/>
          <a:p>
            <a:r>
              <a:rPr lang="en-US" altLang="zh-CN" dirty="0"/>
              <a:t>Schedule</a:t>
            </a:r>
            <a:endParaRPr lang="zh-CN" altLang="en-US" dirty="0"/>
          </a:p>
        </p:txBody>
      </p:sp>
      <p:sp>
        <p:nvSpPr>
          <p:cNvPr id="22531" name="灯片编号占位符 3">
            <a:extLst>
              <a:ext uri="{FF2B5EF4-FFF2-40B4-BE49-F238E27FC236}">
                <a16:creationId xmlns:a16="http://schemas.microsoft.com/office/drawing/2014/main" id="{75CA1166-7C9F-4766-9215-5430E00E5A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63F810-7EED-4C5E-BDD7-623AC0830A33}" type="slidenum">
              <a:rPr lang="zh-CN" altLang="en-US"/>
              <a:pPr/>
              <a:t>30</a:t>
            </a:fld>
            <a:endParaRPr lang="zh-CN" altLang="en-US" dirty="0"/>
          </a:p>
        </p:txBody>
      </p:sp>
      <p:grpSp>
        <p:nvGrpSpPr>
          <p:cNvPr id="8" name="组合 7">
            <a:extLst>
              <a:ext uri="{FF2B5EF4-FFF2-40B4-BE49-F238E27FC236}">
                <a16:creationId xmlns:a16="http://schemas.microsoft.com/office/drawing/2014/main" id="{0C702A84-F172-413F-B6C4-BE9C7310C5C8}"/>
              </a:ext>
            </a:extLst>
          </p:cNvPr>
          <p:cNvGrpSpPr/>
          <p:nvPr/>
        </p:nvGrpSpPr>
        <p:grpSpPr>
          <a:xfrm>
            <a:off x="8913813" y="2144078"/>
            <a:ext cx="2170112" cy="2618604"/>
            <a:chOff x="8913813" y="1493838"/>
            <a:chExt cx="2170112" cy="2618604"/>
          </a:xfrm>
        </p:grpSpPr>
        <p:sp>
          <p:nvSpPr>
            <p:cNvPr id="22536" name="îš1ïďê">
              <a:extLst>
                <a:ext uri="{FF2B5EF4-FFF2-40B4-BE49-F238E27FC236}">
                  <a16:creationId xmlns:a16="http://schemas.microsoft.com/office/drawing/2014/main" id="{38680422-C23A-4CB0-BC66-751348046185}"/>
                </a:ext>
              </a:extLst>
            </p:cNvPr>
            <p:cNvSpPr>
              <a:spLocks noChangeArrowheads="1"/>
            </p:cNvSpPr>
            <p:nvPr/>
          </p:nvSpPr>
          <p:spPr bwMode="auto">
            <a:xfrm>
              <a:off x="9907861" y="3871255"/>
              <a:ext cx="279256" cy="241187"/>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 name="组合 4">
              <a:extLst>
                <a:ext uri="{FF2B5EF4-FFF2-40B4-BE49-F238E27FC236}">
                  <a16:creationId xmlns:a16="http://schemas.microsoft.com/office/drawing/2014/main" id="{7AC3CF4A-AB90-48B4-8017-6369011EFEC8}"/>
                </a:ext>
              </a:extLst>
            </p:cNvPr>
            <p:cNvGrpSpPr/>
            <p:nvPr/>
          </p:nvGrpSpPr>
          <p:grpSpPr>
            <a:xfrm>
              <a:off x="8913813" y="1493838"/>
              <a:ext cx="2170112" cy="2179637"/>
              <a:chOff x="8913813" y="1493838"/>
              <a:chExt cx="2170112" cy="2179637"/>
            </a:xfrm>
          </p:grpSpPr>
          <p:sp>
            <p:nvSpPr>
              <p:cNvPr id="10" name="îşļiḋè">
                <a:extLst>
                  <a:ext uri="{FF2B5EF4-FFF2-40B4-BE49-F238E27FC236}">
                    <a16:creationId xmlns:a16="http://schemas.microsoft.com/office/drawing/2014/main" id="{B09BD9BF-F589-4E1F-818C-7498E2F7A2D2}"/>
                  </a:ext>
                </a:extLst>
              </p:cNvPr>
              <p:cNvSpPr/>
              <p:nvPr/>
            </p:nvSpPr>
            <p:spPr bwMode="auto">
              <a:xfrm>
                <a:off x="8913813" y="1493838"/>
                <a:ext cx="2170112"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1" name="íSḻïḍe">
                <a:extLst>
                  <a:ext uri="{FF2B5EF4-FFF2-40B4-BE49-F238E27FC236}">
                    <a16:creationId xmlns:a16="http://schemas.microsoft.com/office/drawing/2014/main" id="{BDA2FFBA-82F0-4010-AB9C-3A14D58A5A5E}"/>
                  </a:ext>
                </a:extLst>
              </p:cNvPr>
              <p:cNvSpPr/>
              <p:nvPr/>
            </p:nvSpPr>
            <p:spPr bwMode="auto">
              <a:xfrm>
                <a:off x="9223375" y="1812925"/>
                <a:ext cx="1565275" cy="1571625"/>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olidFill>
                      <a:schemeClr val="tx1"/>
                    </a:solidFill>
                    <a:sym typeface="+mn-ea"/>
                  </a:rPr>
                  <a:t>第</a:t>
                </a:r>
                <a:r>
                  <a:rPr lang="en-US" altLang="zh-CN" sz="2400" b="1" noProof="1">
                    <a:solidFill>
                      <a:schemeClr val="tx1"/>
                    </a:solidFill>
                    <a:sym typeface="+mn-ea"/>
                  </a:rPr>
                  <a:t>14</a:t>
                </a:r>
                <a:r>
                  <a:rPr lang="zh-CN" altLang="en-US" sz="2400" b="1" noProof="1">
                    <a:solidFill>
                      <a:schemeClr val="tx1"/>
                    </a:solidFill>
                    <a:sym typeface="+mn-ea"/>
                  </a:rPr>
                  <a:t>周</a:t>
                </a:r>
                <a:endParaRPr lang="zh-CN" altLang="en-US" sz="2400" b="1" noProof="1">
                  <a:solidFill>
                    <a:schemeClr val="tx1"/>
                  </a:solidFill>
                </a:endParaRPr>
              </a:p>
              <a:p>
                <a:pPr algn="ctr"/>
                <a:r>
                  <a:rPr lang="en-US" altLang="zh-CN" sz="2400" b="1" noProof="1">
                    <a:solidFill>
                      <a:schemeClr val="tx1"/>
                    </a:solidFill>
                    <a:sym typeface="+mn-ea"/>
                  </a:rPr>
                  <a:t>——</a:t>
                </a:r>
                <a:endParaRPr lang="en-US" altLang="zh-CN" sz="2400" b="1" noProof="1">
                  <a:solidFill>
                    <a:schemeClr val="tx1"/>
                  </a:solidFill>
                </a:endParaRPr>
              </a:p>
              <a:p>
                <a:pPr algn="ctr"/>
                <a:r>
                  <a:rPr lang="zh-CN" altLang="en-US" sz="2400" b="1" noProof="1">
                    <a:solidFill>
                      <a:schemeClr val="tx1"/>
                    </a:solidFill>
                    <a:sym typeface="+mn-ea"/>
                  </a:rPr>
                  <a:t>第</a:t>
                </a:r>
                <a:r>
                  <a:rPr lang="en-US" altLang="zh-CN" sz="2400" b="1" noProof="1">
                    <a:solidFill>
                      <a:schemeClr val="tx1"/>
                    </a:solidFill>
                    <a:sym typeface="+mn-ea"/>
                  </a:rPr>
                  <a:t>17</a:t>
                </a:r>
                <a:r>
                  <a:rPr lang="zh-CN" altLang="en-US" sz="2400" b="1" noProof="1">
                    <a:solidFill>
                      <a:schemeClr val="tx1"/>
                    </a:solidFill>
                    <a:sym typeface="+mn-ea"/>
                  </a:rPr>
                  <a:t>周</a:t>
                </a:r>
              </a:p>
            </p:txBody>
          </p:sp>
        </p:grpSp>
      </p:grpSp>
      <p:grpSp>
        <p:nvGrpSpPr>
          <p:cNvPr id="3" name="组合 2">
            <a:extLst>
              <a:ext uri="{FF2B5EF4-FFF2-40B4-BE49-F238E27FC236}">
                <a16:creationId xmlns:a16="http://schemas.microsoft.com/office/drawing/2014/main" id="{BABE5D30-043F-464F-BB62-34DC27F42E60}"/>
              </a:ext>
            </a:extLst>
          </p:cNvPr>
          <p:cNvGrpSpPr/>
          <p:nvPr/>
        </p:nvGrpSpPr>
        <p:grpSpPr>
          <a:xfrm>
            <a:off x="3711575" y="2144078"/>
            <a:ext cx="2170113" cy="2618604"/>
            <a:chOff x="3711575" y="1493838"/>
            <a:chExt cx="2170113" cy="2618604"/>
          </a:xfrm>
        </p:grpSpPr>
        <p:sp>
          <p:nvSpPr>
            <p:cNvPr id="22534" name="íšlïḑè">
              <a:extLst>
                <a:ext uri="{FF2B5EF4-FFF2-40B4-BE49-F238E27FC236}">
                  <a16:creationId xmlns:a16="http://schemas.microsoft.com/office/drawing/2014/main" id="{030C66A4-D88C-4779-83F5-94DF9A46C1FD}"/>
                </a:ext>
              </a:extLst>
            </p:cNvPr>
            <p:cNvSpPr>
              <a:spLocks noChangeArrowheads="1"/>
            </p:cNvSpPr>
            <p:nvPr/>
          </p:nvSpPr>
          <p:spPr bwMode="auto">
            <a:xfrm>
              <a:off x="4679171" y="3871255"/>
              <a:ext cx="279256" cy="241187"/>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iŝļíḓé">
              <a:extLst>
                <a:ext uri="{FF2B5EF4-FFF2-40B4-BE49-F238E27FC236}">
                  <a16:creationId xmlns:a16="http://schemas.microsoft.com/office/drawing/2014/main" id="{284B6824-5A82-4894-A8E3-03C19DC1BACA}"/>
                </a:ext>
              </a:extLst>
            </p:cNvPr>
            <p:cNvSpPr/>
            <p:nvPr/>
          </p:nvSpPr>
          <p:spPr bwMode="auto">
            <a:xfrm>
              <a:off x="3711575" y="1493838"/>
              <a:ext cx="2170113"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3" name="íślïḍé">
              <a:extLst>
                <a:ext uri="{FF2B5EF4-FFF2-40B4-BE49-F238E27FC236}">
                  <a16:creationId xmlns:a16="http://schemas.microsoft.com/office/drawing/2014/main" id="{E54FDF9E-5F27-4A10-A7CB-C06F8F5BC06F}"/>
                </a:ext>
              </a:extLst>
            </p:cNvPr>
            <p:cNvSpPr/>
            <p:nvPr/>
          </p:nvSpPr>
          <p:spPr bwMode="auto">
            <a:xfrm>
              <a:off x="4014788" y="1812925"/>
              <a:ext cx="1565275" cy="1571625"/>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olidFill>
                    <a:schemeClr val="tx1"/>
                  </a:solidFill>
                  <a:sym typeface="+mn-ea"/>
                </a:rPr>
                <a:t>第</a:t>
              </a:r>
              <a:r>
                <a:rPr lang="en-US" altLang="zh-CN" sz="2400" b="1" noProof="1">
                  <a:solidFill>
                    <a:schemeClr val="tx1"/>
                  </a:solidFill>
                  <a:sym typeface="+mn-ea"/>
                </a:rPr>
                <a:t>10</a:t>
              </a:r>
              <a:r>
                <a:rPr lang="zh-CN" altLang="en-US" sz="2400" b="1" noProof="1">
                  <a:solidFill>
                    <a:schemeClr val="tx1"/>
                  </a:solidFill>
                  <a:sym typeface="+mn-ea"/>
                </a:rPr>
                <a:t>周</a:t>
              </a:r>
              <a:endParaRPr lang="zh-CN" altLang="en-US" sz="2400" b="1" noProof="1">
                <a:solidFill>
                  <a:schemeClr val="tx1"/>
                </a:solidFill>
              </a:endParaRPr>
            </a:p>
            <a:p>
              <a:pPr algn="ctr"/>
              <a:r>
                <a:rPr lang="en-US" altLang="zh-CN" sz="2400" b="1" noProof="1">
                  <a:solidFill>
                    <a:schemeClr val="tx1"/>
                  </a:solidFill>
                  <a:sym typeface="+mn-ea"/>
                </a:rPr>
                <a:t>——</a:t>
              </a:r>
              <a:endParaRPr lang="en-US" altLang="zh-CN" sz="2400" b="1" noProof="1">
                <a:solidFill>
                  <a:schemeClr val="tx1"/>
                </a:solidFill>
              </a:endParaRPr>
            </a:p>
            <a:p>
              <a:pPr algn="ctr"/>
              <a:r>
                <a:rPr lang="zh-CN" altLang="en-US" sz="2400" b="1" noProof="1">
                  <a:solidFill>
                    <a:schemeClr val="tx1"/>
                  </a:solidFill>
                  <a:sym typeface="+mn-ea"/>
                </a:rPr>
                <a:t>第</a:t>
              </a:r>
              <a:r>
                <a:rPr lang="en-US" altLang="zh-CN" sz="2400" b="1" noProof="1">
                  <a:solidFill>
                    <a:schemeClr val="tx1"/>
                  </a:solidFill>
                  <a:sym typeface="+mn-ea"/>
                </a:rPr>
                <a:t>11</a:t>
              </a:r>
              <a:r>
                <a:rPr lang="zh-CN" altLang="en-US" sz="2400" b="1" noProof="1">
                  <a:solidFill>
                    <a:schemeClr val="tx1"/>
                  </a:solidFill>
                  <a:sym typeface="+mn-ea"/>
                </a:rPr>
                <a:t>周</a:t>
              </a:r>
            </a:p>
          </p:txBody>
        </p:sp>
      </p:grpSp>
      <p:grpSp>
        <p:nvGrpSpPr>
          <p:cNvPr id="7" name="组合 6">
            <a:extLst>
              <a:ext uri="{FF2B5EF4-FFF2-40B4-BE49-F238E27FC236}">
                <a16:creationId xmlns:a16="http://schemas.microsoft.com/office/drawing/2014/main" id="{0B2D861D-36FE-4734-A5B5-744B0A4B60B5}"/>
              </a:ext>
            </a:extLst>
          </p:cNvPr>
          <p:cNvGrpSpPr/>
          <p:nvPr/>
        </p:nvGrpSpPr>
        <p:grpSpPr>
          <a:xfrm>
            <a:off x="6302375" y="2144078"/>
            <a:ext cx="2170113" cy="2618604"/>
            <a:chOff x="6302375" y="1493838"/>
            <a:chExt cx="2170113" cy="2618604"/>
          </a:xfrm>
        </p:grpSpPr>
        <p:sp>
          <p:nvSpPr>
            <p:cNvPr id="22535" name="îŝḷíḑè">
              <a:extLst>
                <a:ext uri="{FF2B5EF4-FFF2-40B4-BE49-F238E27FC236}">
                  <a16:creationId xmlns:a16="http://schemas.microsoft.com/office/drawing/2014/main" id="{091AB58B-3452-4C53-A3F2-C75C5051E304}"/>
                </a:ext>
              </a:extLst>
            </p:cNvPr>
            <p:cNvSpPr>
              <a:spLocks noChangeArrowheads="1"/>
            </p:cNvSpPr>
            <p:nvPr/>
          </p:nvSpPr>
          <p:spPr bwMode="auto">
            <a:xfrm>
              <a:off x="7313970" y="3871255"/>
              <a:ext cx="282883" cy="241187"/>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 name="组合 3">
              <a:extLst>
                <a:ext uri="{FF2B5EF4-FFF2-40B4-BE49-F238E27FC236}">
                  <a16:creationId xmlns:a16="http://schemas.microsoft.com/office/drawing/2014/main" id="{59D5AD2F-7A60-4E1F-A775-F5877EA9A55D}"/>
                </a:ext>
              </a:extLst>
            </p:cNvPr>
            <p:cNvGrpSpPr/>
            <p:nvPr/>
          </p:nvGrpSpPr>
          <p:grpSpPr>
            <a:xfrm>
              <a:off x="6302375" y="1493838"/>
              <a:ext cx="2170113" cy="2179637"/>
              <a:chOff x="6302375" y="1493838"/>
              <a:chExt cx="2170113" cy="2179637"/>
            </a:xfrm>
          </p:grpSpPr>
          <p:sp>
            <p:nvSpPr>
              <p:cNvPr id="14" name="îŝ1ïde">
                <a:extLst>
                  <a:ext uri="{FF2B5EF4-FFF2-40B4-BE49-F238E27FC236}">
                    <a16:creationId xmlns:a16="http://schemas.microsoft.com/office/drawing/2014/main" id="{1F3B53ED-C1B9-4984-B830-D40FDE49217D}"/>
                  </a:ext>
                </a:extLst>
              </p:cNvPr>
              <p:cNvSpPr/>
              <p:nvPr/>
            </p:nvSpPr>
            <p:spPr bwMode="auto">
              <a:xfrm>
                <a:off x="6302375" y="1493838"/>
                <a:ext cx="2170113"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5" name="íšlîḍê">
                <a:extLst>
                  <a:ext uri="{FF2B5EF4-FFF2-40B4-BE49-F238E27FC236}">
                    <a16:creationId xmlns:a16="http://schemas.microsoft.com/office/drawing/2014/main" id="{72FD89A7-5939-4E05-A672-BEC5BFABEEB5}"/>
                  </a:ext>
                </a:extLst>
              </p:cNvPr>
              <p:cNvSpPr/>
              <p:nvPr/>
            </p:nvSpPr>
            <p:spPr bwMode="auto">
              <a:xfrm>
                <a:off x="6607175" y="1812925"/>
                <a:ext cx="1560513" cy="1571625"/>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ym typeface="+mn-ea"/>
                  </a:rPr>
                  <a:t>第</a:t>
                </a:r>
                <a:r>
                  <a:rPr lang="en-US" altLang="zh-CN" sz="2400" b="1" noProof="1">
                    <a:sym typeface="+mn-ea"/>
                  </a:rPr>
                  <a:t>12</a:t>
                </a:r>
                <a:r>
                  <a:rPr lang="zh-CN" altLang="en-US" sz="2400" b="1" noProof="1">
                    <a:sym typeface="+mn-ea"/>
                  </a:rPr>
                  <a:t>周</a:t>
                </a:r>
                <a:endParaRPr lang="zh-CN" altLang="en-US" sz="2400" b="1" noProof="1"/>
              </a:p>
              <a:p>
                <a:pPr algn="ctr"/>
                <a:r>
                  <a:rPr lang="en-US" altLang="zh-CN" sz="2400" b="1" noProof="1">
                    <a:sym typeface="+mn-ea"/>
                  </a:rPr>
                  <a:t>——</a:t>
                </a:r>
                <a:endParaRPr lang="en-US" altLang="zh-CN" sz="2400" b="1" noProof="1"/>
              </a:p>
              <a:p>
                <a:pPr algn="ctr"/>
                <a:r>
                  <a:rPr lang="zh-CN" altLang="en-US" sz="2400" b="1" noProof="1">
                    <a:sym typeface="+mn-ea"/>
                  </a:rPr>
                  <a:t>第</a:t>
                </a:r>
                <a:r>
                  <a:rPr lang="en-US" altLang="zh-CN" sz="2400" b="1" noProof="1">
                    <a:sym typeface="+mn-ea"/>
                  </a:rPr>
                  <a:t>13</a:t>
                </a:r>
                <a:r>
                  <a:rPr lang="zh-CN" altLang="en-US" sz="2400" b="1" noProof="1">
                    <a:sym typeface="+mn-ea"/>
                  </a:rPr>
                  <a:t>周</a:t>
                </a:r>
                <a:endParaRPr lang="zh-CN" altLang="en-US" sz="2400" b="1" noProof="1"/>
              </a:p>
            </p:txBody>
          </p:sp>
        </p:grpSp>
      </p:grpSp>
      <p:grpSp>
        <p:nvGrpSpPr>
          <p:cNvPr id="6" name="组合 5">
            <a:extLst>
              <a:ext uri="{FF2B5EF4-FFF2-40B4-BE49-F238E27FC236}">
                <a16:creationId xmlns:a16="http://schemas.microsoft.com/office/drawing/2014/main" id="{4CF7F52A-72E0-456F-BDD7-20D4733252D5}"/>
              </a:ext>
            </a:extLst>
          </p:cNvPr>
          <p:cNvGrpSpPr/>
          <p:nvPr/>
        </p:nvGrpSpPr>
        <p:grpSpPr>
          <a:xfrm>
            <a:off x="1111250" y="2144078"/>
            <a:ext cx="2170113" cy="2618604"/>
            <a:chOff x="1111250" y="1493838"/>
            <a:chExt cx="2170113" cy="2618604"/>
          </a:xfrm>
        </p:grpSpPr>
        <p:sp>
          <p:nvSpPr>
            <p:cNvPr id="22533" name="ï$liďè">
              <a:extLst>
                <a:ext uri="{FF2B5EF4-FFF2-40B4-BE49-F238E27FC236}">
                  <a16:creationId xmlns:a16="http://schemas.microsoft.com/office/drawing/2014/main" id="{8041D0F4-A652-4560-B455-0BE595F3D178}"/>
                </a:ext>
              </a:extLst>
            </p:cNvPr>
            <p:cNvSpPr>
              <a:spLocks noChangeArrowheads="1"/>
            </p:cNvSpPr>
            <p:nvPr/>
          </p:nvSpPr>
          <p:spPr bwMode="auto">
            <a:xfrm>
              <a:off x="2058881" y="3871255"/>
              <a:ext cx="279256" cy="241187"/>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 name="组合 1">
              <a:extLst>
                <a:ext uri="{FF2B5EF4-FFF2-40B4-BE49-F238E27FC236}">
                  <a16:creationId xmlns:a16="http://schemas.microsoft.com/office/drawing/2014/main" id="{ECD0C43E-C1E3-4E42-8802-6279E1AC7CBB}"/>
                </a:ext>
              </a:extLst>
            </p:cNvPr>
            <p:cNvGrpSpPr/>
            <p:nvPr/>
          </p:nvGrpSpPr>
          <p:grpSpPr>
            <a:xfrm>
              <a:off x="1111250" y="1493838"/>
              <a:ext cx="2170113" cy="2179637"/>
              <a:chOff x="1111250" y="1493838"/>
              <a:chExt cx="2170113" cy="2179637"/>
            </a:xfrm>
          </p:grpSpPr>
          <p:sp>
            <p:nvSpPr>
              <p:cNvPr id="16" name="ïṡļïḑé">
                <a:extLst>
                  <a:ext uri="{FF2B5EF4-FFF2-40B4-BE49-F238E27FC236}">
                    <a16:creationId xmlns:a16="http://schemas.microsoft.com/office/drawing/2014/main" id="{C43965B9-FAE5-4DEC-BD42-51A4B7C8D022}"/>
                  </a:ext>
                </a:extLst>
              </p:cNvPr>
              <p:cNvSpPr/>
              <p:nvPr/>
            </p:nvSpPr>
            <p:spPr bwMode="auto">
              <a:xfrm>
                <a:off x="1111250" y="1493838"/>
                <a:ext cx="2170113" cy="2179637"/>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7" name="íšlíḋê">
                <a:extLst>
                  <a:ext uri="{FF2B5EF4-FFF2-40B4-BE49-F238E27FC236}">
                    <a16:creationId xmlns:a16="http://schemas.microsoft.com/office/drawing/2014/main" id="{77B2A466-2CC2-4899-863E-CCB0A61C4EDD}"/>
                  </a:ext>
                </a:extLst>
              </p:cNvPr>
              <p:cNvSpPr/>
              <p:nvPr/>
            </p:nvSpPr>
            <p:spPr bwMode="auto">
              <a:xfrm>
                <a:off x="1427163" y="1812925"/>
                <a:ext cx="1565275" cy="1571625"/>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t>第</a:t>
                </a:r>
                <a:r>
                  <a:rPr lang="en-US" altLang="zh-CN" sz="2400" b="1" noProof="1"/>
                  <a:t>8</a:t>
                </a:r>
                <a:r>
                  <a:rPr lang="zh-CN" altLang="en-US" sz="2400" b="1" noProof="1"/>
                  <a:t>周</a:t>
                </a:r>
              </a:p>
              <a:p>
                <a:pPr algn="ctr"/>
                <a:r>
                  <a:rPr lang="en-US" altLang="zh-CN" sz="2400" b="1" noProof="1"/>
                  <a:t>——</a:t>
                </a:r>
              </a:p>
              <a:p>
                <a:pPr algn="ctr"/>
                <a:r>
                  <a:rPr lang="zh-CN" altLang="en-US" sz="2400" b="1" noProof="1"/>
                  <a:t>第</a:t>
                </a:r>
                <a:r>
                  <a:rPr lang="en-US" altLang="zh-CN" sz="2400" b="1" noProof="1"/>
                  <a:t>9</a:t>
                </a:r>
                <a:r>
                  <a:rPr lang="zh-CN" altLang="en-US" sz="2400" b="1" noProof="1"/>
                  <a:t>周</a:t>
                </a:r>
              </a:p>
            </p:txBody>
          </p:sp>
        </p:grpSp>
      </p:grpSp>
      <p:sp>
        <p:nvSpPr>
          <p:cNvPr id="18" name="î$1íḑé">
            <a:extLst>
              <a:ext uri="{FF2B5EF4-FFF2-40B4-BE49-F238E27FC236}">
                <a16:creationId xmlns:a16="http://schemas.microsoft.com/office/drawing/2014/main" id="{112E4709-6165-4A59-BD2F-7027A7B980FC}"/>
              </a:ext>
            </a:extLst>
          </p:cNvPr>
          <p:cNvSpPr/>
          <p:nvPr/>
        </p:nvSpPr>
        <p:spPr bwMode="auto">
          <a:xfrm>
            <a:off x="2106613" y="2144078"/>
            <a:ext cx="2747962" cy="2170112"/>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9" name="îŝļiḑé">
            <a:extLst>
              <a:ext uri="{FF2B5EF4-FFF2-40B4-BE49-F238E27FC236}">
                <a16:creationId xmlns:a16="http://schemas.microsoft.com/office/drawing/2014/main" id="{D4ACECDF-33A9-4BD5-865C-5AB3AEA16867}"/>
              </a:ext>
            </a:extLst>
          </p:cNvPr>
          <p:cNvSpPr/>
          <p:nvPr/>
        </p:nvSpPr>
        <p:spPr bwMode="auto">
          <a:xfrm>
            <a:off x="4697413" y="2144078"/>
            <a:ext cx="2749550" cy="2170112"/>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0" name="iśḻïḍè">
            <a:extLst>
              <a:ext uri="{FF2B5EF4-FFF2-40B4-BE49-F238E27FC236}">
                <a16:creationId xmlns:a16="http://schemas.microsoft.com/office/drawing/2014/main" id="{883F03B8-16D3-4BB6-92A7-B63DE2396E64}"/>
              </a:ext>
            </a:extLst>
          </p:cNvPr>
          <p:cNvSpPr/>
          <p:nvPr/>
        </p:nvSpPr>
        <p:spPr bwMode="auto">
          <a:xfrm>
            <a:off x="7310438" y="2144078"/>
            <a:ext cx="2752725" cy="2170112"/>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2548" name="iṣlîḑè">
            <a:extLst>
              <a:ext uri="{FF2B5EF4-FFF2-40B4-BE49-F238E27FC236}">
                <a16:creationId xmlns:a16="http://schemas.microsoft.com/office/drawing/2014/main" id="{8A81FD1A-4612-47C2-9BBD-1F3BFA3C07C8}"/>
              </a:ext>
            </a:extLst>
          </p:cNvPr>
          <p:cNvSpPr txBox="1">
            <a:spLocks noChangeArrowheads="1"/>
          </p:cNvSpPr>
          <p:nvPr/>
        </p:nvSpPr>
        <p:spPr bwMode="auto">
          <a:xfrm>
            <a:off x="1011238" y="4889174"/>
            <a:ext cx="2366544" cy="44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r>
              <a:rPr lang="en-US" altLang="zh-CN" sz="2000" b="1" dirty="0" err="1">
                <a:latin typeface="方正粗黑宋简体" charset="-122"/>
                <a:ea typeface="方正粗黑宋简体" charset="-122"/>
              </a:rPr>
              <a:t>客户端程序部分改写</a:t>
            </a:r>
            <a:endParaRPr lang="en-US" altLang="zh-CN" sz="2000" b="1" dirty="0">
              <a:latin typeface="方正粗黑宋简体" charset="-122"/>
              <a:ea typeface="方正粗黑宋简体" charset="-122"/>
            </a:endParaRPr>
          </a:p>
        </p:txBody>
      </p:sp>
      <p:sp>
        <p:nvSpPr>
          <p:cNvPr id="22552" name="iṣlîḑè">
            <a:extLst>
              <a:ext uri="{FF2B5EF4-FFF2-40B4-BE49-F238E27FC236}">
                <a16:creationId xmlns:a16="http://schemas.microsoft.com/office/drawing/2014/main" id="{F6F73C1C-7AD0-46D9-99C4-641FCEC53679}"/>
              </a:ext>
            </a:extLst>
          </p:cNvPr>
          <p:cNvSpPr txBox="1">
            <a:spLocks noChangeArrowheads="1"/>
          </p:cNvSpPr>
          <p:nvPr/>
        </p:nvSpPr>
        <p:spPr bwMode="auto">
          <a:xfrm>
            <a:off x="3613150" y="4888865"/>
            <a:ext cx="23653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r>
              <a:rPr lang="zh-CN" altLang="en-US" sz="2000" b="1" dirty="0">
                <a:latin typeface="方正粗黑宋简体" charset="-122"/>
                <a:ea typeface="方正粗黑宋简体" charset="-122"/>
              </a:rPr>
              <a:t>服务器</a:t>
            </a:r>
            <a:r>
              <a:rPr lang="en-US" altLang="zh-CN" sz="2000" b="1" dirty="0" err="1">
                <a:latin typeface="方正粗黑宋简体" charset="-122"/>
                <a:ea typeface="方正粗黑宋简体" charset="-122"/>
              </a:rPr>
              <a:t>程序部分改写</a:t>
            </a:r>
            <a:endParaRPr lang="en-US" altLang="zh-CN" sz="2000" b="1" dirty="0">
              <a:latin typeface="方正粗黑宋简体" charset="-122"/>
              <a:ea typeface="方正粗黑宋简体" charset="-122"/>
            </a:endParaRPr>
          </a:p>
        </p:txBody>
      </p:sp>
      <p:sp>
        <p:nvSpPr>
          <p:cNvPr id="38" name="iṣlîḑè">
            <a:extLst>
              <a:ext uri="{FF2B5EF4-FFF2-40B4-BE49-F238E27FC236}">
                <a16:creationId xmlns:a16="http://schemas.microsoft.com/office/drawing/2014/main" id="{6F61AC85-5DA8-4449-A566-56429D7345AA}"/>
              </a:ext>
            </a:extLst>
          </p:cNvPr>
          <p:cNvSpPr txBox="1"/>
          <p:nvPr/>
        </p:nvSpPr>
        <p:spPr bwMode="auto">
          <a:xfrm>
            <a:off x="6342061" y="4642088"/>
            <a:ext cx="2268538" cy="12071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97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noProof="1">
                <a:latin typeface="方正粗黑宋简体" panose="02000000000000000000" charset="-122"/>
                <a:ea typeface="方正粗黑宋简体" panose="02000000000000000000" charset="-122"/>
              </a:rPr>
              <a:t>Rust</a:t>
            </a:r>
            <a:r>
              <a:rPr lang="zh-CN" altLang="en-US" sz="2000" b="1" noProof="1">
                <a:latin typeface="方正粗黑宋简体" panose="02000000000000000000" charset="-122"/>
                <a:ea typeface="方正粗黑宋简体" panose="02000000000000000000" charset="-122"/>
              </a:rPr>
              <a:t>编译为</a:t>
            </a:r>
            <a:r>
              <a:rPr lang="en-US" altLang="zh-CN" sz="2000" b="1" noProof="1">
                <a:latin typeface="方正粗黑宋简体" panose="02000000000000000000" charset="-122"/>
                <a:ea typeface="方正粗黑宋简体" panose="02000000000000000000" charset="-122"/>
              </a:rPr>
              <a:t> </a:t>
            </a:r>
          </a:p>
          <a:p>
            <a:pPr algn="ctr"/>
            <a:r>
              <a:rPr lang="en-US" altLang="zh-CN" sz="2000" b="1" noProof="1">
                <a:latin typeface="方正粗黑宋简体" panose="02000000000000000000" charset="-122"/>
                <a:ea typeface="方正粗黑宋简体" panose="02000000000000000000" charset="-122"/>
              </a:rPr>
              <a:t>WebAssembly</a:t>
            </a:r>
          </a:p>
          <a:p>
            <a:pPr algn="ctr"/>
            <a:r>
              <a:rPr lang="en-US" altLang="zh-CN" sz="2000" b="1" noProof="1">
                <a:latin typeface="方正粗黑宋简体" panose="02000000000000000000" charset="-122"/>
                <a:ea typeface="方正粗黑宋简体" panose="02000000000000000000" charset="-122"/>
              </a:rPr>
              <a:t>Node.js</a:t>
            </a:r>
            <a:r>
              <a:rPr lang="zh-CN" altLang="en-US" sz="2000" b="1" noProof="1">
                <a:latin typeface="方正粗黑宋简体" panose="02000000000000000000" charset="-122"/>
                <a:ea typeface="方正粗黑宋简体" panose="02000000000000000000" charset="-122"/>
              </a:rPr>
              <a:t>搭建</a:t>
            </a:r>
            <a:r>
              <a:rPr lang="en-US" altLang="zh-CN" sz="2000" b="1" noProof="1">
                <a:latin typeface="方正粗黑宋简体" panose="02000000000000000000" charset="-122"/>
                <a:ea typeface="方正粗黑宋简体" panose="02000000000000000000" charset="-122"/>
              </a:rPr>
              <a:t>web</a:t>
            </a:r>
            <a:r>
              <a:rPr lang="zh-CN" altLang="en-US" sz="2000" b="1" noProof="1">
                <a:latin typeface="方正粗黑宋简体" panose="02000000000000000000" charset="-122"/>
                <a:ea typeface="方正粗黑宋简体" panose="02000000000000000000" charset="-122"/>
              </a:rPr>
              <a:t>服务器</a:t>
            </a:r>
            <a:endParaRPr lang="en-US" altLang="zh-CN" sz="2000" b="1" noProof="1">
              <a:latin typeface="方正粗黑宋简体" panose="02000000000000000000" charset="-122"/>
              <a:ea typeface="方正粗黑宋简体" panose="02000000000000000000" charset="-122"/>
            </a:endParaRPr>
          </a:p>
        </p:txBody>
      </p:sp>
      <p:sp>
        <p:nvSpPr>
          <p:cNvPr id="22554" name="iṣlîḑè">
            <a:extLst>
              <a:ext uri="{FF2B5EF4-FFF2-40B4-BE49-F238E27FC236}">
                <a16:creationId xmlns:a16="http://schemas.microsoft.com/office/drawing/2014/main" id="{D4C5B24E-E87D-4348-BB67-C130B9105B81}"/>
              </a:ext>
            </a:extLst>
          </p:cNvPr>
          <p:cNvSpPr txBox="1">
            <a:spLocks noChangeArrowheads="1"/>
          </p:cNvSpPr>
          <p:nvPr/>
        </p:nvSpPr>
        <p:spPr bwMode="auto">
          <a:xfrm>
            <a:off x="8815388" y="4888865"/>
            <a:ext cx="23669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lnSpc>
                <a:spcPct val="90000"/>
              </a:lnSpc>
            </a:pPr>
            <a:r>
              <a:rPr lang="zh-CN" altLang="en-US" sz="2000" b="1" dirty="0">
                <a:latin typeface="方正粗黑宋简体" charset="-122"/>
                <a:ea typeface="方正粗黑宋简体" charset="-122"/>
              </a:rPr>
              <a:t>项目调试与部署</a:t>
            </a:r>
            <a:endParaRPr lang="en-US" altLang="zh-CN" sz="2000" b="1" dirty="0">
              <a:latin typeface="方正粗黑宋简体" charset="-122"/>
              <a:ea typeface="方正粗黑宋简体" charset="-122"/>
            </a:endParaRPr>
          </a:p>
          <a:p>
            <a:pPr algn="ctr">
              <a:lnSpc>
                <a:spcPct val="90000"/>
              </a:lnSpc>
            </a:pPr>
            <a:r>
              <a:rPr lang="zh-CN" altLang="en-US" sz="2000" b="1" dirty="0">
                <a:latin typeface="方正粗黑宋简体" charset="-122"/>
                <a:ea typeface="方正粗黑宋简体" charset="-122"/>
              </a:rPr>
              <a:t>进一步优化</a:t>
            </a:r>
            <a:endParaRPr lang="en-US" altLang="zh-CN" sz="2000" b="1" dirty="0">
              <a:latin typeface="方正粗黑宋简体" charset="-122"/>
              <a:ea typeface="方正粗黑宋简体" charset="-122"/>
            </a:endParaRPr>
          </a:p>
        </p:txBody>
      </p:sp>
    </p:spTree>
    <p:extLst>
      <p:ext uri="{BB962C8B-B14F-4D97-AF65-F5344CB8AC3E}">
        <p14:creationId xmlns:p14="http://schemas.microsoft.com/office/powerpoint/2010/main" val="262899451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22548"/>
                                        </p:tgtEl>
                                        <p:attrNameLst>
                                          <p:attrName>style.visibility</p:attrName>
                                        </p:attrNameLst>
                                      </p:cBhvr>
                                      <p:to>
                                        <p:strVal val="visible"/>
                                      </p:to>
                                    </p:set>
                                    <p:animEffect transition="in" filter="wipe(up)">
                                      <p:cBhvr>
                                        <p:cTn id="16" dur="500"/>
                                        <p:tgtEl>
                                          <p:spTgt spid="22548"/>
                                        </p:tgtEl>
                                      </p:cBhvr>
                                    </p:animEffect>
                                  </p:childTnLst>
                                </p:cTn>
                              </p:par>
                            </p:childTnLst>
                          </p:cTn>
                        </p:par>
                        <p:par>
                          <p:cTn id="17" fill="hold">
                            <p:stCondLst>
                              <p:cond delay="750"/>
                            </p:stCondLst>
                            <p:childTnLst>
                              <p:par>
                                <p:cTn id="18" presetID="49" presetClass="entr" presetSubtype="0" decel="10000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 calcmode="lin" valueType="num">
                                      <p:cBhvr>
                                        <p:cTn id="22" dur="500" fill="hold"/>
                                        <p:tgtEl>
                                          <p:spTgt spid="3"/>
                                        </p:tgtEl>
                                        <p:attrNameLst>
                                          <p:attrName>style.rotation</p:attrName>
                                        </p:attrNameLst>
                                      </p:cBhvr>
                                      <p:tavLst>
                                        <p:tav tm="0">
                                          <p:val>
                                            <p:fltVal val="360"/>
                                          </p:val>
                                        </p:tav>
                                        <p:tav tm="100000">
                                          <p:val>
                                            <p:fltVal val="0"/>
                                          </p:val>
                                        </p:tav>
                                      </p:tavLst>
                                    </p:anim>
                                    <p:animEffect transition="in" filter="fade">
                                      <p:cBhvr>
                                        <p:cTn id="23" dur="500"/>
                                        <p:tgtEl>
                                          <p:spTgt spid="3"/>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1" fill="hold" grpId="0" nodeType="withEffect">
                                  <p:stCondLst>
                                    <p:cond delay="250"/>
                                  </p:stCondLst>
                                  <p:childTnLst>
                                    <p:set>
                                      <p:cBhvr>
                                        <p:cTn id="28" dur="1" fill="hold">
                                          <p:stCondLst>
                                            <p:cond delay="0"/>
                                          </p:stCondLst>
                                        </p:cTn>
                                        <p:tgtEl>
                                          <p:spTgt spid="22552"/>
                                        </p:tgtEl>
                                        <p:attrNameLst>
                                          <p:attrName>style.visibility</p:attrName>
                                        </p:attrNameLst>
                                      </p:cBhvr>
                                      <p:to>
                                        <p:strVal val="visible"/>
                                      </p:to>
                                    </p:set>
                                    <p:animEffect transition="in" filter="wipe(up)">
                                      <p:cBhvr>
                                        <p:cTn id="29" dur="500"/>
                                        <p:tgtEl>
                                          <p:spTgt spid="22552"/>
                                        </p:tgtEl>
                                      </p:cBhvr>
                                    </p:animEffect>
                                  </p:childTnLst>
                                </p:cTn>
                              </p:par>
                            </p:childTnLst>
                          </p:cTn>
                        </p:par>
                        <p:par>
                          <p:cTn id="30" fill="hold">
                            <p:stCondLst>
                              <p:cond delay="1500"/>
                            </p:stCondLst>
                            <p:childTnLst>
                              <p:par>
                                <p:cTn id="31" presetID="49" presetClass="entr" presetSubtype="0" de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 calcmode="lin" valueType="num">
                                      <p:cBhvr>
                                        <p:cTn id="35" dur="500" fill="hold"/>
                                        <p:tgtEl>
                                          <p:spTgt spid="7"/>
                                        </p:tgtEl>
                                        <p:attrNameLst>
                                          <p:attrName>style.rotation</p:attrName>
                                        </p:attrNameLst>
                                      </p:cBhvr>
                                      <p:tavLst>
                                        <p:tav tm="0">
                                          <p:val>
                                            <p:fltVal val="360"/>
                                          </p:val>
                                        </p:tav>
                                        <p:tav tm="100000">
                                          <p:val>
                                            <p:fltVal val="0"/>
                                          </p:val>
                                        </p:tav>
                                      </p:tavLst>
                                    </p:anim>
                                    <p:animEffect transition="in" filter="fade">
                                      <p:cBhvr>
                                        <p:cTn id="36" dur="500"/>
                                        <p:tgtEl>
                                          <p:spTgt spid="7"/>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1" fill="hold" grpId="0" nodeType="withEffect">
                                  <p:stCondLst>
                                    <p:cond delay="250"/>
                                  </p:stCondLst>
                                  <p:childTnLst>
                                    <p:set>
                                      <p:cBhvr>
                                        <p:cTn id="41" dur="1" fill="hold">
                                          <p:stCondLst>
                                            <p:cond delay="0"/>
                                          </p:stCondLst>
                                        </p:cTn>
                                        <p:tgtEl>
                                          <p:spTgt spid="38"/>
                                        </p:tgtEl>
                                        <p:attrNameLst>
                                          <p:attrName>style.visibility</p:attrName>
                                        </p:attrNameLst>
                                      </p:cBhvr>
                                      <p:to>
                                        <p:strVal val="visible"/>
                                      </p:to>
                                    </p:set>
                                    <p:animEffect transition="in" filter="wipe(up)">
                                      <p:cBhvr>
                                        <p:cTn id="42" dur="500"/>
                                        <p:tgtEl>
                                          <p:spTgt spid="38"/>
                                        </p:tgtEl>
                                      </p:cBhvr>
                                    </p:animEffect>
                                  </p:childTnLst>
                                </p:cTn>
                              </p:par>
                            </p:childTnLst>
                          </p:cTn>
                        </p:par>
                        <p:par>
                          <p:cTn id="43" fill="hold">
                            <p:stCondLst>
                              <p:cond delay="2250"/>
                            </p:stCondLst>
                            <p:childTnLst>
                              <p:par>
                                <p:cTn id="44" presetID="49" presetClass="entr" presetSubtype="0" decel="10000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 calcmode="lin" valueType="num">
                                      <p:cBhvr>
                                        <p:cTn id="48" dur="500" fill="hold"/>
                                        <p:tgtEl>
                                          <p:spTgt spid="8"/>
                                        </p:tgtEl>
                                        <p:attrNameLst>
                                          <p:attrName>style.rotation</p:attrName>
                                        </p:attrNameLst>
                                      </p:cBhvr>
                                      <p:tavLst>
                                        <p:tav tm="0">
                                          <p:val>
                                            <p:fltVal val="360"/>
                                          </p:val>
                                        </p:tav>
                                        <p:tav tm="100000">
                                          <p:val>
                                            <p:fltVal val="0"/>
                                          </p:val>
                                        </p:tav>
                                      </p:tavLst>
                                    </p:anim>
                                    <p:animEffect transition="in" filter="fade">
                                      <p:cBhvr>
                                        <p:cTn id="49" dur="500"/>
                                        <p:tgtEl>
                                          <p:spTgt spid="8"/>
                                        </p:tgtEl>
                                      </p:cBhvr>
                                    </p:animEffect>
                                  </p:childTnLst>
                                </p:cTn>
                              </p:par>
                              <p:par>
                                <p:cTn id="50" presetID="22" presetClass="entr" presetSubtype="1" fill="hold" grpId="0" nodeType="withEffect">
                                  <p:stCondLst>
                                    <p:cond delay="250"/>
                                  </p:stCondLst>
                                  <p:childTnLst>
                                    <p:set>
                                      <p:cBhvr>
                                        <p:cTn id="51" dur="1" fill="hold">
                                          <p:stCondLst>
                                            <p:cond delay="0"/>
                                          </p:stCondLst>
                                        </p:cTn>
                                        <p:tgtEl>
                                          <p:spTgt spid="22554"/>
                                        </p:tgtEl>
                                        <p:attrNameLst>
                                          <p:attrName>style.visibility</p:attrName>
                                        </p:attrNameLst>
                                      </p:cBhvr>
                                      <p:to>
                                        <p:strVal val="visible"/>
                                      </p:to>
                                    </p:set>
                                    <p:animEffect transition="in" filter="wipe(up)">
                                      <p:cBhvr>
                                        <p:cTn id="52" dur="500"/>
                                        <p:tgtEl>
                                          <p:spTgt spid="22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548" grpId="0"/>
      <p:bldP spid="22552" grpId="0"/>
      <p:bldP spid="38" grpId="0"/>
      <p:bldP spid="225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pPr/>
              <a:t>31</a:t>
            </a:fld>
            <a:endParaRPr lang="zh-CN" altLang="en-US"/>
          </a:p>
        </p:txBody>
      </p:sp>
      <p:grpSp>
        <p:nvGrpSpPr>
          <p:cNvPr id="5" name="ff7024f3-6678-4065-8ed6-e18a0932b3f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93815D3-0A8B-45CC-8FF4-84E521338E34}"/>
              </a:ext>
            </a:extLst>
          </p:cNvPr>
          <p:cNvGrpSpPr>
            <a:grpSpLocks noChangeAspect="1"/>
          </p:cNvGrpSpPr>
          <p:nvPr>
            <p:custDataLst>
              <p:tags r:id="rId1"/>
            </p:custDataLst>
          </p:nvPr>
        </p:nvGrpSpPr>
        <p:grpSpPr>
          <a:xfrm>
            <a:off x="721109" y="1391756"/>
            <a:ext cx="9371155" cy="4464496"/>
            <a:chOff x="721109" y="1391756"/>
            <a:chExt cx="9371155" cy="4464496"/>
          </a:xfrm>
        </p:grpSpPr>
        <p:grpSp>
          <p:nvGrpSpPr>
            <p:cNvPr id="6" name="ïṡḷïďê">
              <a:extLst>
                <a:ext uri="{FF2B5EF4-FFF2-40B4-BE49-F238E27FC236}">
                  <a16:creationId xmlns:a16="http://schemas.microsoft.com/office/drawing/2014/main" id="{5B4C48BC-EAEC-4977-8E3A-8DDC5E5ACF24}"/>
                </a:ext>
              </a:extLst>
            </p:cNvPr>
            <p:cNvGrpSpPr/>
            <p:nvPr/>
          </p:nvGrpSpPr>
          <p:grpSpPr>
            <a:xfrm>
              <a:off x="721109" y="1484784"/>
              <a:ext cx="3307537" cy="4199806"/>
              <a:chOff x="1416748" y="1485488"/>
              <a:chExt cx="3227861" cy="4098637"/>
            </a:xfrm>
          </p:grpSpPr>
          <p:grpSp>
            <p:nvGrpSpPr>
              <p:cNvPr id="27" name="îṧ1iḓé">
                <a:extLst>
                  <a:ext uri="{FF2B5EF4-FFF2-40B4-BE49-F238E27FC236}">
                    <a16:creationId xmlns:a16="http://schemas.microsoft.com/office/drawing/2014/main" id="{E66650A6-D4BE-4DC5-8778-7D9BFA257848}"/>
                  </a:ext>
                </a:extLst>
              </p:cNvPr>
              <p:cNvGrpSpPr/>
              <p:nvPr/>
            </p:nvGrpSpPr>
            <p:grpSpPr>
              <a:xfrm>
                <a:off x="1416748" y="1485488"/>
                <a:ext cx="3227861" cy="4098637"/>
                <a:chOff x="1416748" y="1485488"/>
                <a:chExt cx="3227861" cy="4098637"/>
              </a:xfrm>
            </p:grpSpPr>
            <p:sp>
              <p:nvSpPr>
                <p:cNvPr id="36" name="îṥ1ïḓé">
                  <a:extLst>
                    <a:ext uri="{FF2B5EF4-FFF2-40B4-BE49-F238E27FC236}">
                      <a16:creationId xmlns:a16="http://schemas.microsoft.com/office/drawing/2014/main" id="{C9916F70-2C88-49BE-B005-D8635AF03266}"/>
                    </a:ext>
                  </a:extLst>
                </p:cNvPr>
                <p:cNvSpPr/>
                <p:nvPr/>
              </p:nvSpPr>
              <p:spPr bwMode="auto">
                <a:xfrm>
                  <a:off x="1975274" y="4686140"/>
                  <a:ext cx="380771" cy="274472"/>
                </a:xfrm>
                <a:custGeom>
                  <a:avLst/>
                  <a:gdLst>
                    <a:gd name="T0" fmla="*/ 38 w 101"/>
                    <a:gd name="T1" fmla="*/ 73 h 73"/>
                    <a:gd name="T2" fmla="*/ 38 w 101"/>
                    <a:gd name="T3" fmla="*/ 62 h 73"/>
                    <a:gd name="T4" fmla="*/ 46 w 101"/>
                    <a:gd name="T5" fmla="*/ 50 h 73"/>
                    <a:gd name="T6" fmla="*/ 10 w 101"/>
                    <a:gd name="T7" fmla="*/ 33 h 73"/>
                    <a:gd name="T8" fmla="*/ 3 w 101"/>
                    <a:gd name="T9" fmla="*/ 0 h 73"/>
                    <a:gd name="T10" fmla="*/ 98 w 101"/>
                    <a:gd name="T11" fmla="*/ 2 h 73"/>
                    <a:gd name="T12" fmla="*/ 68 w 101"/>
                    <a:gd name="T13" fmla="*/ 42 h 73"/>
                    <a:gd name="T14" fmla="*/ 56 w 101"/>
                    <a:gd name="T15" fmla="*/ 62 h 73"/>
                    <a:gd name="T16" fmla="*/ 68 w 101"/>
                    <a:gd name="T17" fmla="*/ 68 h 73"/>
                    <a:gd name="T18" fmla="*/ 38 w 101"/>
                    <a:gd name="T19" fmla="*/ 65 h 73"/>
                    <a:gd name="T20" fmla="*/ 38 w 101"/>
                    <a:gd name="T21" fmla="*/ 70 h 73"/>
                    <a:gd name="T22" fmla="*/ 65 w 101"/>
                    <a:gd name="T23" fmla="*/ 68 h 73"/>
                    <a:gd name="T24" fmla="*/ 53 w 101"/>
                    <a:gd name="T25" fmla="*/ 65 h 73"/>
                    <a:gd name="T26" fmla="*/ 54 w 101"/>
                    <a:gd name="T27" fmla="*/ 47 h 73"/>
                    <a:gd name="T28" fmla="*/ 67 w 101"/>
                    <a:gd name="T29" fmla="*/ 39 h 73"/>
                    <a:gd name="T30" fmla="*/ 88 w 101"/>
                    <a:gd name="T31" fmla="*/ 31 h 73"/>
                    <a:gd name="T32" fmla="*/ 5 w 101"/>
                    <a:gd name="T33" fmla="*/ 3 h 73"/>
                    <a:gd name="T34" fmla="*/ 33 w 101"/>
                    <a:gd name="T35" fmla="*/ 39 h 73"/>
                    <a:gd name="T36" fmla="*/ 34 w 101"/>
                    <a:gd name="T37" fmla="*/ 39 h 73"/>
                    <a:gd name="T38" fmla="*/ 49 w 101"/>
                    <a:gd name="T39" fmla="*/ 48 h 73"/>
                    <a:gd name="T40" fmla="*/ 38 w 101"/>
                    <a:gd name="T41" fmla="*/ 65 h 73"/>
                    <a:gd name="T42" fmla="*/ 71 w 101"/>
                    <a:gd name="T43" fmla="*/ 31 h 73"/>
                    <a:gd name="T44" fmla="*/ 78 w 101"/>
                    <a:gd name="T45" fmla="*/ 7 h 73"/>
                    <a:gd name="T46" fmla="*/ 91 w 101"/>
                    <a:gd name="T47" fmla="*/ 8 h 73"/>
                    <a:gd name="T48" fmla="*/ 70 w 101"/>
                    <a:gd name="T49" fmla="*/ 34 h 73"/>
                    <a:gd name="T50" fmla="*/ 75 w 101"/>
                    <a:gd name="T51" fmla="*/ 30 h 73"/>
                    <a:gd name="T52" fmla="*/ 81 w 101"/>
                    <a:gd name="T53" fmla="*/ 10 h 73"/>
                    <a:gd name="T54" fmla="*/ 27 w 101"/>
                    <a:gd name="T55" fmla="*/ 34 h 73"/>
                    <a:gd name="T56" fmla="*/ 9 w 101"/>
                    <a:gd name="T57" fmla="*/ 7 h 73"/>
                    <a:gd name="T58" fmla="*/ 22 w 101"/>
                    <a:gd name="T59" fmla="*/ 9 h 73"/>
                    <a:gd name="T60" fmla="*/ 30 w 101"/>
                    <a:gd name="T61" fmla="*/ 34 h 73"/>
                    <a:gd name="T62" fmla="*/ 25 w 101"/>
                    <a:gd name="T63" fmla="*/ 30 h 73"/>
                    <a:gd name="T64" fmla="*/ 12 w 101"/>
                    <a:gd name="T65"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73">
                      <a:moveTo>
                        <a:pt x="62" y="73"/>
                      </a:moveTo>
                      <a:cubicBezTo>
                        <a:pt x="38" y="73"/>
                        <a:pt x="38" y="73"/>
                        <a:pt x="38" y="73"/>
                      </a:cubicBezTo>
                      <a:cubicBezTo>
                        <a:pt x="34" y="73"/>
                        <a:pt x="32" y="71"/>
                        <a:pt x="32" y="68"/>
                      </a:cubicBezTo>
                      <a:cubicBezTo>
                        <a:pt x="32" y="65"/>
                        <a:pt x="34" y="62"/>
                        <a:pt x="38" y="62"/>
                      </a:cubicBezTo>
                      <a:cubicBezTo>
                        <a:pt x="46" y="62"/>
                        <a:pt x="46" y="62"/>
                        <a:pt x="46" y="62"/>
                      </a:cubicBezTo>
                      <a:cubicBezTo>
                        <a:pt x="46" y="50"/>
                        <a:pt x="46" y="50"/>
                        <a:pt x="46" y="50"/>
                      </a:cubicBezTo>
                      <a:cubicBezTo>
                        <a:pt x="41" y="49"/>
                        <a:pt x="36" y="46"/>
                        <a:pt x="32" y="42"/>
                      </a:cubicBezTo>
                      <a:cubicBezTo>
                        <a:pt x="23" y="42"/>
                        <a:pt x="15" y="39"/>
                        <a:pt x="10" y="33"/>
                      </a:cubicBezTo>
                      <a:cubicBezTo>
                        <a:pt x="0" y="21"/>
                        <a:pt x="2" y="2"/>
                        <a:pt x="3" y="2"/>
                      </a:cubicBezTo>
                      <a:cubicBezTo>
                        <a:pt x="3" y="0"/>
                        <a:pt x="3" y="0"/>
                        <a:pt x="3" y="0"/>
                      </a:cubicBezTo>
                      <a:cubicBezTo>
                        <a:pt x="98" y="0"/>
                        <a:pt x="98" y="0"/>
                        <a:pt x="98" y="0"/>
                      </a:cubicBezTo>
                      <a:cubicBezTo>
                        <a:pt x="98" y="2"/>
                        <a:pt x="98" y="2"/>
                        <a:pt x="98" y="2"/>
                      </a:cubicBezTo>
                      <a:cubicBezTo>
                        <a:pt x="98" y="2"/>
                        <a:pt x="101" y="21"/>
                        <a:pt x="90" y="33"/>
                      </a:cubicBezTo>
                      <a:cubicBezTo>
                        <a:pt x="85" y="39"/>
                        <a:pt x="78" y="42"/>
                        <a:pt x="68" y="42"/>
                      </a:cubicBezTo>
                      <a:cubicBezTo>
                        <a:pt x="64" y="46"/>
                        <a:pt x="60" y="49"/>
                        <a:pt x="56" y="50"/>
                      </a:cubicBezTo>
                      <a:cubicBezTo>
                        <a:pt x="56" y="62"/>
                        <a:pt x="56" y="62"/>
                        <a:pt x="56" y="62"/>
                      </a:cubicBezTo>
                      <a:cubicBezTo>
                        <a:pt x="62" y="62"/>
                        <a:pt x="62" y="62"/>
                        <a:pt x="62" y="62"/>
                      </a:cubicBezTo>
                      <a:cubicBezTo>
                        <a:pt x="65" y="62"/>
                        <a:pt x="68" y="65"/>
                        <a:pt x="68" y="68"/>
                      </a:cubicBezTo>
                      <a:cubicBezTo>
                        <a:pt x="68" y="71"/>
                        <a:pt x="65" y="73"/>
                        <a:pt x="62" y="73"/>
                      </a:cubicBezTo>
                      <a:close/>
                      <a:moveTo>
                        <a:pt x="38" y="65"/>
                      </a:moveTo>
                      <a:cubicBezTo>
                        <a:pt x="36" y="65"/>
                        <a:pt x="35" y="66"/>
                        <a:pt x="35" y="68"/>
                      </a:cubicBezTo>
                      <a:cubicBezTo>
                        <a:pt x="35" y="69"/>
                        <a:pt x="36" y="70"/>
                        <a:pt x="38" y="70"/>
                      </a:cubicBezTo>
                      <a:cubicBezTo>
                        <a:pt x="62" y="70"/>
                        <a:pt x="62" y="70"/>
                        <a:pt x="62" y="70"/>
                      </a:cubicBezTo>
                      <a:cubicBezTo>
                        <a:pt x="64" y="70"/>
                        <a:pt x="65" y="69"/>
                        <a:pt x="65" y="68"/>
                      </a:cubicBezTo>
                      <a:cubicBezTo>
                        <a:pt x="65" y="66"/>
                        <a:pt x="64" y="65"/>
                        <a:pt x="62" y="65"/>
                      </a:cubicBezTo>
                      <a:cubicBezTo>
                        <a:pt x="53" y="65"/>
                        <a:pt x="53" y="65"/>
                        <a:pt x="53" y="65"/>
                      </a:cubicBezTo>
                      <a:cubicBezTo>
                        <a:pt x="53" y="48"/>
                        <a:pt x="53" y="48"/>
                        <a:pt x="53" y="48"/>
                      </a:cubicBezTo>
                      <a:cubicBezTo>
                        <a:pt x="54" y="47"/>
                        <a:pt x="54" y="47"/>
                        <a:pt x="54" y="47"/>
                      </a:cubicBezTo>
                      <a:cubicBezTo>
                        <a:pt x="58" y="46"/>
                        <a:pt x="63" y="44"/>
                        <a:pt x="66" y="39"/>
                      </a:cubicBezTo>
                      <a:cubicBezTo>
                        <a:pt x="67" y="39"/>
                        <a:pt x="67" y="39"/>
                        <a:pt x="67" y="39"/>
                      </a:cubicBezTo>
                      <a:cubicBezTo>
                        <a:pt x="68" y="39"/>
                        <a:pt x="68" y="39"/>
                        <a:pt x="68" y="39"/>
                      </a:cubicBezTo>
                      <a:cubicBezTo>
                        <a:pt x="77" y="39"/>
                        <a:pt x="83" y="36"/>
                        <a:pt x="88" y="31"/>
                      </a:cubicBezTo>
                      <a:cubicBezTo>
                        <a:pt x="96" y="22"/>
                        <a:pt x="96" y="8"/>
                        <a:pt x="95" y="3"/>
                      </a:cubicBezTo>
                      <a:cubicBezTo>
                        <a:pt x="5" y="3"/>
                        <a:pt x="5" y="3"/>
                        <a:pt x="5" y="3"/>
                      </a:cubicBezTo>
                      <a:cubicBezTo>
                        <a:pt x="5" y="8"/>
                        <a:pt x="5" y="22"/>
                        <a:pt x="13" y="31"/>
                      </a:cubicBezTo>
                      <a:cubicBezTo>
                        <a:pt x="17" y="36"/>
                        <a:pt x="24" y="39"/>
                        <a:pt x="33" y="39"/>
                      </a:cubicBezTo>
                      <a:cubicBezTo>
                        <a:pt x="34" y="39"/>
                        <a:pt x="34" y="39"/>
                        <a:pt x="34" y="39"/>
                      </a:cubicBezTo>
                      <a:cubicBezTo>
                        <a:pt x="34" y="39"/>
                        <a:pt x="34" y="39"/>
                        <a:pt x="34" y="39"/>
                      </a:cubicBezTo>
                      <a:cubicBezTo>
                        <a:pt x="38" y="44"/>
                        <a:pt x="43" y="47"/>
                        <a:pt x="47" y="48"/>
                      </a:cubicBezTo>
                      <a:cubicBezTo>
                        <a:pt x="49" y="48"/>
                        <a:pt x="49" y="48"/>
                        <a:pt x="49" y="48"/>
                      </a:cubicBezTo>
                      <a:cubicBezTo>
                        <a:pt x="49" y="65"/>
                        <a:pt x="49" y="65"/>
                        <a:pt x="49" y="65"/>
                      </a:cubicBezTo>
                      <a:lnTo>
                        <a:pt x="38" y="65"/>
                      </a:lnTo>
                      <a:close/>
                      <a:moveTo>
                        <a:pt x="70" y="34"/>
                      </a:moveTo>
                      <a:cubicBezTo>
                        <a:pt x="71" y="31"/>
                        <a:pt x="71" y="31"/>
                        <a:pt x="71" y="31"/>
                      </a:cubicBezTo>
                      <a:cubicBezTo>
                        <a:pt x="75" y="25"/>
                        <a:pt x="77" y="17"/>
                        <a:pt x="78" y="9"/>
                      </a:cubicBezTo>
                      <a:cubicBezTo>
                        <a:pt x="78" y="7"/>
                        <a:pt x="78" y="7"/>
                        <a:pt x="78" y="7"/>
                      </a:cubicBezTo>
                      <a:cubicBezTo>
                        <a:pt x="91" y="7"/>
                        <a:pt x="91" y="7"/>
                        <a:pt x="91" y="7"/>
                      </a:cubicBezTo>
                      <a:cubicBezTo>
                        <a:pt x="91" y="8"/>
                        <a:pt x="91" y="8"/>
                        <a:pt x="91" y="8"/>
                      </a:cubicBezTo>
                      <a:cubicBezTo>
                        <a:pt x="91" y="28"/>
                        <a:pt x="78" y="33"/>
                        <a:pt x="73" y="34"/>
                      </a:cubicBezTo>
                      <a:lnTo>
                        <a:pt x="70" y="34"/>
                      </a:lnTo>
                      <a:close/>
                      <a:moveTo>
                        <a:pt x="81" y="10"/>
                      </a:moveTo>
                      <a:cubicBezTo>
                        <a:pt x="80" y="17"/>
                        <a:pt x="78" y="24"/>
                        <a:pt x="75" y="30"/>
                      </a:cubicBezTo>
                      <a:cubicBezTo>
                        <a:pt x="81" y="28"/>
                        <a:pt x="88" y="23"/>
                        <a:pt x="88" y="10"/>
                      </a:cubicBezTo>
                      <a:lnTo>
                        <a:pt x="81" y="10"/>
                      </a:lnTo>
                      <a:close/>
                      <a:moveTo>
                        <a:pt x="30" y="34"/>
                      </a:moveTo>
                      <a:cubicBezTo>
                        <a:pt x="27" y="34"/>
                        <a:pt x="27" y="34"/>
                        <a:pt x="27" y="34"/>
                      </a:cubicBezTo>
                      <a:cubicBezTo>
                        <a:pt x="22" y="32"/>
                        <a:pt x="10" y="28"/>
                        <a:pt x="9" y="8"/>
                      </a:cubicBezTo>
                      <a:cubicBezTo>
                        <a:pt x="9" y="7"/>
                        <a:pt x="9" y="7"/>
                        <a:pt x="9" y="7"/>
                      </a:cubicBezTo>
                      <a:cubicBezTo>
                        <a:pt x="22" y="7"/>
                        <a:pt x="22" y="7"/>
                        <a:pt x="22" y="7"/>
                      </a:cubicBezTo>
                      <a:cubicBezTo>
                        <a:pt x="22" y="9"/>
                        <a:pt x="22" y="9"/>
                        <a:pt x="22" y="9"/>
                      </a:cubicBezTo>
                      <a:cubicBezTo>
                        <a:pt x="23" y="17"/>
                        <a:pt x="25" y="25"/>
                        <a:pt x="29" y="31"/>
                      </a:cubicBezTo>
                      <a:lnTo>
                        <a:pt x="30" y="34"/>
                      </a:lnTo>
                      <a:close/>
                      <a:moveTo>
                        <a:pt x="12" y="10"/>
                      </a:moveTo>
                      <a:cubicBezTo>
                        <a:pt x="13" y="23"/>
                        <a:pt x="19" y="28"/>
                        <a:pt x="25" y="30"/>
                      </a:cubicBezTo>
                      <a:cubicBezTo>
                        <a:pt x="22" y="24"/>
                        <a:pt x="20" y="17"/>
                        <a:pt x="19" y="10"/>
                      </a:cubicBezTo>
                      <a:lnTo>
                        <a:pt x="12" y="10"/>
                      </a:lnTo>
                      <a:close/>
                    </a:path>
                  </a:pathLst>
                </a:custGeom>
                <a:solidFill>
                  <a:schemeClr val="bg1">
                    <a:lumMod val="85000"/>
                  </a:schemeClr>
                </a:solidFill>
                <a:ln>
                  <a:noFill/>
                </a:ln>
              </p:spPr>
              <p:txBody>
                <a:bodyPr anchor="ctr"/>
                <a:lstStyle/>
                <a:p>
                  <a:pPr algn="ctr"/>
                  <a:endParaRPr/>
                </a:p>
              </p:txBody>
            </p:sp>
            <p:grpSp>
              <p:nvGrpSpPr>
                <p:cNvPr id="37" name="íSlíde">
                  <a:extLst>
                    <a:ext uri="{FF2B5EF4-FFF2-40B4-BE49-F238E27FC236}">
                      <a16:creationId xmlns:a16="http://schemas.microsoft.com/office/drawing/2014/main" id="{E93A213C-7C54-4E82-B15A-06B24992488B}"/>
                    </a:ext>
                  </a:extLst>
                </p:cNvPr>
                <p:cNvGrpSpPr/>
                <p:nvPr/>
              </p:nvGrpSpPr>
              <p:grpSpPr>
                <a:xfrm>
                  <a:off x="3359518" y="4532488"/>
                  <a:ext cx="312551" cy="393463"/>
                  <a:chOff x="4541592" y="4960612"/>
                  <a:chExt cx="312551" cy="393463"/>
                </a:xfrm>
              </p:grpSpPr>
              <p:sp>
                <p:nvSpPr>
                  <p:cNvPr id="121" name="iṥlîḋê">
                    <a:extLst>
                      <a:ext uri="{FF2B5EF4-FFF2-40B4-BE49-F238E27FC236}">
                        <a16:creationId xmlns:a16="http://schemas.microsoft.com/office/drawing/2014/main" id="{28D42E04-4AEF-4B8C-B9A2-2A7235F5EB73}"/>
                      </a:ext>
                    </a:extLst>
                  </p:cNvPr>
                  <p:cNvSpPr/>
                  <p:nvPr/>
                </p:nvSpPr>
                <p:spPr bwMode="auto">
                  <a:xfrm>
                    <a:off x="4541592" y="4978064"/>
                    <a:ext cx="304617" cy="376011"/>
                  </a:xfrm>
                  <a:custGeom>
                    <a:avLst/>
                    <a:gdLst>
                      <a:gd name="T0" fmla="*/ 190 w 192"/>
                      <a:gd name="T1" fmla="*/ 29 h 237"/>
                      <a:gd name="T2" fmla="*/ 164 w 192"/>
                      <a:gd name="T3" fmla="*/ 67 h 237"/>
                      <a:gd name="T4" fmla="*/ 159 w 192"/>
                      <a:gd name="T5" fmla="*/ 71 h 237"/>
                      <a:gd name="T6" fmla="*/ 69 w 192"/>
                      <a:gd name="T7" fmla="*/ 199 h 237"/>
                      <a:gd name="T8" fmla="*/ 5 w 192"/>
                      <a:gd name="T9" fmla="*/ 230 h 237"/>
                      <a:gd name="T10" fmla="*/ 14 w 192"/>
                      <a:gd name="T11" fmla="*/ 164 h 237"/>
                      <a:gd name="T12" fmla="*/ 109 w 192"/>
                      <a:gd name="T13" fmla="*/ 36 h 237"/>
                      <a:gd name="T14" fmla="*/ 112 w 192"/>
                      <a:gd name="T15" fmla="*/ 34 h 237"/>
                      <a:gd name="T16" fmla="*/ 133 w 192"/>
                      <a:gd name="T17" fmla="*/ 3 h 237"/>
                      <a:gd name="T18" fmla="*/ 128 w 192"/>
                      <a:gd name="T19" fmla="*/ 0 h 237"/>
                      <a:gd name="T20" fmla="*/ 12 w 192"/>
                      <a:gd name="T21" fmla="*/ 161 h 237"/>
                      <a:gd name="T22" fmla="*/ 0 w 192"/>
                      <a:gd name="T23" fmla="*/ 237 h 237"/>
                      <a:gd name="T24" fmla="*/ 71 w 192"/>
                      <a:gd name="T25" fmla="*/ 204 h 237"/>
                      <a:gd name="T26" fmla="*/ 71 w 192"/>
                      <a:gd name="T27" fmla="*/ 204 h 237"/>
                      <a:gd name="T28" fmla="*/ 173 w 192"/>
                      <a:gd name="T29" fmla="*/ 62 h 237"/>
                      <a:gd name="T30" fmla="*/ 192 w 192"/>
                      <a:gd name="T31" fmla="*/ 31 h 237"/>
                      <a:gd name="T32" fmla="*/ 190 w 192"/>
                      <a:gd name="T33" fmla="*/ 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37">
                        <a:moveTo>
                          <a:pt x="190" y="29"/>
                        </a:moveTo>
                        <a:lnTo>
                          <a:pt x="164" y="67"/>
                        </a:lnTo>
                        <a:lnTo>
                          <a:pt x="159" y="71"/>
                        </a:lnTo>
                        <a:lnTo>
                          <a:pt x="69" y="199"/>
                        </a:lnTo>
                        <a:lnTo>
                          <a:pt x="5" y="230"/>
                        </a:lnTo>
                        <a:lnTo>
                          <a:pt x="14" y="164"/>
                        </a:lnTo>
                        <a:lnTo>
                          <a:pt x="109" y="36"/>
                        </a:lnTo>
                        <a:lnTo>
                          <a:pt x="112" y="34"/>
                        </a:lnTo>
                        <a:lnTo>
                          <a:pt x="133" y="3"/>
                        </a:lnTo>
                        <a:lnTo>
                          <a:pt x="128" y="0"/>
                        </a:lnTo>
                        <a:lnTo>
                          <a:pt x="12" y="161"/>
                        </a:lnTo>
                        <a:lnTo>
                          <a:pt x="0" y="237"/>
                        </a:lnTo>
                        <a:lnTo>
                          <a:pt x="71" y="204"/>
                        </a:lnTo>
                        <a:lnTo>
                          <a:pt x="71" y="204"/>
                        </a:lnTo>
                        <a:lnTo>
                          <a:pt x="173" y="62"/>
                        </a:lnTo>
                        <a:lnTo>
                          <a:pt x="192" y="31"/>
                        </a:lnTo>
                        <a:lnTo>
                          <a:pt x="190" y="29"/>
                        </a:lnTo>
                        <a:close/>
                      </a:path>
                    </a:pathLst>
                  </a:custGeom>
                  <a:solidFill>
                    <a:schemeClr val="bg1">
                      <a:lumMod val="85000"/>
                    </a:schemeClr>
                  </a:solidFill>
                  <a:ln>
                    <a:noFill/>
                  </a:ln>
                </p:spPr>
                <p:txBody>
                  <a:bodyPr anchor="ctr"/>
                  <a:lstStyle/>
                  <a:p>
                    <a:pPr algn="ctr"/>
                    <a:endParaRPr/>
                  </a:p>
                </p:txBody>
              </p:sp>
              <p:sp>
                <p:nvSpPr>
                  <p:cNvPr id="122" name="îṣ1iďê">
                    <a:extLst>
                      <a:ext uri="{FF2B5EF4-FFF2-40B4-BE49-F238E27FC236}">
                        <a16:creationId xmlns:a16="http://schemas.microsoft.com/office/drawing/2014/main" id="{15843C47-3526-456C-9669-F589877120EE}"/>
                      </a:ext>
                    </a:extLst>
                  </p:cNvPr>
                  <p:cNvSpPr/>
                  <p:nvPr/>
                </p:nvSpPr>
                <p:spPr bwMode="auto">
                  <a:xfrm>
                    <a:off x="4587603" y="5035181"/>
                    <a:ext cx="153896" cy="211010"/>
                  </a:xfrm>
                  <a:custGeom>
                    <a:avLst/>
                    <a:gdLst>
                      <a:gd name="T0" fmla="*/ 41 w 41"/>
                      <a:gd name="T1" fmla="*/ 0 h 56"/>
                      <a:gd name="T2" fmla="*/ 40 w 41"/>
                      <a:gd name="T3" fmla="*/ 2 h 56"/>
                      <a:gd name="T4" fmla="*/ 2 w 41"/>
                      <a:gd name="T5" fmla="*/ 56 h 56"/>
                      <a:gd name="T6" fmla="*/ 0 w 41"/>
                      <a:gd name="T7" fmla="*/ 55 h 56"/>
                      <a:gd name="T8" fmla="*/ 38 w 41"/>
                      <a:gd name="T9" fmla="*/ 1 h 56"/>
                      <a:gd name="T10" fmla="*/ 39 w 41"/>
                      <a:gd name="T11" fmla="*/ 0 h 56"/>
                      <a:gd name="T12" fmla="*/ 41 w 4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1" h="56">
                        <a:moveTo>
                          <a:pt x="41" y="0"/>
                        </a:moveTo>
                        <a:cubicBezTo>
                          <a:pt x="40" y="2"/>
                          <a:pt x="40" y="2"/>
                          <a:pt x="40" y="2"/>
                        </a:cubicBezTo>
                        <a:cubicBezTo>
                          <a:pt x="2" y="56"/>
                          <a:pt x="2" y="56"/>
                          <a:pt x="2" y="56"/>
                        </a:cubicBezTo>
                        <a:cubicBezTo>
                          <a:pt x="0" y="55"/>
                          <a:pt x="0" y="55"/>
                          <a:pt x="0" y="55"/>
                        </a:cubicBezTo>
                        <a:cubicBezTo>
                          <a:pt x="38" y="1"/>
                          <a:pt x="38" y="1"/>
                          <a:pt x="38" y="1"/>
                        </a:cubicBezTo>
                        <a:cubicBezTo>
                          <a:pt x="39" y="0"/>
                          <a:pt x="39" y="0"/>
                          <a:pt x="39" y="0"/>
                        </a:cubicBezTo>
                        <a:cubicBezTo>
                          <a:pt x="40" y="0"/>
                          <a:pt x="41" y="0"/>
                          <a:pt x="41" y="0"/>
                        </a:cubicBezTo>
                        <a:close/>
                      </a:path>
                    </a:pathLst>
                  </a:custGeom>
                  <a:solidFill>
                    <a:schemeClr val="bg1">
                      <a:lumMod val="85000"/>
                    </a:schemeClr>
                  </a:solidFill>
                  <a:ln>
                    <a:noFill/>
                  </a:ln>
                </p:spPr>
                <p:txBody>
                  <a:bodyPr anchor="ctr"/>
                  <a:lstStyle/>
                  <a:p>
                    <a:pPr algn="ctr"/>
                    <a:endParaRPr/>
                  </a:p>
                </p:txBody>
              </p:sp>
              <p:sp>
                <p:nvSpPr>
                  <p:cNvPr id="123" name="ísḻïḍê">
                    <a:extLst>
                      <a:ext uri="{FF2B5EF4-FFF2-40B4-BE49-F238E27FC236}">
                        <a16:creationId xmlns:a16="http://schemas.microsoft.com/office/drawing/2014/main" id="{E0750942-56D0-4332-A485-1EA0BF9AAF2D}"/>
                      </a:ext>
                    </a:extLst>
                  </p:cNvPr>
                  <p:cNvSpPr/>
                  <p:nvPr/>
                </p:nvSpPr>
                <p:spPr bwMode="auto">
                  <a:xfrm>
                    <a:off x="4609814" y="5043113"/>
                    <a:ext cx="158655" cy="220529"/>
                  </a:xfrm>
                  <a:custGeom>
                    <a:avLst/>
                    <a:gdLst>
                      <a:gd name="T0" fmla="*/ 42 w 42"/>
                      <a:gd name="T1" fmla="*/ 1 h 59"/>
                      <a:gd name="T2" fmla="*/ 41 w 42"/>
                      <a:gd name="T3" fmla="*/ 3 h 59"/>
                      <a:gd name="T4" fmla="*/ 2 w 42"/>
                      <a:gd name="T5" fmla="*/ 59 h 59"/>
                      <a:gd name="T6" fmla="*/ 0 w 42"/>
                      <a:gd name="T7" fmla="*/ 58 h 59"/>
                      <a:gd name="T8" fmla="*/ 39 w 42"/>
                      <a:gd name="T9" fmla="*/ 2 h 59"/>
                      <a:gd name="T10" fmla="*/ 40 w 42"/>
                      <a:gd name="T11" fmla="*/ 0 h 59"/>
                      <a:gd name="T12" fmla="*/ 42 w 42"/>
                      <a:gd name="T13" fmla="*/ 1 h 59"/>
                    </a:gdLst>
                    <a:ahLst/>
                    <a:cxnLst>
                      <a:cxn ang="0">
                        <a:pos x="T0" y="T1"/>
                      </a:cxn>
                      <a:cxn ang="0">
                        <a:pos x="T2" y="T3"/>
                      </a:cxn>
                      <a:cxn ang="0">
                        <a:pos x="T4" y="T5"/>
                      </a:cxn>
                      <a:cxn ang="0">
                        <a:pos x="T6" y="T7"/>
                      </a:cxn>
                      <a:cxn ang="0">
                        <a:pos x="T8" y="T9"/>
                      </a:cxn>
                      <a:cxn ang="0">
                        <a:pos x="T10" y="T11"/>
                      </a:cxn>
                      <a:cxn ang="0">
                        <a:pos x="T12" y="T13"/>
                      </a:cxn>
                    </a:cxnLst>
                    <a:rect l="0" t="0" r="r" b="b"/>
                    <a:pathLst>
                      <a:path w="42" h="59">
                        <a:moveTo>
                          <a:pt x="42" y="1"/>
                        </a:moveTo>
                        <a:cubicBezTo>
                          <a:pt x="41" y="3"/>
                          <a:pt x="41" y="3"/>
                          <a:pt x="41" y="3"/>
                        </a:cubicBezTo>
                        <a:cubicBezTo>
                          <a:pt x="2" y="59"/>
                          <a:pt x="2" y="59"/>
                          <a:pt x="2" y="59"/>
                        </a:cubicBezTo>
                        <a:cubicBezTo>
                          <a:pt x="0" y="58"/>
                          <a:pt x="0" y="58"/>
                          <a:pt x="0" y="58"/>
                        </a:cubicBezTo>
                        <a:cubicBezTo>
                          <a:pt x="39" y="2"/>
                          <a:pt x="39" y="2"/>
                          <a:pt x="39" y="2"/>
                        </a:cubicBezTo>
                        <a:cubicBezTo>
                          <a:pt x="40" y="0"/>
                          <a:pt x="40" y="0"/>
                          <a:pt x="40" y="0"/>
                        </a:cubicBezTo>
                        <a:cubicBezTo>
                          <a:pt x="41" y="1"/>
                          <a:pt x="41" y="1"/>
                          <a:pt x="42" y="1"/>
                        </a:cubicBezTo>
                        <a:close/>
                      </a:path>
                    </a:pathLst>
                  </a:custGeom>
                  <a:solidFill>
                    <a:schemeClr val="bg1">
                      <a:lumMod val="85000"/>
                    </a:schemeClr>
                  </a:solidFill>
                  <a:ln>
                    <a:noFill/>
                  </a:ln>
                </p:spPr>
                <p:txBody>
                  <a:bodyPr anchor="ctr"/>
                  <a:lstStyle/>
                  <a:p>
                    <a:pPr algn="ctr"/>
                    <a:endParaRPr/>
                  </a:p>
                </p:txBody>
              </p:sp>
              <p:sp>
                <p:nvSpPr>
                  <p:cNvPr id="124" name="îṡľíḓè">
                    <a:extLst>
                      <a:ext uri="{FF2B5EF4-FFF2-40B4-BE49-F238E27FC236}">
                        <a16:creationId xmlns:a16="http://schemas.microsoft.com/office/drawing/2014/main" id="{A59DA250-424D-4623-A3CB-65D4D319EC3B}"/>
                      </a:ext>
                    </a:extLst>
                  </p:cNvPr>
                  <p:cNvSpPr/>
                  <p:nvPr/>
                </p:nvSpPr>
                <p:spPr bwMode="auto">
                  <a:xfrm>
                    <a:off x="4632026" y="5060565"/>
                    <a:ext cx="158655" cy="218943"/>
                  </a:xfrm>
                  <a:custGeom>
                    <a:avLst/>
                    <a:gdLst>
                      <a:gd name="T0" fmla="*/ 42 w 42"/>
                      <a:gd name="T1" fmla="*/ 2 h 58"/>
                      <a:gd name="T2" fmla="*/ 41 w 42"/>
                      <a:gd name="T3" fmla="*/ 4 h 58"/>
                      <a:gd name="T4" fmla="*/ 2 w 42"/>
                      <a:gd name="T5" fmla="*/ 58 h 58"/>
                      <a:gd name="T6" fmla="*/ 0 w 42"/>
                      <a:gd name="T7" fmla="*/ 57 h 58"/>
                      <a:gd name="T8" fmla="*/ 40 w 42"/>
                      <a:gd name="T9" fmla="*/ 2 h 58"/>
                      <a:gd name="T10" fmla="*/ 41 w 42"/>
                      <a:gd name="T11" fmla="*/ 0 h 58"/>
                      <a:gd name="T12" fmla="*/ 42 w 42"/>
                      <a:gd name="T13" fmla="*/ 2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2" y="2"/>
                        </a:moveTo>
                        <a:cubicBezTo>
                          <a:pt x="41" y="4"/>
                          <a:pt x="41" y="4"/>
                          <a:pt x="41" y="4"/>
                        </a:cubicBezTo>
                        <a:cubicBezTo>
                          <a:pt x="2" y="58"/>
                          <a:pt x="2" y="58"/>
                          <a:pt x="2" y="58"/>
                        </a:cubicBezTo>
                        <a:cubicBezTo>
                          <a:pt x="0" y="57"/>
                          <a:pt x="0" y="57"/>
                          <a:pt x="0" y="57"/>
                        </a:cubicBezTo>
                        <a:cubicBezTo>
                          <a:pt x="40" y="2"/>
                          <a:pt x="40" y="2"/>
                          <a:pt x="40" y="2"/>
                        </a:cubicBezTo>
                        <a:cubicBezTo>
                          <a:pt x="41" y="0"/>
                          <a:pt x="41" y="0"/>
                          <a:pt x="41" y="0"/>
                        </a:cubicBezTo>
                        <a:cubicBezTo>
                          <a:pt x="41" y="1"/>
                          <a:pt x="42" y="1"/>
                          <a:pt x="42" y="2"/>
                        </a:cubicBezTo>
                        <a:close/>
                      </a:path>
                    </a:pathLst>
                  </a:custGeom>
                  <a:solidFill>
                    <a:schemeClr val="bg1">
                      <a:lumMod val="85000"/>
                    </a:schemeClr>
                  </a:solidFill>
                  <a:ln>
                    <a:noFill/>
                  </a:ln>
                </p:spPr>
                <p:txBody>
                  <a:bodyPr anchor="ctr"/>
                  <a:lstStyle/>
                  <a:p>
                    <a:pPr algn="ctr"/>
                    <a:endParaRPr/>
                  </a:p>
                </p:txBody>
              </p:sp>
              <p:sp>
                <p:nvSpPr>
                  <p:cNvPr id="125" name="îşlíḓé">
                    <a:extLst>
                      <a:ext uri="{FF2B5EF4-FFF2-40B4-BE49-F238E27FC236}">
                        <a16:creationId xmlns:a16="http://schemas.microsoft.com/office/drawing/2014/main" id="{C8791CA4-C68D-47AD-82D2-66F1151ECF36}"/>
                      </a:ext>
                    </a:extLst>
                  </p:cNvPr>
                  <p:cNvSpPr/>
                  <p:nvPr/>
                </p:nvSpPr>
                <p:spPr bwMode="auto">
                  <a:xfrm>
                    <a:off x="4560631" y="5230325"/>
                    <a:ext cx="98366" cy="71394"/>
                  </a:xfrm>
                  <a:custGeom>
                    <a:avLst/>
                    <a:gdLst>
                      <a:gd name="T0" fmla="*/ 26 w 26"/>
                      <a:gd name="T1" fmla="*/ 17 h 19"/>
                      <a:gd name="T2" fmla="*/ 22 w 26"/>
                      <a:gd name="T3" fmla="*/ 19 h 19"/>
                      <a:gd name="T4" fmla="*/ 0 w 26"/>
                      <a:gd name="T5" fmla="*/ 4 h 19"/>
                      <a:gd name="T6" fmla="*/ 1 w 26"/>
                      <a:gd name="T7" fmla="*/ 0 h 19"/>
                      <a:gd name="T8" fmla="*/ 26 w 26"/>
                      <a:gd name="T9" fmla="*/ 17 h 19"/>
                    </a:gdLst>
                    <a:ahLst/>
                    <a:cxnLst>
                      <a:cxn ang="0">
                        <a:pos x="T0" y="T1"/>
                      </a:cxn>
                      <a:cxn ang="0">
                        <a:pos x="T2" y="T3"/>
                      </a:cxn>
                      <a:cxn ang="0">
                        <a:pos x="T4" y="T5"/>
                      </a:cxn>
                      <a:cxn ang="0">
                        <a:pos x="T6" y="T7"/>
                      </a:cxn>
                      <a:cxn ang="0">
                        <a:pos x="T8" y="T9"/>
                      </a:cxn>
                    </a:cxnLst>
                    <a:rect l="0" t="0" r="r" b="b"/>
                    <a:pathLst>
                      <a:path w="26" h="19">
                        <a:moveTo>
                          <a:pt x="26" y="17"/>
                        </a:moveTo>
                        <a:cubicBezTo>
                          <a:pt x="22" y="19"/>
                          <a:pt x="22" y="19"/>
                          <a:pt x="22" y="19"/>
                        </a:cubicBezTo>
                        <a:cubicBezTo>
                          <a:pt x="15" y="5"/>
                          <a:pt x="0" y="4"/>
                          <a:pt x="0" y="4"/>
                        </a:cubicBezTo>
                        <a:cubicBezTo>
                          <a:pt x="1" y="0"/>
                          <a:pt x="1" y="0"/>
                          <a:pt x="1" y="0"/>
                        </a:cubicBezTo>
                        <a:cubicBezTo>
                          <a:pt x="1" y="0"/>
                          <a:pt x="17" y="2"/>
                          <a:pt x="26" y="17"/>
                        </a:cubicBezTo>
                        <a:close/>
                      </a:path>
                    </a:pathLst>
                  </a:custGeom>
                  <a:solidFill>
                    <a:schemeClr val="bg1">
                      <a:lumMod val="85000"/>
                    </a:schemeClr>
                  </a:solidFill>
                  <a:ln>
                    <a:noFill/>
                  </a:ln>
                </p:spPr>
                <p:txBody>
                  <a:bodyPr anchor="ctr"/>
                  <a:lstStyle/>
                  <a:p>
                    <a:pPr algn="ctr"/>
                    <a:endParaRPr/>
                  </a:p>
                </p:txBody>
              </p:sp>
              <p:sp>
                <p:nvSpPr>
                  <p:cNvPr id="126" name="íSḻíďé">
                    <a:extLst>
                      <a:ext uri="{FF2B5EF4-FFF2-40B4-BE49-F238E27FC236}">
                        <a16:creationId xmlns:a16="http://schemas.microsoft.com/office/drawing/2014/main" id="{510767BA-76A2-46D1-9C4D-AEC68B8E0951}"/>
                      </a:ext>
                    </a:extLst>
                  </p:cNvPr>
                  <p:cNvSpPr/>
                  <p:nvPr/>
                </p:nvSpPr>
                <p:spPr bwMode="auto">
                  <a:xfrm>
                    <a:off x="4549526" y="5298547"/>
                    <a:ext cx="41250" cy="33317"/>
                  </a:xfrm>
                  <a:custGeom>
                    <a:avLst/>
                    <a:gdLst>
                      <a:gd name="T0" fmla="*/ 11 w 11"/>
                      <a:gd name="T1" fmla="*/ 8 h 9"/>
                      <a:gd name="T2" fmla="*/ 8 w 11"/>
                      <a:gd name="T3" fmla="*/ 9 h 9"/>
                      <a:gd name="T4" fmla="*/ 0 w 11"/>
                      <a:gd name="T5" fmla="*/ 3 h 9"/>
                      <a:gd name="T6" fmla="*/ 1 w 11"/>
                      <a:gd name="T7" fmla="*/ 0 h 9"/>
                      <a:gd name="T8" fmla="*/ 11 w 11"/>
                      <a:gd name="T9" fmla="*/ 8 h 9"/>
                    </a:gdLst>
                    <a:ahLst/>
                    <a:cxnLst>
                      <a:cxn ang="0">
                        <a:pos x="T0" y="T1"/>
                      </a:cxn>
                      <a:cxn ang="0">
                        <a:pos x="T2" y="T3"/>
                      </a:cxn>
                      <a:cxn ang="0">
                        <a:pos x="T4" y="T5"/>
                      </a:cxn>
                      <a:cxn ang="0">
                        <a:pos x="T6" y="T7"/>
                      </a:cxn>
                      <a:cxn ang="0">
                        <a:pos x="T8" y="T9"/>
                      </a:cxn>
                    </a:cxnLst>
                    <a:rect l="0" t="0" r="r" b="b"/>
                    <a:pathLst>
                      <a:path w="11" h="9">
                        <a:moveTo>
                          <a:pt x="11" y="8"/>
                        </a:moveTo>
                        <a:cubicBezTo>
                          <a:pt x="8" y="9"/>
                          <a:pt x="8" y="9"/>
                          <a:pt x="8" y="9"/>
                        </a:cubicBezTo>
                        <a:cubicBezTo>
                          <a:pt x="5" y="5"/>
                          <a:pt x="0" y="3"/>
                          <a:pt x="0" y="3"/>
                        </a:cubicBezTo>
                        <a:cubicBezTo>
                          <a:pt x="1" y="0"/>
                          <a:pt x="1" y="0"/>
                          <a:pt x="1" y="0"/>
                        </a:cubicBezTo>
                        <a:cubicBezTo>
                          <a:pt x="2" y="0"/>
                          <a:pt x="8" y="2"/>
                          <a:pt x="11" y="8"/>
                        </a:cubicBezTo>
                        <a:close/>
                      </a:path>
                    </a:pathLst>
                  </a:custGeom>
                  <a:solidFill>
                    <a:schemeClr val="bg1">
                      <a:lumMod val="85000"/>
                    </a:schemeClr>
                  </a:solidFill>
                  <a:ln>
                    <a:noFill/>
                  </a:ln>
                </p:spPr>
                <p:txBody>
                  <a:bodyPr anchor="ctr"/>
                  <a:lstStyle/>
                  <a:p>
                    <a:pPr algn="ctr"/>
                    <a:endParaRPr/>
                  </a:p>
                </p:txBody>
              </p:sp>
              <p:sp>
                <p:nvSpPr>
                  <p:cNvPr id="127" name="ïṩḷïḋé">
                    <a:extLst>
                      <a:ext uri="{FF2B5EF4-FFF2-40B4-BE49-F238E27FC236}">
                        <a16:creationId xmlns:a16="http://schemas.microsoft.com/office/drawing/2014/main" id="{BEABADD0-2783-48C6-9D94-E69C581CA2B2}"/>
                      </a:ext>
                    </a:extLst>
                  </p:cNvPr>
                  <p:cNvSpPr/>
                  <p:nvPr/>
                </p:nvSpPr>
                <p:spPr bwMode="auto">
                  <a:xfrm>
                    <a:off x="4703420" y="4960612"/>
                    <a:ext cx="150723" cy="138029"/>
                  </a:xfrm>
                  <a:custGeom>
                    <a:avLst/>
                    <a:gdLst>
                      <a:gd name="T0" fmla="*/ 15 w 40"/>
                      <a:gd name="T1" fmla="*/ 22 h 37"/>
                      <a:gd name="T2" fmla="*/ 10 w 40"/>
                      <a:gd name="T3" fmla="*/ 20 h 37"/>
                      <a:gd name="T4" fmla="*/ 4 w 40"/>
                      <a:gd name="T5" fmla="*/ 19 h 37"/>
                      <a:gd name="T6" fmla="*/ 3 w 40"/>
                      <a:gd name="T7" fmla="*/ 20 h 37"/>
                      <a:gd name="T8" fmla="*/ 9 w 40"/>
                      <a:gd name="T9" fmla="*/ 22 h 37"/>
                      <a:gd name="T10" fmla="*/ 14 w 40"/>
                      <a:gd name="T11" fmla="*/ 24 h 37"/>
                      <a:gd name="T12" fmla="*/ 21 w 40"/>
                      <a:gd name="T13" fmla="*/ 29 h 37"/>
                      <a:gd name="T14" fmla="*/ 17 w 40"/>
                      <a:gd name="T15" fmla="*/ 23 h 37"/>
                      <a:gd name="T16" fmla="*/ 15 w 40"/>
                      <a:gd name="T17" fmla="*/ 22 h 37"/>
                      <a:gd name="T18" fmla="*/ 10 w 40"/>
                      <a:gd name="T19" fmla="*/ 20 h 37"/>
                      <a:gd name="T20" fmla="*/ 4 w 40"/>
                      <a:gd name="T21" fmla="*/ 19 h 37"/>
                      <a:gd name="T22" fmla="*/ 3 w 40"/>
                      <a:gd name="T23" fmla="*/ 20 h 37"/>
                      <a:gd name="T24" fmla="*/ 9 w 40"/>
                      <a:gd name="T25" fmla="*/ 22 h 37"/>
                      <a:gd name="T26" fmla="*/ 14 w 40"/>
                      <a:gd name="T27" fmla="*/ 24 h 37"/>
                      <a:gd name="T28" fmla="*/ 21 w 40"/>
                      <a:gd name="T29" fmla="*/ 29 h 37"/>
                      <a:gd name="T30" fmla="*/ 17 w 40"/>
                      <a:gd name="T31" fmla="*/ 23 h 37"/>
                      <a:gd name="T32" fmla="*/ 29 w 40"/>
                      <a:gd name="T33" fmla="*/ 2 h 37"/>
                      <a:gd name="T34" fmla="*/ 15 w 40"/>
                      <a:gd name="T35" fmla="*/ 1 h 37"/>
                      <a:gd name="T36" fmla="*/ 11 w 40"/>
                      <a:gd name="T37" fmla="*/ 5 h 37"/>
                      <a:gd name="T38" fmla="*/ 2 w 40"/>
                      <a:gd name="T39" fmla="*/ 20 h 37"/>
                      <a:gd name="T40" fmla="*/ 7 w 40"/>
                      <a:gd name="T41" fmla="*/ 21 h 37"/>
                      <a:gd name="T42" fmla="*/ 13 w 40"/>
                      <a:gd name="T43" fmla="*/ 23 h 37"/>
                      <a:gd name="T44" fmla="*/ 16 w 40"/>
                      <a:gd name="T45" fmla="*/ 25 h 37"/>
                      <a:gd name="T46" fmla="*/ 22 w 40"/>
                      <a:gd name="T47" fmla="*/ 31 h 37"/>
                      <a:gd name="T48" fmla="*/ 24 w 40"/>
                      <a:gd name="T49" fmla="*/ 35 h 37"/>
                      <a:gd name="T50" fmla="*/ 30 w 40"/>
                      <a:gd name="T51" fmla="*/ 31 h 37"/>
                      <a:gd name="T52" fmla="*/ 26 w 40"/>
                      <a:gd name="T53" fmla="*/ 33 h 37"/>
                      <a:gd name="T54" fmla="*/ 22 w 40"/>
                      <a:gd name="T55" fmla="*/ 27 h 37"/>
                      <a:gd name="T56" fmla="*/ 15 w 40"/>
                      <a:gd name="T57" fmla="*/ 22 h 37"/>
                      <a:gd name="T58" fmla="*/ 10 w 40"/>
                      <a:gd name="T59" fmla="*/ 20 h 37"/>
                      <a:gd name="T60" fmla="*/ 4 w 40"/>
                      <a:gd name="T61" fmla="*/ 19 h 37"/>
                      <a:gd name="T62" fmla="*/ 13 w 40"/>
                      <a:gd name="T63" fmla="*/ 6 h 37"/>
                      <a:gd name="T64" fmla="*/ 28 w 40"/>
                      <a:gd name="T65" fmla="*/ 4 h 37"/>
                      <a:gd name="T66" fmla="*/ 37 w 40"/>
                      <a:gd name="T67" fmla="*/ 17 h 37"/>
                      <a:gd name="T68" fmla="*/ 17 w 40"/>
                      <a:gd name="T69" fmla="*/ 23 h 37"/>
                      <a:gd name="T70" fmla="*/ 13 w 40"/>
                      <a:gd name="T71" fmla="*/ 22 h 37"/>
                      <a:gd name="T72" fmla="*/ 8 w 40"/>
                      <a:gd name="T73" fmla="*/ 20 h 37"/>
                      <a:gd name="T74" fmla="*/ 4 w 40"/>
                      <a:gd name="T75" fmla="*/ 19 h 37"/>
                      <a:gd name="T76" fmla="*/ 7 w 40"/>
                      <a:gd name="T77" fmla="*/ 21 h 37"/>
                      <a:gd name="T78" fmla="*/ 13 w 40"/>
                      <a:gd name="T79" fmla="*/ 23 h 37"/>
                      <a:gd name="T80" fmla="*/ 16 w 40"/>
                      <a:gd name="T81" fmla="*/ 25 h 37"/>
                      <a:gd name="T82" fmla="*/ 22 w 40"/>
                      <a:gd name="T83" fmla="*/ 27 h 37"/>
                      <a:gd name="T84" fmla="*/ 17 w 40"/>
                      <a:gd name="T85" fmla="*/ 23 h 37"/>
                      <a:gd name="T86" fmla="*/ 13 w 40"/>
                      <a:gd name="T87" fmla="*/ 22 h 37"/>
                      <a:gd name="T88" fmla="*/ 8 w 40"/>
                      <a:gd name="T89" fmla="*/ 20 h 37"/>
                      <a:gd name="T90" fmla="*/ 4 w 40"/>
                      <a:gd name="T91" fmla="*/ 19 h 37"/>
                      <a:gd name="T92" fmla="*/ 7 w 40"/>
                      <a:gd name="T93" fmla="*/ 21 h 37"/>
                      <a:gd name="T94" fmla="*/ 13 w 40"/>
                      <a:gd name="T95" fmla="*/ 23 h 37"/>
                      <a:gd name="T96" fmla="*/ 16 w 40"/>
                      <a:gd name="T97" fmla="*/ 25 h 37"/>
                      <a:gd name="T98" fmla="*/ 22 w 40"/>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7">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40" y="15"/>
                        </a:moveTo>
                        <a:cubicBezTo>
                          <a:pt x="40" y="15"/>
                          <a:pt x="37" y="6"/>
                          <a:pt x="29" y="2"/>
                        </a:cubicBezTo>
                        <a:cubicBezTo>
                          <a:pt x="25" y="0"/>
                          <a:pt x="20" y="0"/>
                          <a:pt x="15" y="0"/>
                        </a:cubicBezTo>
                        <a:cubicBezTo>
                          <a:pt x="15" y="1"/>
                          <a:pt x="15" y="1"/>
                          <a:pt x="15" y="1"/>
                        </a:cubicBezTo>
                        <a:cubicBezTo>
                          <a:pt x="11" y="5"/>
                          <a:pt x="11" y="5"/>
                          <a:pt x="11" y="5"/>
                        </a:cubicBezTo>
                        <a:cubicBezTo>
                          <a:pt x="11" y="5"/>
                          <a:pt x="11" y="5"/>
                          <a:pt x="11" y="5"/>
                        </a:cubicBezTo>
                        <a:cubicBezTo>
                          <a:pt x="0" y="20"/>
                          <a:pt x="0" y="20"/>
                          <a:pt x="0" y="20"/>
                        </a:cubicBezTo>
                        <a:cubicBezTo>
                          <a:pt x="2" y="20"/>
                          <a:pt x="2" y="20"/>
                          <a:pt x="2" y="20"/>
                        </a:cubicBezTo>
                        <a:cubicBezTo>
                          <a:pt x="2" y="20"/>
                          <a:pt x="2"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1" y="29"/>
                          <a:pt x="22" y="30"/>
                          <a:pt x="22" y="31"/>
                        </a:cubicBezTo>
                        <a:cubicBezTo>
                          <a:pt x="23" y="32"/>
                          <a:pt x="24" y="33"/>
                          <a:pt x="24" y="35"/>
                        </a:cubicBezTo>
                        <a:cubicBezTo>
                          <a:pt x="24" y="35"/>
                          <a:pt x="24" y="35"/>
                          <a:pt x="24" y="35"/>
                        </a:cubicBezTo>
                        <a:cubicBezTo>
                          <a:pt x="25" y="37"/>
                          <a:pt x="25" y="37"/>
                          <a:pt x="25" y="37"/>
                        </a:cubicBezTo>
                        <a:cubicBezTo>
                          <a:pt x="30" y="31"/>
                          <a:pt x="30" y="31"/>
                          <a:pt x="30" y="31"/>
                        </a:cubicBezTo>
                        <a:cubicBezTo>
                          <a:pt x="40" y="15"/>
                          <a:pt x="40" y="15"/>
                          <a:pt x="40" y="15"/>
                        </a:cubicBezTo>
                        <a:close/>
                        <a:moveTo>
                          <a:pt x="26" y="33"/>
                        </a:moveTo>
                        <a:cubicBezTo>
                          <a:pt x="25" y="31"/>
                          <a:pt x="24" y="30"/>
                          <a:pt x="23" y="29"/>
                        </a:cubicBezTo>
                        <a:cubicBezTo>
                          <a:pt x="23" y="28"/>
                          <a:pt x="22" y="28"/>
                          <a:pt x="22" y="27"/>
                        </a:cubicBezTo>
                        <a:cubicBezTo>
                          <a:pt x="20" y="26"/>
                          <a:pt x="19" y="25"/>
                          <a:pt x="17" y="23"/>
                        </a:cubicBez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13" y="6"/>
                          <a:pt x="13" y="6"/>
                          <a:pt x="13" y="6"/>
                        </a:cubicBezTo>
                        <a:cubicBezTo>
                          <a:pt x="16" y="2"/>
                          <a:pt x="16" y="2"/>
                          <a:pt x="16" y="2"/>
                        </a:cubicBezTo>
                        <a:cubicBezTo>
                          <a:pt x="20" y="2"/>
                          <a:pt x="24" y="2"/>
                          <a:pt x="28" y="4"/>
                        </a:cubicBezTo>
                        <a:cubicBezTo>
                          <a:pt x="35" y="7"/>
                          <a:pt x="38" y="13"/>
                          <a:pt x="38" y="15"/>
                        </a:cubicBezTo>
                        <a:cubicBezTo>
                          <a:pt x="37" y="17"/>
                          <a:pt x="37" y="17"/>
                          <a:pt x="37" y="17"/>
                        </a:cubicBezTo>
                        <a:lnTo>
                          <a:pt x="26" y="33"/>
                        </a:ln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path>
                    </a:pathLst>
                  </a:custGeom>
                  <a:solidFill>
                    <a:schemeClr val="bg1">
                      <a:lumMod val="85000"/>
                    </a:schemeClr>
                  </a:solidFill>
                  <a:ln>
                    <a:noFill/>
                  </a:ln>
                </p:spPr>
                <p:txBody>
                  <a:bodyPr anchor="ctr"/>
                  <a:lstStyle/>
                  <a:p>
                    <a:pPr algn="ctr"/>
                    <a:endParaRPr/>
                  </a:p>
                </p:txBody>
              </p:sp>
            </p:grpSp>
            <p:grpSp>
              <p:nvGrpSpPr>
                <p:cNvPr id="38" name="ïṥľîḓé">
                  <a:extLst>
                    <a:ext uri="{FF2B5EF4-FFF2-40B4-BE49-F238E27FC236}">
                      <a16:creationId xmlns:a16="http://schemas.microsoft.com/office/drawing/2014/main" id="{B09E3866-172F-4A1C-A5A3-C5F58F1F3722}"/>
                    </a:ext>
                  </a:extLst>
                </p:cNvPr>
                <p:cNvGrpSpPr/>
                <p:nvPr/>
              </p:nvGrpSpPr>
              <p:grpSpPr>
                <a:xfrm>
                  <a:off x="1416748" y="2456247"/>
                  <a:ext cx="312549" cy="442646"/>
                  <a:chOff x="5698186" y="1950933"/>
                  <a:chExt cx="312549" cy="442646"/>
                </a:xfrm>
              </p:grpSpPr>
              <p:sp>
                <p:nvSpPr>
                  <p:cNvPr id="118" name="iṧḻide">
                    <a:extLst>
                      <a:ext uri="{FF2B5EF4-FFF2-40B4-BE49-F238E27FC236}">
                        <a16:creationId xmlns:a16="http://schemas.microsoft.com/office/drawing/2014/main" id="{0B60808A-97B8-47F3-B4C2-746AADAD4930}"/>
                      </a:ext>
                    </a:extLst>
                  </p:cNvPr>
                  <p:cNvSpPr/>
                  <p:nvPr/>
                </p:nvSpPr>
                <p:spPr bwMode="auto">
                  <a:xfrm>
                    <a:off x="5702945" y="1950933"/>
                    <a:ext cx="307790" cy="442646"/>
                  </a:xfrm>
                  <a:custGeom>
                    <a:avLst/>
                    <a:gdLst>
                      <a:gd name="T0" fmla="*/ 82 w 82"/>
                      <a:gd name="T1" fmla="*/ 118 h 118"/>
                      <a:gd name="T2" fmla="*/ 29 w 82"/>
                      <a:gd name="T3" fmla="*/ 116 h 118"/>
                      <a:gd name="T4" fmla="*/ 47 w 82"/>
                      <a:gd name="T5" fmla="*/ 96 h 118"/>
                      <a:gd name="T6" fmla="*/ 30 w 82"/>
                      <a:gd name="T7" fmla="*/ 1 h 118"/>
                      <a:gd name="T8" fmla="*/ 31 w 82"/>
                      <a:gd name="T9" fmla="*/ 0 h 118"/>
                      <a:gd name="T10" fmla="*/ 59 w 82"/>
                      <a:gd name="T11" fmla="*/ 18 h 118"/>
                      <a:gd name="T12" fmla="*/ 58 w 82"/>
                      <a:gd name="T13" fmla="*/ 20 h 118"/>
                      <a:gd name="T14" fmla="*/ 60 w 82"/>
                      <a:gd name="T15" fmla="*/ 86 h 118"/>
                      <a:gd name="T16" fmla="*/ 79 w 82"/>
                      <a:gd name="T17" fmla="*/ 70 h 118"/>
                      <a:gd name="T18" fmla="*/ 82 w 82"/>
                      <a:gd name="T19" fmla="*/ 118 h 118"/>
                      <a:gd name="T20" fmla="*/ 36 w 82"/>
                      <a:gd name="T21" fmla="*/ 113 h 118"/>
                      <a:gd name="T22" fmla="*/ 79 w 82"/>
                      <a:gd name="T23" fmla="*/ 115 h 118"/>
                      <a:gd name="T24" fmla="*/ 76 w 82"/>
                      <a:gd name="T25" fmla="*/ 76 h 118"/>
                      <a:gd name="T26" fmla="*/ 59 w 82"/>
                      <a:gd name="T27" fmla="*/ 90 h 118"/>
                      <a:gd name="T28" fmla="*/ 59 w 82"/>
                      <a:gd name="T29" fmla="*/ 89 h 118"/>
                      <a:gd name="T30" fmla="*/ 55 w 82"/>
                      <a:gd name="T31" fmla="*/ 19 h 118"/>
                      <a:gd name="T32" fmla="*/ 32 w 82"/>
                      <a:gd name="T33" fmla="*/ 4 h 118"/>
                      <a:gd name="T34" fmla="*/ 50 w 82"/>
                      <a:gd name="T35" fmla="*/ 95 h 118"/>
                      <a:gd name="T36" fmla="*/ 52 w 82"/>
                      <a:gd name="T37" fmla="*/ 96 h 118"/>
                      <a:gd name="T38" fmla="*/ 36 w 82"/>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8">
                        <a:moveTo>
                          <a:pt x="82" y="118"/>
                        </a:moveTo>
                        <a:cubicBezTo>
                          <a:pt x="29" y="116"/>
                          <a:pt x="29" y="116"/>
                          <a:pt x="29" y="116"/>
                        </a:cubicBezTo>
                        <a:cubicBezTo>
                          <a:pt x="47" y="96"/>
                          <a:pt x="47" y="96"/>
                          <a:pt x="47" y="96"/>
                        </a:cubicBezTo>
                        <a:cubicBezTo>
                          <a:pt x="0" y="62"/>
                          <a:pt x="30" y="2"/>
                          <a:pt x="30" y="1"/>
                        </a:cubicBezTo>
                        <a:cubicBezTo>
                          <a:pt x="31" y="0"/>
                          <a:pt x="31" y="0"/>
                          <a:pt x="31" y="0"/>
                        </a:cubicBezTo>
                        <a:cubicBezTo>
                          <a:pt x="59" y="18"/>
                          <a:pt x="59" y="18"/>
                          <a:pt x="59" y="18"/>
                        </a:cubicBezTo>
                        <a:cubicBezTo>
                          <a:pt x="58" y="20"/>
                          <a:pt x="58" y="20"/>
                          <a:pt x="58" y="20"/>
                        </a:cubicBezTo>
                        <a:cubicBezTo>
                          <a:pt x="34" y="53"/>
                          <a:pt x="55" y="80"/>
                          <a:pt x="60" y="86"/>
                        </a:cubicBezTo>
                        <a:cubicBezTo>
                          <a:pt x="79" y="70"/>
                          <a:pt x="79" y="70"/>
                          <a:pt x="79" y="70"/>
                        </a:cubicBezTo>
                        <a:lnTo>
                          <a:pt x="82" y="118"/>
                        </a:lnTo>
                        <a:close/>
                        <a:moveTo>
                          <a:pt x="36" y="113"/>
                        </a:moveTo>
                        <a:cubicBezTo>
                          <a:pt x="79" y="115"/>
                          <a:pt x="79" y="115"/>
                          <a:pt x="79" y="115"/>
                        </a:cubicBezTo>
                        <a:cubicBezTo>
                          <a:pt x="76" y="76"/>
                          <a:pt x="76" y="76"/>
                          <a:pt x="76" y="76"/>
                        </a:cubicBezTo>
                        <a:cubicBezTo>
                          <a:pt x="59" y="90"/>
                          <a:pt x="59" y="90"/>
                          <a:pt x="59" y="90"/>
                        </a:cubicBezTo>
                        <a:cubicBezTo>
                          <a:pt x="59" y="89"/>
                          <a:pt x="59" y="89"/>
                          <a:pt x="59" y="89"/>
                        </a:cubicBezTo>
                        <a:cubicBezTo>
                          <a:pt x="58" y="88"/>
                          <a:pt x="28" y="58"/>
                          <a:pt x="55" y="19"/>
                        </a:cubicBezTo>
                        <a:cubicBezTo>
                          <a:pt x="32" y="4"/>
                          <a:pt x="32" y="4"/>
                          <a:pt x="32" y="4"/>
                        </a:cubicBezTo>
                        <a:cubicBezTo>
                          <a:pt x="28" y="14"/>
                          <a:pt x="7" y="65"/>
                          <a:pt x="50" y="95"/>
                        </a:cubicBezTo>
                        <a:cubicBezTo>
                          <a:pt x="52" y="96"/>
                          <a:pt x="52" y="96"/>
                          <a:pt x="52" y="96"/>
                        </a:cubicBezTo>
                        <a:lnTo>
                          <a:pt x="36" y="113"/>
                        </a:lnTo>
                        <a:close/>
                      </a:path>
                    </a:pathLst>
                  </a:custGeom>
                  <a:solidFill>
                    <a:schemeClr val="bg1">
                      <a:lumMod val="85000"/>
                    </a:schemeClr>
                  </a:solidFill>
                  <a:ln>
                    <a:noFill/>
                  </a:ln>
                </p:spPr>
                <p:txBody>
                  <a:bodyPr anchor="ctr"/>
                  <a:lstStyle/>
                  <a:p>
                    <a:pPr algn="ctr"/>
                    <a:endParaRPr/>
                  </a:p>
                </p:txBody>
              </p:sp>
              <p:sp>
                <p:nvSpPr>
                  <p:cNvPr id="119" name="iṧ1iḍè">
                    <a:extLst>
                      <a:ext uri="{FF2B5EF4-FFF2-40B4-BE49-F238E27FC236}">
                        <a16:creationId xmlns:a16="http://schemas.microsoft.com/office/drawing/2014/main" id="{971823A6-0031-4F09-83EE-8D286B83C3A1}"/>
                      </a:ext>
                    </a:extLst>
                  </p:cNvPr>
                  <p:cNvSpPr/>
                  <p:nvPr/>
                </p:nvSpPr>
                <p:spPr bwMode="auto">
                  <a:xfrm>
                    <a:off x="5698186" y="1954106"/>
                    <a:ext cx="199905" cy="431541"/>
                  </a:xfrm>
                  <a:custGeom>
                    <a:avLst/>
                    <a:gdLst>
                      <a:gd name="T0" fmla="*/ 34 w 53"/>
                      <a:gd name="T1" fmla="*/ 115 h 115"/>
                      <a:gd name="T2" fmla="*/ 22 w 53"/>
                      <a:gd name="T3" fmla="*/ 113 h 115"/>
                      <a:gd name="T4" fmla="*/ 37 w 53"/>
                      <a:gd name="T5" fmla="*/ 96 h 115"/>
                      <a:gd name="T6" fmla="*/ 20 w 53"/>
                      <a:gd name="T7" fmla="*/ 10 h 115"/>
                      <a:gd name="T8" fmla="*/ 21 w 53"/>
                      <a:gd name="T9" fmla="*/ 10 h 115"/>
                      <a:gd name="T10" fmla="*/ 31 w 53"/>
                      <a:gd name="T11" fmla="*/ 0 h 115"/>
                      <a:gd name="T12" fmla="*/ 33 w 53"/>
                      <a:gd name="T13" fmla="*/ 2 h 115"/>
                      <a:gd name="T14" fmla="*/ 23 w 53"/>
                      <a:gd name="T15" fmla="*/ 12 h 115"/>
                      <a:gd name="T16" fmla="*/ 40 w 53"/>
                      <a:gd name="T17" fmla="*/ 94 h 115"/>
                      <a:gd name="T18" fmla="*/ 53 w 53"/>
                      <a:gd name="T19" fmla="*/ 94 h 115"/>
                      <a:gd name="T20" fmla="*/ 34 w 53"/>
                      <a:gd name="T21" fmla="*/ 115 h 115"/>
                      <a:gd name="T22" fmla="*/ 28 w 53"/>
                      <a:gd name="T23" fmla="*/ 111 h 115"/>
                      <a:gd name="T24" fmla="*/ 33 w 53"/>
                      <a:gd name="T25" fmla="*/ 112 h 115"/>
                      <a:gd name="T26" fmla="*/ 46 w 53"/>
                      <a:gd name="T27" fmla="*/ 97 h 115"/>
                      <a:gd name="T28" fmla="*/ 40 w 53"/>
                      <a:gd name="T29" fmla="*/ 97 h 115"/>
                      <a:gd name="T30" fmla="*/ 28 w 53"/>
                      <a:gd name="T31"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115">
                        <a:moveTo>
                          <a:pt x="34" y="115"/>
                        </a:moveTo>
                        <a:cubicBezTo>
                          <a:pt x="22" y="113"/>
                          <a:pt x="22" y="113"/>
                          <a:pt x="22" y="113"/>
                        </a:cubicBezTo>
                        <a:cubicBezTo>
                          <a:pt x="37" y="96"/>
                          <a:pt x="37" y="96"/>
                          <a:pt x="37" y="96"/>
                        </a:cubicBezTo>
                        <a:cubicBezTo>
                          <a:pt x="30" y="90"/>
                          <a:pt x="0" y="59"/>
                          <a:pt x="20" y="10"/>
                        </a:cubicBezTo>
                        <a:cubicBezTo>
                          <a:pt x="21" y="10"/>
                          <a:pt x="21" y="10"/>
                          <a:pt x="21" y="10"/>
                        </a:cubicBezTo>
                        <a:cubicBezTo>
                          <a:pt x="31" y="0"/>
                          <a:pt x="31" y="0"/>
                          <a:pt x="31" y="0"/>
                        </a:cubicBezTo>
                        <a:cubicBezTo>
                          <a:pt x="33" y="2"/>
                          <a:pt x="33" y="2"/>
                          <a:pt x="33" y="2"/>
                        </a:cubicBezTo>
                        <a:cubicBezTo>
                          <a:pt x="23" y="12"/>
                          <a:pt x="23" y="12"/>
                          <a:pt x="23" y="12"/>
                        </a:cubicBezTo>
                        <a:cubicBezTo>
                          <a:pt x="3" y="61"/>
                          <a:pt x="36" y="91"/>
                          <a:pt x="40" y="94"/>
                        </a:cubicBezTo>
                        <a:cubicBezTo>
                          <a:pt x="53" y="94"/>
                          <a:pt x="53" y="94"/>
                          <a:pt x="53" y="94"/>
                        </a:cubicBezTo>
                        <a:lnTo>
                          <a:pt x="34" y="115"/>
                        </a:lnTo>
                        <a:close/>
                        <a:moveTo>
                          <a:pt x="28" y="111"/>
                        </a:moveTo>
                        <a:cubicBezTo>
                          <a:pt x="33" y="112"/>
                          <a:pt x="33" y="112"/>
                          <a:pt x="33" y="112"/>
                        </a:cubicBezTo>
                        <a:cubicBezTo>
                          <a:pt x="46" y="97"/>
                          <a:pt x="46" y="97"/>
                          <a:pt x="46" y="97"/>
                        </a:cubicBezTo>
                        <a:cubicBezTo>
                          <a:pt x="40" y="97"/>
                          <a:pt x="40" y="97"/>
                          <a:pt x="40" y="97"/>
                        </a:cubicBezTo>
                        <a:lnTo>
                          <a:pt x="28" y="111"/>
                        </a:lnTo>
                        <a:close/>
                      </a:path>
                    </a:pathLst>
                  </a:custGeom>
                  <a:solidFill>
                    <a:schemeClr val="bg1">
                      <a:lumMod val="85000"/>
                    </a:schemeClr>
                  </a:solidFill>
                  <a:ln>
                    <a:noFill/>
                  </a:ln>
                </p:spPr>
                <p:txBody>
                  <a:bodyPr anchor="ctr"/>
                  <a:lstStyle/>
                  <a:p>
                    <a:pPr algn="ctr"/>
                    <a:endParaRPr/>
                  </a:p>
                </p:txBody>
              </p:sp>
              <p:sp>
                <p:nvSpPr>
                  <p:cNvPr id="120" name="íŝḻïdè">
                    <a:extLst>
                      <a:ext uri="{FF2B5EF4-FFF2-40B4-BE49-F238E27FC236}">
                        <a16:creationId xmlns:a16="http://schemas.microsoft.com/office/drawing/2014/main" id="{00B1A0EB-7499-440C-99C4-EC0E98A00F76}"/>
                      </a:ext>
                    </a:extLst>
                  </p:cNvPr>
                  <p:cNvSpPr/>
                  <p:nvPr/>
                </p:nvSpPr>
                <p:spPr bwMode="auto">
                  <a:xfrm>
                    <a:off x="5906023" y="2217473"/>
                    <a:ext cx="90433" cy="44423"/>
                  </a:xfrm>
                  <a:custGeom>
                    <a:avLst/>
                    <a:gdLst>
                      <a:gd name="T0" fmla="*/ 5 w 57"/>
                      <a:gd name="T1" fmla="*/ 28 h 28"/>
                      <a:gd name="T2" fmla="*/ 0 w 57"/>
                      <a:gd name="T3" fmla="*/ 23 h 28"/>
                      <a:gd name="T4" fmla="*/ 24 w 57"/>
                      <a:gd name="T5" fmla="*/ 0 h 28"/>
                      <a:gd name="T6" fmla="*/ 57 w 57"/>
                      <a:gd name="T7" fmla="*/ 0 h 28"/>
                      <a:gd name="T8" fmla="*/ 57 w 57"/>
                      <a:gd name="T9" fmla="*/ 7 h 28"/>
                      <a:gd name="T10" fmla="*/ 28 w 57"/>
                      <a:gd name="T11" fmla="*/ 7 h 28"/>
                      <a:gd name="T12" fmla="*/ 5 w 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5" y="28"/>
                        </a:moveTo>
                        <a:lnTo>
                          <a:pt x="0" y="23"/>
                        </a:lnTo>
                        <a:lnTo>
                          <a:pt x="24" y="0"/>
                        </a:lnTo>
                        <a:lnTo>
                          <a:pt x="57" y="0"/>
                        </a:lnTo>
                        <a:lnTo>
                          <a:pt x="57" y="7"/>
                        </a:lnTo>
                        <a:lnTo>
                          <a:pt x="28" y="7"/>
                        </a:lnTo>
                        <a:lnTo>
                          <a:pt x="5" y="28"/>
                        </a:lnTo>
                        <a:close/>
                      </a:path>
                    </a:pathLst>
                  </a:custGeom>
                  <a:solidFill>
                    <a:schemeClr val="bg1">
                      <a:lumMod val="85000"/>
                    </a:schemeClr>
                  </a:solidFill>
                  <a:ln>
                    <a:noFill/>
                  </a:ln>
                </p:spPr>
                <p:txBody>
                  <a:bodyPr anchor="ctr"/>
                  <a:lstStyle/>
                  <a:p>
                    <a:pPr algn="ctr"/>
                    <a:endParaRPr/>
                  </a:p>
                </p:txBody>
              </p:sp>
            </p:grpSp>
            <p:grpSp>
              <p:nvGrpSpPr>
                <p:cNvPr id="39" name="íşľiḑé">
                  <a:extLst>
                    <a:ext uri="{FF2B5EF4-FFF2-40B4-BE49-F238E27FC236}">
                      <a16:creationId xmlns:a16="http://schemas.microsoft.com/office/drawing/2014/main" id="{E1C65C90-ED0C-480F-BD57-9A82D0CCBA49}"/>
                    </a:ext>
                  </a:extLst>
                </p:cNvPr>
                <p:cNvGrpSpPr/>
                <p:nvPr/>
              </p:nvGrpSpPr>
              <p:grpSpPr>
                <a:xfrm>
                  <a:off x="2170350" y="4994742"/>
                  <a:ext cx="230051" cy="326829"/>
                  <a:chOff x="4382937" y="5523837"/>
                  <a:chExt cx="230051" cy="326829"/>
                </a:xfrm>
              </p:grpSpPr>
              <p:sp>
                <p:nvSpPr>
                  <p:cNvPr id="115" name="îṩḻíḓê">
                    <a:extLst>
                      <a:ext uri="{FF2B5EF4-FFF2-40B4-BE49-F238E27FC236}">
                        <a16:creationId xmlns:a16="http://schemas.microsoft.com/office/drawing/2014/main" id="{384A233D-4730-43B3-A876-0AFA3ACC8F30}"/>
                      </a:ext>
                    </a:extLst>
                  </p:cNvPr>
                  <p:cNvSpPr/>
                  <p:nvPr/>
                </p:nvSpPr>
                <p:spPr bwMode="auto">
                  <a:xfrm>
                    <a:off x="4382937" y="5523837"/>
                    <a:ext cx="226877" cy="326829"/>
                  </a:xfrm>
                  <a:custGeom>
                    <a:avLst/>
                    <a:gdLst>
                      <a:gd name="T0" fmla="*/ 0 w 60"/>
                      <a:gd name="T1" fmla="*/ 87 h 87"/>
                      <a:gd name="T2" fmla="*/ 2 w 60"/>
                      <a:gd name="T3" fmla="*/ 50 h 87"/>
                      <a:gd name="T4" fmla="*/ 16 w 60"/>
                      <a:gd name="T5" fmla="*/ 62 h 87"/>
                      <a:gd name="T6" fmla="*/ 17 w 60"/>
                      <a:gd name="T7" fmla="*/ 15 h 87"/>
                      <a:gd name="T8" fmla="*/ 16 w 60"/>
                      <a:gd name="T9" fmla="*/ 14 h 87"/>
                      <a:gd name="T10" fmla="*/ 38 w 60"/>
                      <a:gd name="T11" fmla="*/ 0 h 87"/>
                      <a:gd name="T12" fmla="*/ 38 w 60"/>
                      <a:gd name="T13" fmla="*/ 1 h 87"/>
                      <a:gd name="T14" fmla="*/ 26 w 60"/>
                      <a:gd name="T15" fmla="*/ 70 h 87"/>
                      <a:gd name="T16" fmla="*/ 40 w 60"/>
                      <a:gd name="T17" fmla="*/ 85 h 87"/>
                      <a:gd name="T18" fmla="*/ 0 w 60"/>
                      <a:gd name="T19" fmla="*/ 87 h 87"/>
                      <a:gd name="T20" fmla="*/ 5 w 60"/>
                      <a:gd name="T21" fmla="*/ 56 h 87"/>
                      <a:gd name="T22" fmla="*/ 3 w 60"/>
                      <a:gd name="T23" fmla="*/ 83 h 87"/>
                      <a:gd name="T24" fmla="*/ 33 w 60"/>
                      <a:gd name="T25" fmla="*/ 82 h 87"/>
                      <a:gd name="T26" fmla="*/ 22 w 60"/>
                      <a:gd name="T27" fmla="*/ 70 h 87"/>
                      <a:gd name="T28" fmla="*/ 23 w 60"/>
                      <a:gd name="T29" fmla="*/ 69 h 87"/>
                      <a:gd name="T30" fmla="*/ 36 w 60"/>
                      <a:gd name="T31" fmla="*/ 4 h 87"/>
                      <a:gd name="T32" fmla="*/ 20 w 60"/>
                      <a:gd name="T33" fmla="*/ 14 h 87"/>
                      <a:gd name="T34" fmla="*/ 18 w 60"/>
                      <a:gd name="T35" fmla="*/ 65 h 87"/>
                      <a:gd name="T36" fmla="*/ 17 w 60"/>
                      <a:gd name="T37" fmla="*/ 66 h 87"/>
                      <a:gd name="T38" fmla="*/ 5 w 60"/>
                      <a:gd name="T3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0" y="87"/>
                        </a:moveTo>
                        <a:cubicBezTo>
                          <a:pt x="2" y="50"/>
                          <a:pt x="2" y="50"/>
                          <a:pt x="2" y="50"/>
                        </a:cubicBezTo>
                        <a:cubicBezTo>
                          <a:pt x="16" y="62"/>
                          <a:pt x="16" y="62"/>
                          <a:pt x="16" y="62"/>
                        </a:cubicBezTo>
                        <a:cubicBezTo>
                          <a:pt x="20" y="57"/>
                          <a:pt x="35" y="39"/>
                          <a:pt x="17" y="15"/>
                        </a:cubicBezTo>
                        <a:cubicBezTo>
                          <a:pt x="16" y="14"/>
                          <a:pt x="16" y="14"/>
                          <a:pt x="16" y="14"/>
                        </a:cubicBezTo>
                        <a:cubicBezTo>
                          <a:pt x="38" y="0"/>
                          <a:pt x="38" y="0"/>
                          <a:pt x="38" y="0"/>
                        </a:cubicBezTo>
                        <a:cubicBezTo>
                          <a:pt x="38" y="1"/>
                          <a:pt x="38" y="1"/>
                          <a:pt x="38" y="1"/>
                        </a:cubicBezTo>
                        <a:cubicBezTo>
                          <a:pt x="39" y="1"/>
                          <a:pt x="60" y="45"/>
                          <a:pt x="26" y="70"/>
                        </a:cubicBezTo>
                        <a:cubicBezTo>
                          <a:pt x="40" y="85"/>
                          <a:pt x="40" y="85"/>
                          <a:pt x="40" y="85"/>
                        </a:cubicBezTo>
                        <a:lnTo>
                          <a:pt x="0" y="87"/>
                        </a:lnTo>
                        <a:close/>
                        <a:moveTo>
                          <a:pt x="5" y="56"/>
                        </a:moveTo>
                        <a:cubicBezTo>
                          <a:pt x="3" y="83"/>
                          <a:pt x="3" y="83"/>
                          <a:pt x="3" y="83"/>
                        </a:cubicBezTo>
                        <a:cubicBezTo>
                          <a:pt x="33" y="82"/>
                          <a:pt x="33" y="82"/>
                          <a:pt x="33" y="82"/>
                        </a:cubicBezTo>
                        <a:cubicBezTo>
                          <a:pt x="22" y="70"/>
                          <a:pt x="22" y="70"/>
                          <a:pt x="22" y="70"/>
                        </a:cubicBezTo>
                        <a:cubicBezTo>
                          <a:pt x="23" y="69"/>
                          <a:pt x="23" y="69"/>
                          <a:pt x="23" y="69"/>
                        </a:cubicBezTo>
                        <a:cubicBezTo>
                          <a:pt x="53" y="48"/>
                          <a:pt x="40" y="12"/>
                          <a:pt x="36" y="4"/>
                        </a:cubicBezTo>
                        <a:cubicBezTo>
                          <a:pt x="20" y="14"/>
                          <a:pt x="20" y="14"/>
                          <a:pt x="20" y="14"/>
                        </a:cubicBezTo>
                        <a:cubicBezTo>
                          <a:pt x="40" y="42"/>
                          <a:pt x="18" y="65"/>
                          <a:pt x="18" y="65"/>
                        </a:cubicBezTo>
                        <a:cubicBezTo>
                          <a:pt x="17" y="66"/>
                          <a:pt x="17" y="66"/>
                          <a:pt x="17" y="66"/>
                        </a:cubicBezTo>
                        <a:lnTo>
                          <a:pt x="5" y="56"/>
                        </a:lnTo>
                        <a:close/>
                      </a:path>
                    </a:pathLst>
                  </a:custGeom>
                  <a:solidFill>
                    <a:schemeClr val="bg1">
                      <a:lumMod val="85000"/>
                    </a:schemeClr>
                  </a:solidFill>
                  <a:ln>
                    <a:noFill/>
                  </a:ln>
                </p:spPr>
                <p:txBody>
                  <a:bodyPr anchor="ctr"/>
                  <a:lstStyle/>
                  <a:p>
                    <a:pPr algn="ctr"/>
                    <a:endParaRPr/>
                  </a:p>
                </p:txBody>
              </p:sp>
              <p:sp>
                <p:nvSpPr>
                  <p:cNvPr id="116" name="ïšlidê">
                    <a:extLst>
                      <a:ext uri="{FF2B5EF4-FFF2-40B4-BE49-F238E27FC236}">
                        <a16:creationId xmlns:a16="http://schemas.microsoft.com/office/drawing/2014/main" id="{9866EF6E-4DE3-4E3D-A007-8CFD9A019272}"/>
                      </a:ext>
                    </a:extLst>
                  </p:cNvPr>
                  <p:cNvSpPr/>
                  <p:nvPr/>
                </p:nvSpPr>
                <p:spPr bwMode="auto">
                  <a:xfrm>
                    <a:off x="4462265" y="5527010"/>
                    <a:ext cx="150723" cy="315723"/>
                  </a:xfrm>
                  <a:custGeom>
                    <a:avLst/>
                    <a:gdLst>
                      <a:gd name="T0" fmla="*/ 15 w 40"/>
                      <a:gd name="T1" fmla="*/ 84 h 84"/>
                      <a:gd name="T2" fmla="*/ 0 w 40"/>
                      <a:gd name="T3" fmla="*/ 68 h 84"/>
                      <a:gd name="T4" fmla="*/ 11 w 40"/>
                      <a:gd name="T5" fmla="*/ 68 h 84"/>
                      <a:gd name="T6" fmla="*/ 22 w 40"/>
                      <a:gd name="T7" fmla="*/ 9 h 84"/>
                      <a:gd name="T8" fmla="*/ 15 w 40"/>
                      <a:gd name="T9" fmla="*/ 2 h 84"/>
                      <a:gd name="T10" fmla="*/ 17 w 40"/>
                      <a:gd name="T11" fmla="*/ 0 h 84"/>
                      <a:gd name="T12" fmla="*/ 25 w 40"/>
                      <a:gd name="T13" fmla="*/ 7 h 84"/>
                      <a:gd name="T14" fmla="*/ 13 w 40"/>
                      <a:gd name="T15" fmla="*/ 70 h 84"/>
                      <a:gd name="T16" fmla="*/ 24 w 40"/>
                      <a:gd name="T17" fmla="*/ 83 h 84"/>
                      <a:gd name="T18" fmla="*/ 15 w 40"/>
                      <a:gd name="T19" fmla="*/ 84 h 84"/>
                      <a:gd name="T20" fmla="*/ 7 w 40"/>
                      <a:gd name="T21" fmla="*/ 71 h 84"/>
                      <a:gd name="T22" fmla="*/ 16 w 40"/>
                      <a:gd name="T23" fmla="*/ 81 h 84"/>
                      <a:gd name="T24" fmla="*/ 18 w 40"/>
                      <a:gd name="T25" fmla="*/ 80 h 84"/>
                      <a:gd name="T26" fmla="*/ 10 w 40"/>
                      <a:gd name="T27" fmla="*/ 71 h 84"/>
                      <a:gd name="T28" fmla="*/ 7 w 40"/>
                      <a:gd name="T29"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84">
                        <a:moveTo>
                          <a:pt x="15" y="84"/>
                        </a:moveTo>
                        <a:cubicBezTo>
                          <a:pt x="0" y="68"/>
                          <a:pt x="0" y="68"/>
                          <a:pt x="0" y="68"/>
                        </a:cubicBezTo>
                        <a:cubicBezTo>
                          <a:pt x="11" y="68"/>
                          <a:pt x="11" y="68"/>
                          <a:pt x="11" y="68"/>
                        </a:cubicBezTo>
                        <a:cubicBezTo>
                          <a:pt x="14" y="65"/>
                          <a:pt x="37" y="44"/>
                          <a:pt x="22" y="9"/>
                        </a:cubicBezTo>
                        <a:cubicBezTo>
                          <a:pt x="15" y="2"/>
                          <a:pt x="15" y="2"/>
                          <a:pt x="15" y="2"/>
                        </a:cubicBezTo>
                        <a:cubicBezTo>
                          <a:pt x="17" y="0"/>
                          <a:pt x="17" y="0"/>
                          <a:pt x="17" y="0"/>
                        </a:cubicBezTo>
                        <a:cubicBezTo>
                          <a:pt x="25" y="7"/>
                          <a:pt x="25" y="7"/>
                          <a:pt x="25" y="7"/>
                        </a:cubicBezTo>
                        <a:cubicBezTo>
                          <a:pt x="40" y="43"/>
                          <a:pt x="19" y="65"/>
                          <a:pt x="13" y="70"/>
                        </a:cubicBezTo>
                        <a:cubicBezTo>
                          <a:pt x="24" y="83"/>
                          <a:pt x="24" y="83"/>
                          <a:pt x="24" y="83"/>
                        </a:cubicBezTo>
                        <a:lnTo>
                          <a:pt x="15" y="84"/>
                        </a:lnTo>
                        <a:close/>
                        <a:moveTo>
                          <a:pt x="7" y="71"/>
                        </a:moveTo>
                        <a:cubicBezTo>
                          <a:pt x="16" y="81"/>
                          <a:pt x="16" y="81"/>
                          <a:pt x="16" y="81"/>
                        </a:cubicBezTo>
                        <a:cubicBezTo>
                          <a:pt x="18" y="80"/>
                          <a:pt x="18" y="80"/>
                          <a:pt x="18" y="80"/>
                        </a:cubicBezTo>
                        <a:cubicBezTo>
                          <a:pt x="10" y="71"/>
                          <a:pt x="10" y="71"/>
                          <a:pt x="10" y="71"/>
                        </a:cubicBezTo>
                        <a:lnTo>
                          <a:pt x="7" y="71"/>
                        </a:lnTo>
                        <a:close/>
                      </a:path>
                    </a:pathLst>
                  </a:custGeom>
                  <a:solidFill>
                    <a:schemeClr val="bg1">
                      <a:lumMod val="85000"/>
                    </a:schemeClr>
                  </a:solidFill>
                  <a:ln>
                    <a:noFill/>
                  </a:ln>
                </p:spPr>
                <p:txBody>
                  <a:bodyPr anchor="ctr"/>
                  <a:lstStyle/>
                  <a:p>
                    <a:pPr algn="ctr"/>
                    <a:endParaRPr/>
                  </a:p>
                </p:txBody>
              </p:sp>
              <p:sp>
                <p:nvSpPr>
                  <p:cNvPr id="117" name="iṣlïḍê">
                    <a:extLst>
                      <a:ext uri="{FF2B5EF4-FFF2-40B4-BE49-F238E27FC236}">
                        <a16:creationId xmlns:a16="http://schemas.microsoft.com/office/drawing/2014/main" id="{30F5CCB3-E24D-4F6D-8B4F-12E24955FD40}"/>
                      </a:ext>
                    </a:extLst>
                  </p:cNvPr>
                  <p:cNvSpPr/>
                  <p:nvPr/>
                </p:nvSpPr>
                <p:spPr bwMode="auto">
                  <a:xfrm>
                    <a:off x="4394044" y="5715808"/>
                    <a:ext cx="68222" cy="36490"/>
                  </a:xfrm>
                  <a:custGeom>
                    <a:avLst/>
                    <a:gdLst>
                      <a:gd name="T0" fmla="*/ 38 w 43"/>
                      <a:gd name="T1" fmla="*/ 23 h 23"/>
                      <a:gd name="T2" fmla="*/ 22 w 43"/>
                      <a:gd name="T3" fmla="*/ 7 h 23"/>
                      <a:gd name="T4" fmla="*/ 0 w 43"/>
                      <a:gd name="T5" fmla="*/ 7 h 23"/>
                      <a:gd name="T6" fmla="*/ 0 w 43"/>
                      <a:gd name="T7" fmla="*/ 0 h 23"/>
                      <a:gd name="T8" fmla="*/ 24 w 43"/>
                      <a:gd name="T9" fmla="*/ 0 h 23"/>
                      <a:gd name="T10" fmla="*/ 43 w 43"/>
                      <a:gd name="T11" fmla="*/ 18 h 23"/>
                      <a:gd name="T12" fmla="*/ 38 w 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8" y="23"/>
                        </a:moveTo>
                        <a:lnTo>
                          <a:pt x="22" y="7"/>
                        </a:lnTo>
                        <a:lnTo>
                          <a:pt x="0" y="7"/>
                        </a:lnTo>
                        <a:lnTo>
                          <a:pt x="0" y="0"/>
                        </a:lnTo>
                        <a:lnTo>
                          <a:pt x="24" y="0"/>
                        </a:lnTo>
                        <a:lnTo>
                          <a:pt x="43" y="18"/>
                        </a:lnTo>
                        <a:lnTo>
                          <a:pt x="38" y="23"/>
                        </a:lnTo>
                        <a:close/>
                      </a:path>
                    </a:pathLst>
                  </a:custGeom>
                  <a:solidFill>
                    <a:schemeClr val="bg1">
                      <a:lumMod val="85000"/>
                    </a:schemeClr>
                  </a:solidFill>
                  <a:ln>
                    <a:noFill/>
                  </a:ln>
                </p:spPr>
                <p:txBody>
                  <a:bodyPr anchor="ctr"/>
                  <a:lstStyle/>
                  <a:p>
                    <a:pPr algn="ctr"/>
                    <a:endParaRPr/>
                  </a:p>
                </p:txBody>
              </p:sp>
            </p:grpSp>
            <p:grpSp>
              <p:nvGrpSpPr>
                <p:cNvPr id="40" name="îšļïḑé">
                  <a:extLst>
                    <a:ext uri="{FF2B5EF4-FFF2-40B4-BE49-F238E27FC236}">
                      <a16:creationId xmlns:a16="http://schemas.microsoft.com/office/drawing/2014/main" id="{E87D0355-4B87-46DD-81BA-F55A4E42DA5A}"/>
                    </a:ext>
                  </a:extLst>
                </p:cNvPr>
                <p:cNvGrpSpPr/>
                <p:nvPr/>
              </p:nvGrpSpPr>
              <p:grpSpPr>
                <a:xfrm>
                  <a:off x="1931456" y="1808281"/>
                  <a:ext cx="406156" cy="679041"/>
                  <a:chOff x="5714051" y="2563340"/>
                  <a:chExt cx="406156" cy="679041"/>
                </a:xfrm>
              </p:grpSpPr>
              <p:sp>
                <p:nvSpPr>
                  <p:cNvPr id="101" name="íṩḻidê">
                    <a:extLst>
                      <a:ext uri="{FF2B5EF4-FFF2-40B4-BE49-F238E27FC236}">
                        <a16:creationId xmlns:a16="http://schemas.microsoft.com/office/drawing/2014/main" id="{7B072227-7BF7-4100-BFC1-26A95EDD023A}"/>
                      </a:ext>
                    </a:extLst>
                  </p:cNvPr>
                  <p:cNvSpPr/>
                  <p:nvPr/>
                </p:nvSpPr>
                <p:spPr bwMode="auto">
                  <a:xfrm>
                    <a:off x="5755301" y="2701369"/>
                    <a:ext cx="320483" cy="395049"/>
                  </a:xfrm>
                  <a:custGeom>
                    <a:avLst/>
                    <a:gdLst>
                      <a:gd name="T0" fmla="*/ 57 w 85"/>
                      <a:gd name="T1" fmla="*/ 105 h 105"/>
                      <a:gd name="T2" fmla="*/ 61 w 85"/>
                      <a:gd name="T3" fmla="*/ 71 h 105"/>
                      <a:gd name="T4" fmla="*/ 75 w 85"/>
                      <a:gd name="T5" fmla="*/ 25 h 105"/>
                      <a:gd name="T6" fmla="*/ 50 w 85"/>
                      <a:gd name="T7" fmla="*/ 8 h 105"/>
                      <a:gd name="T8" fmla="*/ 13 w 85"/>
                      <a:gd name="T9" fmla="*/ 16 h 105"/>
                      <a:gd name="T10" fmla="*/ 18 w 85"/>
                      <a:gd name="T11" fmla="*/ 67 h 105"/>
                      <a:gd name="T12" fmla="*/ 29 w 85"/>
                      <a:gd name="T13" fmla="*/ 104 h 105"/>
                      <a:gd name="T14" fmla="*/ 26 w 85"/>
                      <a:gd name="T15" fmla="*/ 104 h 105"/>
                      <a:gd name="T16" fmla="*/ 15 w 85"/>
                      <a:gd name="T17" fmla="*/ 68 h 105"/>
                      <a:gd name="T18" fmla="*/ 10 w 85"/>
                      <a:gd name="T19" fmla="*/ 15 h 105"/>
                      <a:gd name="T20" fmla="*/ 51 w 85"/>
                      <a:gd name="T21" fmla="*/ 5 h 105"/>
                      <a:gd name="T22" fmla="*/ 77 w 85"/>
                      <a:gd name="T23" fmla="*/ 23 h 105"/>
                      <a:gd name="T24" fmla="*/ 64 w 85"/>
                      <a:gd name="T25" fmla="*/ 72 h 105"/>
                      <a:gd name="T26" fmla="*/ 59 w 85"/>
                      <a:gd name="T27" fmla="*/ 103 h 105"/>
                      <a:gd name="T28" fmla="*/ 57 w 85"/>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05">
                        <a:moveTo>
                          <a:pt x="57" y="105"/>
                        </a:moveTo>
                        <a:cubicBezTo>
                          <a:pt x="51" y="100"/>
                          <a:pt x="50" y="86"/>
                          <a:pt x="61" y="71"/>
                        </a:cubicBezTo>
                        <a:cubicBezTo>
                          <a:pt x="62" y="69"/>
                          <a:pt x="82" y="43"/>
                          <a:pt x="75" y="25"/>
                        </a:cubicBezTo>
                        <a:cubicBezTo>
                          <a:pt x="71" y="16"/>
                          <a:pt x="63" y="11"/>
                          <a:pt x="50" y="8"/>
                        </a:cubicBezTo>
                        <a:cubicBezTo>
                          <a:pt x="32" y="4"/>
                          <a:pt x="19" y="7"/>
                          <a:pt x="13" y="16"/>
                        </a:cubicBezTo>
                        <a:cubicBezTo>
                          <a:pt x="4" y="29"/>
                          <a:pt x="8" y="52"/>
                          <a:pt x="18" y="67"/>
                        </a:cubicBezTo>
                        <a:cubicBezTo>
                          <a:pt x="29" y="86"/>
                          <a:pt x="29" y="103"/>
                          <a:pt x="29" y="104"/>
                        </a:cubicBezTo>
                        <a:cubicBezTo>
                          <a:pt x="26" y="104"/>
                          <a:pt x="26" y="104"/>
                          <a:pt x="26" y="104"/>
                        </a:cubicBezTo>
                        <a:cubicBezTo>
                          <a:pt x="26" y="104"/>
                          <a:pt x="26" y="87"/>
                          <a:pt x="15" y="68"/>
                        </a:cubicBezTo>
                        <a:cubicBezTo>
                          <a:pt x="5" y="52"/>
                          <a:pt x="0" y="29"/>
                          <a:pt x="10" y="15"/>
                        </a:cubicBezTo>
                        <a:cubicBezTo>
                          <a:pt x="15" y="7"/>
                          <a:pt x="26" y="0"/>
                          <a:pt x="51" y="5"/>
                        </a:cubicBezTo>
                        <a:cubicBezTo>
                          <a:pt x="65" y="8"/>
                          <a:pt x="74" y="14"/>
                          <a:pt x="77" y="23"/>
                        </a:cubicBezTo>
                        <a:cubicBezTo>
                          <a:pt x="85" y="43"/>
                          <a:pt x="66" y="69"/>
                          <a:pt x="64" y="72"/>
                        </a:cubicBezTo>
                        <a:cubicBezTo>
                          <a:pt x="54" y="85"/>
                          <a:pt x="53" y="98"/>
                          <a:pt x="59" y="103"/>
                        </a:cubicBezTo>
                        <a:lnTo>
                          <a:pt x="57" y="105"/>
                        </a:lnTo>
                        <a:close/>
                      </a:path>
                    </a:pathLst>
                  </a:custGeom>
                  <a:solidFill>
                    <a:schemeClr val="bg1">
                      <a:lumMod val="85000"/>
                    </a:schemeClr>
                  </a:solidFill>
                  <a:ln>
                    <a:noFill/>
                  </a:ln>
                </p:spPr>
                <p:txBody>
                  <a:bodyPr anchor="ctr"/>
                  <a:lstStyle/>
                  <a:p>
                    <a:pPr algn="ctr"/>
                    <a:endParaRPr/>
                  </a:p>
                </p:txBody>
              </p:sp>
              <p:sp>
                <p:nvSpPr>
                  <p:cNvPr id="102" name="ísḷîde">
                    <a:extLst>
                      <a:ext uri="{FF2B5EF4-FFF2-40B4-BE49-F238E27FC236}">
                        <a16:creationId xmlns:a16="http://schemas.microsoft.com/office/drawing/2014/main" id="{DE20393D-F8CF-4BCC-85F6-7EB6CD135691}"/>
                      </a:ext>
                    </a:extLst>
                  </p:cNvPr>
                  <p:cNvSpPr/>
                  <p:nvPr/>
                </p:nvSpPr>
                <p:spPr bwMode="auto">
                  <a:xfrm>
                    <a:off x="5879052" y="2931419"/>
                    <a:ext cx="71395" cy="157068"/>
                  </a:xfrm>
                  <a:custGeom>
                    <a:avLst/>
                    <a:gdLst>
                      <a:gd name="T0" fmla="*/ 16 w 19"/>
                      <a:gd name="T1" fmla="*/ 42 h 42"/>
                      <a:gd name="T2" fmla="*/ 13 w 19"/>
                      <a:gd name="T3" fmla="*/ 42 h 42"/>
                      <a:gd name="T4" fmla="*/ 8 w 19"/>
                      <a:gd name="T5" fmla="*/ 4 h 42"/>
                      <a:gd name="T6" fmla="*/ 7 w 19"/>
                      <a:gd name="T7" fmla="*/ 3 h 42"/>
                      <a:gd name="T8" fmla="*/ 5 w 19"/>
                      <a:gd name="T9" fmla="*/ 42 h 42"/>
                      <a:gd name="T10" fmla="*/ 2 w 19"/>
                      <a:gd name="T11" fmla="*/ 42 h 42"/>
                      <a:gd name="T12" fmla="*/ 6 w 19"/>
                      <a:gd name="T13" fmla="*/ 1 h 42"/>
                      <a:gd name="T14" fmla="*/ 9 w 19"/>
                      <a:gd name="T15" fmla="*/ 1 h 42"/>
                      <a:gd name="T16" fmla="*/ 16 w 19"/>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2">
                        <a:moveTo>
                          <a:pt x="16" y="42"/>
                        </a:moveTo>
                        <a:cubicBezTo>
                          <a:pt x="13" y="42"/>
                          <a:pt x="13" y="42"/>
                          <a:pt x="13" y="42"/>
                        </a:cubicBezTo>
                        <a:cubicBezTo>
                          <a:pt x="14" y="33"/>
                          <a:pt x="14" y="7"/>
                          <a:pt x="8" y="4"/>
                        </a:cubicBezTo>
                        <a:cubicBezTo>
                          <a:pt x="7" y="3"/>
                          <a:pt x="7" y="3"/>
                          <a:pt x="7" y="3"/>
                        </a:cubicBezTo>
                        <a:cubicBezTo>
                          <a:pt x="4" y="5"/>
                          <a:pt x="4" y="25"/>
                          <a:pt x="5" y="42"/>
                        </a:cubicBezTo>
                        <a:cubicBezTo>
                          <a:pt x="2" y="42"/>
                          <a:pt x="2" y="42"/>
                          <a:pt x="2" y="42"/>
                        </a:cubicBezTo>
                        <a:cubicBezTo>
                          <a:pt x="1" y="33"/>
                          <a:pt x="0" y="5"/>
                          <a:pt x="6" y="1"/>
                        </a:cubicBezTo>
                        <a:cubicBezTo>
                          <a:pt x="7" y="0"/>
                          <a:pt x="8" y="0"/>
                          <a:pt x="9" y="1"/>
                        </a:cubicBezTo>
                        <a:cubicBezTo>
                          <a:pt x="19" y="6"/>
                          <a:pt x="16" y="39"/>
                          <a:pt x="16" y="42"/>
                        </a:cubicBezTo>
                        <a:close/>
                      </a:path>
                    </a:pathLst>
                  </a:custGeom>
                  <a:solidFill>
                    <a:schemeClr val="bg1">
                      <a:lumMod val="85000"/>
                    </a:schemeClr>
                  </a:solidFill>
                  <a:ln>
                    <a:noFill/>
                  </a:ln>
                </p:spPr>
                <p:txBody>
                  <a:bodyPr anchor="ctr"/>
                  <a:lstStyle/>
                  <a:p>
                    <a:pPr algn="ctr"/>
                    <a:endParaRPr/>
                  </a:p>
                </p:txBody>
              </p:sp>
              <p:sp>
                <p:nvSpPr>
                  <p:cNvPr id="103" name="ïşľíḍé">
                    <a:extLst>
                      <a:ext uri="{FF2B5EF4-FFF2-40B4-BE49-F238E27FC236}">
                        <a16:creationId xmlns:a16="http://schemas.microsoft.com/office/drawing/2014/main" id="{926CA5FC-7A7E-43D8-BE71-E0EC36457788}"/>
                      </a:ext>
                    </a:extLst>
                  </p:cNvPr>
                  <p:cNvSpPr/>
                  <p:nvPr/>
                </p:nvSpPr>
                <p:spPr bwMode="auto">
                  <a:xfrm>
                    <a:off x="5856841" y="2874304"/>
                    <a:ext cx="109472" cy="109471"/>
                  </a:xfrm>
                  <a:custGeom>
                    <a:avLst/>
                    <a:gdLst>
                      <a:gd name="T0" fmla="*/ 21 w 29"/>
                      <a:gd name="T1" fmla="*/ 29 h 29"/>
                      <a:gd name="T2" fmla="*/ 18 w 29"/>
                      <a:gd name="T3" fmla="*/ 27 h 29"/>
                      <a:gd name="T4" fmla="*/ 26 w 29"/>
                      <a:gd name="T5" fmla="*/ 9 h 29"/>
                      <a:gd name="T6" fmla="*/ 25 w 29"/>
                      <a:gd name="T7" fmla="*/ 7 h 29"/>
                      <a:gd name="T8" fmla="*/ 20 w 29"/>
                      <a:gd name="T9" fmla="*/ 8 h 29"/>
                      <a:gd name="T10" fmla="*/ 10 w 29"/>
                      <a:gd name="T11" fmla="*/ 6 h 29"/>
                      <a:gd name="T12" fmla="*/ 8 w 29"/>
                      <a:gd name="T13" fmla="*/ 4 h 29"/>
                      <a:gd name="T14" fmla="*/ 5 w 29"/>
                      <a:gd name="T15" fmla="*/ 3 h 29"/>
                      <a:gd name="T16" fmla="*/ 3 w 29"/>
                      <a:gd name="T17" fmla="*/ 7 h 29"/>
                      <a:gd name="T18" fmla="*/ 11 w 29"/>
                      <a:gd name="T19" fmla="*/ 26 h 29"/>
                      <a:gd name="T20" fmla="*/ 8 w 29"/>
                      <a:gd name="T21" fmla="*/ 27 h 29"/>
                      <a:gd name="T22" fmla="*/ 0 w 29"/>
                      <a:gd name="T23" fmla="*/ 8 h 29"/>
                      <a:gd name="T24" fmla="*/ 0 w 29"/>
                      <a:gd name="T25" fmla="*/ 7 h 29"/>
                      <a:gd name="T26" fmla="*/ 4 w 29"/>
                      <a:gd name="T27" fmla="*/ 0 h 29"/>
                      <a:gd name="T28" fmla="*/ 9 w 29"/>
                      <a:gd name="T29" fmla="*/ 2 h 29"/>
                      <a:gd name="T30" fmla="*/ 12 w 29"/>
                      <a:gd name="T31" fmla="*/ 5 h 29"/>
                      <a:gd name="T32" fmla="*/ 18 w 29"/>
                      <a:gd name="T33" fmla="*/ 6 h 29"/>
                      <a:gd name="T34" fmla="*/ 27 w 29"/>
                      <a:gd name="T35" fmla="*/ 4 h 29"/>
                      <a:gd name="T36" fmla="*/ 29 w 29"/>
                      <a:gd name="T37" fmla="*/ 9 h 29"/>
                      <a:gd name="T38" fmla="*/ 29 w 29"/>
                      <a:gd name="T39" fmla="*/ 10 h 29"/>
                      <a:gd name="T40" fmla="*/ 21 w 29"/>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21" y="29"/>
                        </a:moveTo>
                        <a:cubicBezTo>
                          <a:pt x="18" y="27"/>
                          <a:pt x="18" y="27"/>
                          <a:pt x="18" y="27"/>
                        </a:cubicBezTo>
                        <a:cubicBezTo>
                          <a:pt x="26" y="9"/>
                          <a:pt x="26" y="9"/>
                          <a:pt x="26" y="9"/>
                        </a:cubicBezTo>
                        <a:cubicBezTo>
                          <a:pt x="26" y="8"/>
                          <a:pt x="26" y="7"/>
                          <a:pt x="25" y="7"/>
                        </a:cubicBezTo>
                        <a:cubicBezTo>
                          <a:pt x="24" y="6"/>
                          <a:pt x="22" y="7"/>
                          <a:pt x="20" y="8"/>
                        </a:cubicBezTo>
                        <a:cubicBezTo>
                          <a:pt x="13" y="12"/>
                          <a:pt x="11" y="9"/>
                          <a:pt x="10" y="6"/>
                        </a:cubicBezTo>
                        <a:cubicBezTo>
                          <a:pt x="9" y="6"/>
                          <a:pt x="8" y="5"/>
                          <a:pt x="8" y="4"/>
                        </a:cubicBezTo>
                        <a:cubicBezTo>
                          <a:pt x="7" y="3"/>
                          <a:pt x="6" y="3"/>
                          <a:pt x="5" y="3"/>
                        </a:cubicBezTo>
                        <a:cubicBezTo>
                          <a:pt x="4" y="4"/>
                          <a:pt x="3" y="6"/>
                          <a:pt x="3" y="7"/>
                        </a:cubicBezTo>
                        <a:cubicBezTo>
                          <a:pt x="11" y="26"/>
                          <a:pt x="11" y="26"/>
                          <a:pt x="11" y="26"/>
                        </a:cubicBezTo>
                        <a:cubicBezTo>
                          <a:pt x="8" y="27"/>
                          <a:pt x="8" y="27"/>
                          <a:pt x="8" y="27"/>
                        </a:cubicBezTo>
                        <a:cubicBezTo>
                          <a:pt x="0" y="8"/>
                          <a:pt x="0" y="8"/>
                          <a:pt x="0" y="8"/>
                        </a:cubicBezTo>
                        <a:cubicBezTo>
                          <a:pt x="0" y="7"/>
                          <a:pt x="0" y="7"/>
                          <a:pt x="0" y="7"/>
                        </a:cubicBezTo>
                        <a:cubicBezTo>
                          <a:pt x="0" y="7"/>
                          <a:pt x="1" y="1"/>
                          <a:pt x="4" y="0"/>
                        </a:cubicBezTo>
                        <a:cubicBezTo>
                          <a:pt x="6" y="0"/>
                          <a:pt x="7" y="0"/>
                          <a:pt x="9" y="2"/>
                        </a:cubicBezTo>
                        <a:cubicBezTo>
                          <a:pt x="11" y="3"/>
                          <a:pt x="11" y="4"/>
                          <a:pt x="12" y="5"/>
                        </a:cubicBezTo>
                        <a:cubicBezTo>
                          <a:pt x="14" y="7"/>
                          <a:pt x="14" y="8"/>
                          <a:pt x="18" y="6"/>
                        </a:cubicBezTo>
                        <a:cubicBezTo>
                          <a:pt x="22" y="4"/>
                          <a:pt x="25" y="3"/>
                          <a:pt x="27" y="4"/>
                        </a:cubicBezTo>
                        <a:cubicBezTo>
                          <a:pt x="28" y="5"/>
                          <a:pt x="29" y="7"/>
                          <a:pt x="29" y="9"/>
                        </a:cubicBezTo>
                        <a:cubicBezTo>
                          <a:pt x="29" y="10"/>
                          <a:pt x="29" y="10"/>
                          <a:pt x="29" y="10"/>
                        </a:cubicBezTo>
                        <a:lnTo>
                          <a:pt x="21" y="29"/>
                        </a:lnTo>
                        <a:close/>
                      </a:path>
                    </a:pathLst>
                  </a:custGeom>
                  <a:solidFill>
                    <a:schemeClr val="bg1">
                      <a:lumMod val="85000"/>
                    </a:schemeClr>
                  </a:solidFill>
                  <a:ln>
                    <a:noFill/>
                  </a:ln>
                </p:spPr>
                <p:txBody>
                  <a:bodyPr anchor="ctr"/>
                  <a:lstStyle/>
                  <a:p>
                    <a:pPr algn="ctr"/>
                    <a:endParaRPr/>
                  </a:p>
                </p:txBody>
              </p:sp>
              <p:sp>
                <p:nvSpPr>
                  <p:cNvPr id="104" name="îṥḻiḋe">
                    <a:extLst>
                      <a:ext uri="{FF2B5EF4-FFF2-40B4-BE49-F238E27FC236}">
                        <a16:creationId xmlns:a16="http://schemas.microsoft.com/office/drawing/2014/main" id="{7C01332D-354D-48E4-9D0C-32322378560C}"/>
                      </a:ext>
                    </a:extLst>
                  </p:cNvPr>
                  <p:cNvSpPr/>
                  <p:nvPr/>
                </p:nvSpPr>
                <p:spPr bwMode="auto">
                  <a:xfrm>
                    <a:off x="5826696" y="3080555"/>
                    <a:ext cx="169761" cy="49182"/>
                  </a:xfrm>
                  <a:custGeom>
                    <a:avLst/>
                    <a:gdLst>
                      <a:gd name="T0" fmla="*/ 23 w 45"/>
                      <a:gd name="T1" fmla="*/ 13 h 13"/>
                      <a:gd name="T2" fmla="*/ 0 w 45"/>
                      <a:gd name="T3" fmla="*/ 7 h 13"/>
                      <a:gd name="T4" fmla="*/ 0 w 45"/>
                      <a:gd name="T5" fmla="*/ 4 h 13"/>
                      <a:gd name="T6" fmla="*/ 19 w 45"/>
                      <a:gd name="T7" fmla="*/ 0 h 13"/>
                      <a:gd name="T8" fmla="*/ 41 w 45"/>
                      <a:gd name="T9" fmla="*/ 1 h 13"/>
                      <a:gd name="T10" fmla="*/ 45 w 45"/>
                      <a:gd name="T11" fmla="*/ 6 h 13"/>
                      <a:gd name="T12" fmla="*/ 44 w 45"/>
                      <a:gd name="T13" fmla="*/ 9 h 13"/>
                      <a:gd name="T14" fmla="*/ 23 w 45"/>
                      <a:gd name="T15" fmla="*/ 13 h 13"/>
                      <a:gd name="T16" fmla="*/ 19 w 45"/>
                      <a:gd name="T17" fmla="*/ 3 h 13"/>
                      <a:gd name="T18" fmla="*/ 3 w 45"/>
                      <a:gd name="T19" fmla="*/ 6 h 13"/>
                      <a:gd name="T20" fmla="*/ 23 w 45"/>
                      <a:gd name="T21" fmla="*/ 10 h 13"/>
                      <a:gd name="T22" fmla="*/ 42 w 45"/>
                      <a:gd name="T23" fmla="*/ 7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3"/>
                          <a:pt x="0" y="7"/>
                        </a:cubicBezTo>
                        <a:cubicBezTo>
                          <a:pt x="0" y="6"/>
                          <a:pt x="0" y="5"/>
                          <a:pt x="0" y="4"/>
                        </a:cubicBezTo>
                        <a:cubicBezTo>
                          <a:pt x="1" y="3"/>
                          <a:pt x="4" y="0"/>
                          <a:pt x="19" y="0"/>
                        </a:cubicBezTo>
                        <a:cubicBezTo>
                          <a:pt x="25" y="0"/>
                          <a:pt x="32" y="1"/>
                          <a:pt x="41" y="1"/>
                        </a:cubicBezTo>
                        <a:cubicBezTo>
                          <a:pt x="43" y="2"/>
                          <a:pt x="45" y="3"/>
                          <a:pt x="45" y="6"/>
                        </a:cubicBezTo>
                        <a:cubicBezTo>
                          <a:pt x="45" y="7"/>
                          <a:pt x="45" y="8"/>
                          <a:pt x="44" y="9"/>
                        </a:cubicBezTo>
                        <a:cubicBezTo>
                          <a:pt x="41" y="12"/>
                          <a:pt x="31" y="13"/>
                          <a:pt x="23" y="13"/>
                        </a:cubicBezTo>
                        <a:close/>
                        <a:moveTo>
                          <a:pt x="19" y="3"/>
                        </a:moveTo>
                        <a:cubicBezTo>
                          <a:pt x="4" y="3"/>
                          <a:pt x="3" y="6"/>
                          <a:pt x="3" y="6"/>
                        </a:cubicBezTo>
                        <a:cubicBezTo>
                          <a:pt x="3" y="8"/>
                          <a:pt x="11" y="10"/>
                          <a:pt x="23" y="10"/>
                        </a:cubicBezTo>
                        <a:cubicBezTo>
                          <a:pt x="32" y="10"/>
                          <a:pt x="40" y="9"/>
                          <a:pt x="42" y="7"/>
                        </a:cubicBezTo>
                        <a:cubicBezTo>
                          <a:pt x="42" y="7"/>
                          <a:pt x="42" y="6"/>
                          <a:pt x="42" y="6"/>
                        </a:cubicBezTo>
                        <a:cubicBezTo>
                          <a:pt x="42" y="5"/>
                          <a:pt x="41" y="5"/>
                          <a:pt x="41" y="4"/>
                        </a:cubicBezTo>
                        <a:cubicBezTo>
                          <a:pt x="32" y="4"/>
                          <a:pt x="25" y="3"/>
                          <a:pt x="19" y="3"/>
                        </a:cubicBezTo>
                        <a:close/>
                      </a:path>
                    </a:pathLst>
                  </a:custGeom>
                  <a:solidFill>
                    <a:schemeClr val="bg1">
                      <a:lumMod val="85000"/>
                    </a:schemeClr>
                  </a:solidFill>
                  <a:ln>
                    <a:noFill/>
                  </a:ln>
                </p:spPr>
                <p:txBody>
                  <a:bodyPr anchor="ctr"/>
                  <a:lstStyle/>
                  <a:p>
                    <a:pPr algn="ctr"/>
                    <a:endParaRPr/>
                  </a:p>
                </p:txBody>
              </p:sp>
              <p:sp>
                <p:nvSpPr>
                  <p:cNvPr id="105" name="ïSḷidé">
                    <a:extLst>
                      <a:ext uri="{FF2B5EF4-FFF2-40B4-BE49-F238E27FC236}">
                        <a16:creationId xmlns:a16="http://schemas.microsoft.com/office/drawing/2014/main" id="{DB410D76-854B-416C-BC50-9478DEA24F3F}"/>
                      </a:ext>
                    </a:extLst>
                  </p:cNvPr>
                  <p:cNvSpPr/>
                  <p:nvPr/>
                </p:nvSpPr>
                <p:spPr bwMode="auto">
                  <a:xfrm>
                    <a:off x="5826696" y="3118632"/>
                    <a:ext cx="169761" cy="49182"/>
                  </a:xfrm>
                  <a:custGeom>
                    <a:avLst/>
                    <a:gdLst>
                      <a:gd name="T0" fmla="*/ 23 w 45"/>
                      <a:gd name="T1" fmla="*/ 13 h 13"/>
                      <a:gd name="T2" fmla="*/ 0 w 45"/>
                      <a:gd name="T3" fmla="*/ 6 h 13"/>
                      <a:gd name="T4" fmla="*/ 0 w 45"/>
                      <a:gd name="T5" fmla="*/ 4 h 13"/>
                      <a:gd name="T6" fmla="*/ 19 w 45"/>
                      <a:gd name="T7" fmla="*/ 0 h 13"/>
                      <a:gd name="T8" fmla="*/ 41 w 45"/>
                      <a:gd name="T9" fmla="*/ 1 h 13"/>
                      <a:gd name="T10" fmla="*/ 45 w 45"/>
                      <a:gd name="T11" fmla="*/ 6 h 13"/>
                      <a:gd name="T12" fmla="*/ 44 w 45"/>
                      <a:gd name="T13" fmla="*/ 8 h 13"/>
                      <a:gd name="T14" fmla="*/ 23 w 45"/>
                      <a:gd name="T15" fmla="*/ 13 h 13"/>
                      <a:gd name="T16" fmla="*/ 19 w 45"/>
                      <a:gd name="T17" fmla="*/ 3 h 13"/>
                      <a:gd name="T18" fmla="*/ 3 w 45"/>
                      <a:gd name="T19" fmla="*/ 5 h 13"/>
                      <a:gd name="T20" fmla="*/ 23 w 45"/>
                      <a:gd name="T21" fmla="*/ 10 h 13"/>
                      <a:gd name="T22" fmla="*/ 42 w 45"/>
                      <a:gd name="T23" fmla="*/ 6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2"/>
                          <a:pt x="0" y="6"/>
                        </a:cubicBezTo>
                        <a:cubicBezTo>
                          <a:pt x="0" y="6"/>
                          <a:pt x="0" y="5"/>
                          <a:pt x="0" y="4"/>
                        </a:cubicBezTo>
                        <a:cubicBezTo>
                          <a:pt x="1" y="2"/>
                          <a:pt x="4" y="0"/>
                          <a:pt x="19" y="0"/>
                        </a:cubicBezTo>
                        <a:cubicBezTo>
                          <a:pt x="25" y="0"/>
                          <a:pt x="32" y="0"/>
                          <a:pt x="41" y="1"/>
                        </a:cubicBezTo>
                        <a:cubicBezTo>
                          <a:pt x="43" y="1"/>
                          <a:pt x="45" y="3"/>
                          <a:pt x="45" y="6"/>
                        </a:cubicBezTo>
                        <a:cubicBezTo>
                          <a:pt x="45" y="7"/>
                          <a:pt x="45" y="8"/>
                          <a:pt x="44" y="8"/>
                        </a:cubicBezTo>
                        <a:cubicBezTo>
                          <a:pt x="41" y="12"/>
                          <a:pt x="31" y="13"/>
                          <a:pt x="23" y="13"/>
                        </a:cubicBezTo>
                        <a:close/>
                        <a:moveTo>
                          <a:pt x="19" y="3"/>
                        </a:moveTo>
                        <a:cubicBezTo>
                          <a:pt x="4" y="3"/>
                          <a:pt x="3" y="5"/>
                          <a:pt x="3" y="5"/>
                        </a:cubicBezTo>
                        <a:cubicBezTo>
                          <a:pt x="3" y="7"/>
                          <a:pt x="11" y="10"/>
                          <a:pt x="23" y="10"/>
                        </a:cubicBezTo>
                        <a:cubicBezTo>
                          <a:pt x="32" y="10"/>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6" name="iṣlïḍé">
                    <a:extLst>
                      <a:ext uri="{FF2B5EF4-FFF2-40B4-BE49-F238E27FC236}">
                        <a16:creationId xmlns:a16="http://schemas.microsoft.com/office/drawing/2014/main" id="{907D82CD-E5AE-4D54-B721-AFA5EBB0DEA3}"/>
                      </a:ext>
                    </a:extLst>
                  </p:cNvPr>
                  <p:cNvSpPr/>
                  <p:nvPr/>
                </p:nvSpPr>
                <p:spPr bwMode="auto">
                  <a:xfrm>
                    <a:off x="5826696" y="3156709"/>
                    <a:ext cx="169761" cy="44423"/>
                  </a:xfrm>
                  <a:custGeom>
                    <a:avLst/>
                    <a:gdLst>
                      <a:gd name="T0" fmla="*/ 23 w 45"/>
                      <a:gd name="T1" fmla="*/ 12 h 12"/>
                      <a:gd name="T2" fmla="*/ 0 w 45"/>
                      <a:gd name="T3" fmla="*/ 6 h 12"/>
                      <a:gd name="T4" fmla="*/ 0 w 45"/>
                      <a:gd name="T5" fmla="*/ 4 h 12"/>
                      <a:gd name="T6" fmla="*/ 19 w 45"/>
                      <a:gd name="T7" fmla="*/ 0 h 12"/>
                      <a:gd name="T8" fmla="*/ 41 w 45"/>
                      <a:gd name="T9" fmla="*/ 1 h 12"/>
                      <a:gd name="T10" fmla="*/ 45 w 45"/>
                      <a:gd name="T11" fmla="*/ 6 h 12"/>
                      <a:gd name="T12" fmla="*/ 44 w 45"/>
                      <a:gd name="T13" fmla="*/ 8 h 12"/>
                      <a:gd name="T14" fmla="*/ 23 w 45"/>
                      <a:gd name="T15" fmla="*/ 12 h 12"/>
                      <a:gd name="T16" fmla="*/ 19 w 45"/>
                      <a:gd name="T17" fmla="*/ 3 h 12"/>
                      <a:gd name="T18" fmla="*/ 3 w 45"/>
                      <a:gd name="T19" fmla="*/ 5 h 12"/>
                      <a:gd name="T20" fmla="*/ 23 w 45"/>
                      <a:gd name="T21" fmla="*/ 9 h 12"/>
                      <a:gd name="T22" fmla="*/ 42 w 45"/>
                      <a:gd name="T23" fmla="*/ 6 h 12"/>
                      <a:gd name="T24" fmla="*/ 42 w 45"/>
                      <a:gd name="T25" fmla="*/ 6 h 12"/>
                      <a:gd name="T26" fmla="*/ 41 w 45"/>
                      <a:gd name="T27" fmla="*/ 4 h 12"/>
                      <a:gd name="T28" fmla="*/ 19 w 45"/>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2">
                        <a:moveTo>
                          <a:pt x="23" y="12"/>
                        </a:moveTo>
                        <a:cubicBezTo>
                          <a:pt x="18" y="12"/>
                          <a:pt x="2" y="12"/>
                          <a:pt x="0" y="6"/>
                        </a:cubicBezTo>
                        <a:cubicBezTo>
                          <a:pt x="0" y="6"/>
                          <a:pt x="0" y="5"/>
                          <a:pt x="0" y="4"/>
                        </a:cubicBezTo>
                        <a:cubicBezTo>
                          <a:pt x="1" y="2"/>
                          <a:pt x="4" y="0"/>
                          <a:pt x="19" y="0"/>
                        </a:cubicBezTo>
                        <a:cubicBezTo>
                          <a:pt x="25" y="0"/>
                          <a:pt x="32" y="0"/>
                          <a:pt x="41" y="1"/>
                        </a:cubicBezTo>
                        <a:cubicBezTo>
                          <a:pt x="43" y="1"/>
                          <a:pt x="45" y="2"/>
                          <a:pt x="45" y="6"/>
                        </a:cubicBezTo>
                        <a:cubicBezTo>
                          <a:pt x="45" y="6"/>
                          <a:pt x="45" y="7"/>
                          <a:pt x="44" y="8"/>
                        </a:cubicBezTo>
                        <a:cubicBezTo>
                          <a:pt x="41" y="11"/>
                          <a:pt x="31" y="12"/>
                          <a:pt x="23" y="12"/>
                        </a:cubicBezTo>
                        <a:close/>
                        <a:moveTo>
                          <a:pt x="19" y="3"/>
                        </a:moveTo>
                        <a:cubicBezTo>
                          <a:pt x="4" y="3"/>
                          <a:pt x="3" y="5"/>
                          <a:pt x="3" y="5"/>
                        </a:cubicBezTo>
                        <a:cubicBezTo>
                          <a:pt x="3" y="7"/>
                          <a:pt x="11" y="9"/>
                          <a:pt x="23" y="9"/>
                        </a:cubicBezTo>
                        <a:cubicBezTo>
                          <a:pt x="32" y="9"/>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7" name="íṩľiďé">
                    <a:extLst>
                      <a:ext uri="{FF2B5EF4-FFF2-40B4-BE49-F238E27FC236}">
                        <a16:creationId xmlns:a16="http://schemas.microsoft.com/office/drawing/2014/main" id="{8EED1716-2A4A-44EF-BE96-CF073B47E7AD}"/>
                      </a:ext>
                    </a:extLst>
                  </p:cNvPr>
                  <p:cNvSpPr/>
                  <p:nvPr/>
                </p:nvSpPr>
                <p:spPr bwMode="auto">
                  <a:xfrm>
                    <a:off x="5883811" y="3193199"/>
                    <a:ext cx="71395" cy="49182"/>
                  </a:xfrm>
                  <a:custGeom>
                    <a:avLst/>
                    <a:gdLst>
                      <a:gd name="T0" fmla="*/ 9 w 19"/>
                      <a:gd name="T1" fmla="*/ 13 h 13"/>
                      <a:gd name="T2" fmla="*/ 9 w 19"/>
                      <a:gd name="T3" fmla="*/ 13 h 13"/>
                      <a:gd name="T4" fmla="*/ 0 w 19"/>
                      <a:gd name="T5" fmla="*/ 1 h 13"/>
                      <a:gd name="T6" fmla="*/ 3 w 19"/>
                      <a:gd name="T7" fmla="*/ 0 h 13"/>
                      <a:gd name="T8" fmla="*/ 9 w 19"/>
                      <a:gd name="T9" fmla="*/ 10 h 13"/>
                      <a:gd name="T10" fmla="*/ 9 w 19"/>
                      <a:gd name="T11" fmla="*/ 10 h 13"/>
                      <a:gd name="T12" fmla="*/ 16 w 19"/>
                      <a:gd name="T13" fmla="*/ 0 h 13"/>
                      <a:gd name="T14" fmla="*/ 19 w 19"/>
                      <a:gd name="T15" fmla="*/ 1 h 13"/>
                      <a:gd name="T16" fmla="*/ 9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9" y="13"/>
                        </a:moveTo>
                        <a:cubicBezTo>
                          <a:pt x="9" y="13"/>
                          <a:pt x="9" y="13"/>
                          <a:pt x="9" y="13"/>
                        </a:cubicBezTo>
                        <a:cubicBezTo>
                          <a:pt x="4" y="12"/>
                          <a:pt x="0" y="2"/>
                          <a:pt x="0" y="1"/>
                        </a:cubicBezTo>
                        <a:cubicBezTo>
                          <a:pt x="3" y="0"/>
                          <a:pt x="3" y="0"/>
                          <a:pt x="3" y="0"/>
                        </a:cubicBezTo>
                        <a:cubicBezTo>
                          <a:pt x="4" y="4"/>
                          <a:pt x="7" y="10"/>
                          <a:pt x="9" y="10"/>
                        </a:cubicBezTo>
                        <a:cubicBezTo>
                          <a:pt x="9" y="10"/>
                          <a:pt x="9" y="10"/>
                          <a:pt x="9" y="10"/>
                        </a:cubicBezTo>
                        <a:cubicBezTo>
                          <a:pt x="10" y="10"/>
                          <a:pt x="13" y="9"/>
                          <a:pt x="16" y="0"/>
                        </a:cubicBezTo>
                        <a:cubicBezTo>
                          <a:pt x="19" y="1"/>
                          <a:pt x="19" y="1"/>
                          <a:pt x="19" y="1"/>
                        </a:cubicBezTo>
                        <a:cubicBezTo>
                          <a:pt x="16" y="9"/>
                          <a:pt x="13" y="13"/>
                          <a:pt x="9" y="13"/>
                        </a:cubicBezTo>
                        <a:close/>
                      </a:path>
                    </a:pathLst>
                  </a:custGeom>
                  <a:solidFill>
                    <a:schemeClr val="bg1">
                      <a:lumMod val="85000"/>
                    </a:schemeClr>
                  </a:solidFill>
                  <a:ln>
                    <a:noFill/>
                  </a:ln>
                </p:spPr>
                <p:txBody>
                  <a:bodyPr anchor="ctr"/>
                  <a:lstStyle/>
                  <a:p>
                    <a:pPr algn="ctr"/>
                    <a:endParaRPr/>
                  </a:p>
                </p:txBody>
              </p:sp>
              <p:sp>
                <p:nvSpPr>
                  <p:cNvPr id="108" name="iṩḻïḋe">
                    <a:extLst>
                      <a:ext uri="{FF2B5EF4-FFF2-40B4-BE49-F238E27FC236}">
                        <a16:creationId xmlns:a16="http://schemas.microsoft.com/office/drawing/2014/main" id="{80B78DAC-0CA8-4BB0-A3F8-FEDDB03BEA55}"/>
                      </a:ext>
                    </a:extLst>
                  </p:cNvPr>
                  <p:cNvSpPr/>
                  <p:nvPr/>
                </p:nvSpPr>
                <p:spPr bwMode="auto">
                  <a:xfrm>
                    <a:off x="5714051" y="2610936"/>
                    <a:ext cx="90433" cy="98366"/>
                  </a:xfrm>
                  <a:custGeom>
                    <a:avLst/>
                    <a:gdLst>
                      <a:gd name="T0" fmla="*/ 21 w 24"/>
                      <a:gd name="T1" fmla="*/ 26 h 26"/>
                      <a:gd name="T2" fmla="*/ 0 w 24"/>
                      <a:gd name="T3" fmla="*/ 3 h 26"/>
                      <a:gd name="T4" fmla="*/ 1 w 24"/>
                      <a:gd name="T5" fmla="*/ 0 h 26"/>
                      <a:gd name="T6" fmla="*/ 24 w 24"/>
                      <a:gd name="T7" fmla="*/ 24 h 26"/>
                      <a:gd name="T8" fmla="*/ 21 w 24"/>
                      <a:gd name="T9" fmla="*/ 26 h 26"/>
                    </a:gdLst>
                    <a:ahLst/>
                    <a:cxnLst>
                      <a:cxn ang="0">
                        <a:pos x="T0" y="T1"/>
                      </a:cxn>
                      <a:cxn ang="0">
                        <a:pos x="T2" y="T3"/>
                      </a:cxn>
                      <a:cxn ang="0">
                        <a:pos x="T4" y="T5"/>
                      </a:cxn>
                      <a:cxn ang="0">
                        <a:pos x="T6" y="T7"/>
                      </a:cxn>
                      <a:cxn ang="0">
                        <a:pos x="T8" y="T9"/>
                      </a:cxn>
                    </a:cxnLst>
                    <a:rect l="0" t="0" r="r" b="b"/>
                    <a:pathLst>
                      <a:path w="24" h="26">
                        <a:moveTo>
                          <a:pt x="21" y="26"/>
                        </a:moveTo>
                        <a:cubicBezTo>
                          <a:pt x="21" y="26"/>
                          <a:pt x="11" y="5"/>
                          <a:pt x="0" y="3"/>
                        </a:cubicBezTo>
                        <a:cubicBezTo>
                          <a:pt x="1" y="0"/>
                          <a:pt x="1" y="0"/>
                          <a:pt x="1" y="0"/>
                        </a:cubicBezTo>
                        <a:cubicBezTo>
                          <a:pt x="13" y="2"/>
                          <a:pt x="23" y="24"/>
                          <a:pt x="24" y="24"/>
                        </a:cubicBezTo>
                        <a:lnTo>
                          <a:pt x="21" y="26"/>
                        </a:lnTo>
                        <a:close/>
                      </a:path>
                    </a:pathLst>
                  </a:custGeom>
                  <a:solidFill>
                    <a:schemeClr val="bg1">
                      <a:lumMod val="85000"/>
                    </a:schemeClr>
                  </a:solidFill>
                  <a:ln>
                    <a:noFill/>
                  </a:ln>
                </p:spPr>
                <p:txBody>
                  <a:bodyPr anchor="ctr"/>
                  <a:lstStyle/>
                  <a:p>
                    <a:pPr algn="ctr"/>
                    <a:endParaRPr/>
                  </a:p>
                </p:txBody>
              </p:sp>
              <p:sp>
                <p:nvSpPr>
                  <p:cNvPr id="109" name="îṣlídê">
                    <a:extLst>
                      <a:ext uri="{FF2B5EF4-FFF2-40B4-BE49-F238E27FC236}">
                        <a16:creationId xmlns:a16="http://schemas.microsoft.com/office/drawing/2014/main" id="{12BBDF57-2802-4FC0-AF57-F5601499DC7F}"/>
                      </a:ext>
                    </a:extLst>
                  </p:cNvPr>
                  <p:cNvSpPr/>
                  <p:nvPr/>
                </p:nvSpPr>
                <p:spPr bwMode="auto">
                  <a:xfrm>
                    <a:off x="5837802" y="2607763"/>
                    <a:ext cx="30145" cy="82500"/>
                  </a:xfrm>
                  <a:custGeom>
                    <a:avLst/>
                    <a:gdLst>
                      <a:gd name="T0" fmla="*/ 5 w 8"/>
                      <a:gd name="T1" fmla="*/ 22 h 22"/>
                      <a:gd name="T2" fmla="*/ 0 w 8"/>
                      <a:gd name="T3" fmla="*/ 4 h 22"/>
                      <a:gd name="T4" fmla="*/ 1 w 8"/>
                      <a:gd name="T5" fmla="*/ 4 h 22"/>
                      <a:gd name="T6" fmla="*/ 1 w 8"/>
                      <a:gd name="T7" fmla="*/ 1 h 22"/>
                      <a:gd name="T8" fmla="*/ 8 w 8"/>
                      <a:gd name="T9" fmla="*/ 21 h 22"/>
                      <a:gd name="T10" fmla="*/ 5 w 8"/>
                      <a:gd name="T11" fmla="*/ 22 h 22"/>
                    </a:gdLst>
                    <a:ahLst/>
                    <a:cxnLst>
                      <a:cxn ang="0">
                        <a:pos x="T0" y="T1"/>
                      </a:cxn>
                      <a:cxn ang="0">
                        <a:pos x="T2" y="T3"/>
                      </a:cxn>
                      <a:cxn ang="0">
                        <a:pos x="T4" y="T5"/>
                      </a:cxn>
                      <a:cxn ang="0">
                        <a:pos x="T6" y="T7"/>
                      </a:cxn>
                      <a:cxn ang="0">
                        <a:pos x="T8" y="T9"/>
                      </a:cxn>
                      <a:cxn ang="0">
                        <a:pos x="T10" y="T11"/>
                      </a:cxn>
                    </a:cxnLst>
                    <a:rect l="0" t="0" r="r" b="b"/>
                    <a:pathLst>
                      <a:path w="8" h="22">
                        <a:moveTo>
                          <a:pt x="5" y="22"/>
                        </a:moveTo>
                        <a:cubicBezTo>
                          <a:pt x="3" y="14"/>
                          <a:pt x="1" y="5"/>
                          <a:pt x="0" y="4"/>
                        </a:cubicBezTo>
                        <a:cubicBezTo>
                          <a:pt x="0" y="4"/>
                          <a:pt x="1" y="4"/>
                          <a:pt x="1" y="4"/>
                        </a:cubicBezTo>
                        <a:cubicBezTo>
                          <a:pt x="1" y="1"/>
                          <a:pt x="1" y="1"/>
                          <a:pt x="1" y="1"/>
                        </a:cubicBezTo>
                        <a:cubicBezTo>
                          <a:pt x="2" y="1"/>
                          <a:pt x="4" y="0"/>
                          <a:pt x="8" y="21"/>
                        </a:cubicBezTo>
                        <a:lnTo>
                          <a:pt x="5" y="22"/>
                        </a:lnTo>
                        <a:close/>
                      </a:path>
                    </a:pathLst>
                  </a:custGeom>
                  <a:solidFill>
                    <a:schemeClr val="bg1">
                      <a:lumMod val="85000"/>
                    </a:schemeClr>
                  </a:solidFill>
                  <a:ln>
                    <a:noFill/>
                  </a:ln>
                </p:spPr>
                <p:txBody>
                  <a:bodyPr anchor="ctr"/>
                  <a:lstStyle/>
                  <a:p>
                    <a:pPr algn="ctr"/>
                    <a:endParaRPr/>
                  </a:p>
                </p:txBody>
              </p:sp>
              <p:sp>
                <p:nvSpPr>
                  <p:cNvPr id="110" name="ïṡlîḋê">
                    <a:extLst>
                      <a:ext uri="{FF2B5EF4-FFF2-40B4-BE49-F238E27FC236}">
                        <a16:creationId xmlns:a16="http://schemas.microsoft.com/office/drawing/2014/main" id="{CCF59D5E-0343-4198-9391-5E11E7AC1FE6}"/>
                      </a:ext>
                    </a:extLst>
                  </p:cNvPr>
                  <p:cNvSpPr/>
                  <p:nvPr/>
                </p:nvSpPr>
                <p:spPr bwMode="auto">
                  <a:xfrm>
                    <a:off x="5909196" y="2563340"/>
                    <a:ext cx="30145" cy="126924"/>
                  </a:xfrm>
                  <a:custGeom>
                    <a:avLst/>
                    <a:gdLst>
                      <a:gd name="T0" fmla="*/ 3 w 8"/>
                      <a:gd name="T1" fmla="*/ 34 h 34"/>
                      <a:gd name="T2" fmla="*/ 6 w 8"/>
                      <a:gd name="T3" fmla="*/ 0 h 34"/>
                      <a:gd name="T4" fmla="*/ 8 w 8"/>
                      <a:gd name="T5" fmla="*/ 1 h 34"/>
                      <a:gd name="T6" fmla="*/ 6 w 8"/>
                      <a:gd name="T7" fmla="*/ 33 h 34"/>
                      <a:gd name="T8" fmla="*/ 3 w 8"/>
                      <a:gd name="T9" fmla="*/ 34 h 34"/>
                    </a:gdLst>
                    <a:ahLst/>
                    <a:cxnLst>
                      <a:cxn ang="0">
                        <a:pos x="T0" y="T1"/>
                      </a:cxn>
                      <a:cxn ang="0">
                        <a:pos x="T2" y="T3"/>
                      </a:cxn>
                      <a:cxn ang="0">
                        <a:pos x="T4" y="T5"/>
                      </a:cxn>
                      <a:cxn ang="0">
                        <a:pos x="T6" y="T7"/>
                      </a:cxn>
                      <a:cxn ang="0">
                        <a:pos x="T8" y="T9"/>
                      </a:cxn>
                    </a:cxnLst>
                    <a:rect l="0" t="0" r="r" b="b"/>
                    <a:pathLst>
                      <a:path w="8" h="34">
                        <a:moveTo>
                          <a:pt x="3" y="34"/>
                        </a:moveTo>
                        <a:cubicBezTo>
                          <a:pt x="3" y="31"/>
                          <a:pt x="0" y="6"/>
                          <a:pt x="6" y="0"/>
                        </a:cubicBezTo>
                        <a:cubicBezTo>
                          <a:pt x="8" y="1"/>
                          <a:pt x="8" y="1"/>
                          <a:pt x="8" y="1"/>
                        </a:cubicBezTo>
                        <a:cubicBezTo>
                          <a:pt x="4" y="6"/>
                          <a:pt x="5" y="26"/>
                          <a:pt x="6" y="33"/>
                        </a:cubicBezTo>
                        <a:lnTo>
                          <a:pt x="3" y="34"/>
                        </a:lnTo>
                        <a:close/>
                      </a:path>
                    </a:pathLst>
                  </a:custGeom>
                  <a:solidFill>
                    <a:schemeClr val="bg1">
                      <a:lumMod val="85000"/>
                    </a:schemeClr>
                  </a:solidFill>
                  <a:ln>
                    <a:noFill/>
                  </a:ln>
                </p:spPr>
                <p:txBody>
                  <a:bodyPr anchor="ctr"/>
                  <a:lstStyle/>
                  <a:p>
                    <a:pPr algn="ctr"/>
                    <a:endParaRPr/>
                  </a:p>
                </p:txBody>
              </p:sp>
              <p:sp>
                <p:nvSpPr>
                  <p:cNvPr id="111" name="iśḻïḍè">
                    <a:extLst>
                      <a:ext uri="{FF2B5EF4-FFF2-40B4-BE49-F238E27FC236}">
                        <a16:creationId xmlns:a16="http://schemas.microsoft.com/office/drawing/2014/main" id="{4BC09864-240B-4A59-96F9-C25EC4F43852}"/>
                      </a:ext>
                    </a:extLst>
                  </p:cNvPr>
                  <p:cNvSpPr/>
                  <p:nvPr/>
                </p:nvSpPr>
                <p:spPr bwMode="auto">
                  <a:xfrm>
                    <a:off x="5969484" y="2629975"/>
                    <a:ext cx="34904" cy="68221"/>
                  </a:xfrm>
                  <a:custGeom>
                    <a:avLst/>
                    <a:gdLst>
                      <a:gd name="T0" fmla="*/ 3 w 9"/>
                      <a:gd name="T1" fmla="*/ 18 h 18"/>
                      <a:gd name="T2" fmla="*/ 0 w 9"/>
                      <a:gd name="T3" fmla="*/ 18 h 18"/>
                      <a:gd name="T4" fmla="*/ 8 w 9"/>
                      <a:gd name="T5" fmla="*/ 0 h 18"/>
                      <a:gd name="T6" fmla="*/ 9 w 9"/>
                      <a:gd name="T7" fmla="*/ 3 h 18"/>
                      <a:gd name="T8" fmla="*/ 3 w 9"/>
                      <a:gd name="T9" fmla="*/ 18 h 18"/>
                    </a:gdLst>
                    <a:ahLst/>
                    <a:cxnLst>
                      <a:cxn ang="0">
                        <a:pos x="T0" y="T1"/>
                      </a:cxn>
                      <a:cxn ang="0">
                        <a:pos x="T2" y="T3"/>
                      </a:cxn>
                      <a:cxn ang="0">
                        <a:pos x="T4" y="T5"/>
                      </a:cxn>
                      <a:cxn ang="0">
                        <a:pos x="T6" y="T7"/>
                      </a:cxn>
                      <a:cxn ang="0">
                        <a:pos x="T8" y="T9"/>
                      </a:cxn>
                    </a:cxnLst>
                    <a:rect l="0" t="0" r="r" b="b"/>
                    <a:pathLst>
                      <a:path w="9" h="18">
                        <a:moveTo>
                          <a:pt x="3" y="18"/>
                        </a:moveTo>
                        <a:cubicBezTo>
                          <a:pt x="0" y="18"/>
                          <a:pt x="0" y="18"/>
                          <a:pt x="0" y="18"/>
                        </a:cubicBezTo>
                        <a:cubicBezTo>
                          <a:pt x="1" y="15"/>
                          <a:pt x="3" y="1"/>
                          <a:pt x="8" y="0"/>
                        </a:cubicBezTo>
                        <a:cubicBezTo>
                          <a:pt x="9" y="3"/>
                          <a:pt x="9" y="3"/>
                          <a:pt x="9" y="3"/>
                        </a:cubicBezTo>
                        <a:cubicBezTo>
                          <a:pt x="6" y="4"/>
                          <a:pt x="4" y="12"/>
                          <a:pt x="3" y="18"/>
                        </a:cubicBezTo>
                        <a:close/>
                      </a:path>
                    </a:pathLst>
                  </a:custGeom>
                  <a:solidFill>
                    <a:schemeClr val="bg1">
                      <a:lumMod val="85000"/>
                    </a:schemeClr>
                  </a:solidFill>
                  <a:ln>
                    <a:noFill/>
                  </a:ln>
                </p:spPr>
                <p:txBody>
                  <a:bodyPr anchor="ctr"/>
                  <a:lstStyle/>
                  <a:p>
                    <a:pPr algn="ctr"/>
                    <a:endParaRPr/>
                  </a:p>
                </p:txBody>
              </p:sp>
              <p:sp>
                <p:nvSpPr>
                  <p:cNvPr id="112" name="ïşļïdê">
                    <a:extLst>
                      <a:ext uri="{FF2B5EF4-FFF2-40B4-BE49-F238E27FC236}">
                        <a16:creationId xmlns:a16="http://schemas.microsoft.com/office/drawing/2014/main" id="{0A6A63DB-66F9-45F1-9D1D-EBC6F2222F50}"/>
                      </a:ext>
                    </a:extLst>
                  </p:cNvPr>
                  <p:cNvSpPr/>
                  <p:nvPr/>
                </p:nvSpPr>
                <p:spPr bwMode="auto">
                  <a:xfrm>
                    <a:off x="6023427" y="2656946"/>
                    <a:ext cx="96780" cy="66635"/>
                  </a:xfrm>
                  <a:custGeom>
                    <a:avLst/>
                    <a:gdLst>
                      <a:gd name="T0" fmla="*/ 3 w 26"/>
                      <a:gd name="T1" fmla="*/ 18 h 18"/>
                      <a:gd name="T2" fmla="*/ 0 w 26"/>
                      <a:gd name="T3" fmla="*/ 16 h 18"/>
                      <a:gd name="T4" fmla="*/ 26 w 26"/>
                      <a:gd name="T5" fmla="*/ 1 h 18"/>
                      <a:gd name="T6" fmla="*/ 25 w 26"/>
                      <a:gd name="T7" fmla="*/ 4 h 18"/>
                      <a:gd name="T8" fmla="*/ 3 w 26"/>
                      <a:gd name="T9" fmla="*/ 18 h 18"/>
                    </a:gdLst>
                    <a:ahLst/>
                    <a:cxnLst>
                      <a:cxn ang="0">
                        <a:pos x="T0" y="T1"/>
                      </a:cxn>
                      <a:cxn ang="0">
                        <a:pos x="T2" y="T3"/>
                      </a:cxn>
                      <a:cxn ang="0">
                        <a:pos x="T4" y="T5"/>
                      </a:cxn>
                      <a:cxn ang="0">
                        <a:pos x="T6" y="T7"/>
                      </a:cxn>
                      <a:cxn ang="0">
                        <a:pos x="T8" y="T9"/>
                      </a:cxn>
                    </a:cxnLst>
                    <a:rect l="0" t="0" r="r" b="b"/>
                    <a:pathLst>
                      <a:path w="26" h="18">
                        <a:moveTo>
                          <a:pt x="3" y="18"/>
                        </a:moveTo>
                        <a:cubicBezTo>
                          <a:pt x="0" y="16"/>
                          <a:pt x="0" y="16"/>
                          <a:pt x="0" y="16"/>
                        </a:cubicBezTo>
                        <a:cubicBezTo>
                          <a:pt x="1" y="15"/>
                          <a:pt x="14" y="0"/>
                          <a:pt x="26" y="1"/>
                        </a:cubicBezTo>
                        <a:cubicBezTo>
                          <a:pt x="25" y="4"/>
                          <a:pt x="25" y="4"/>
                          <a:pt x="25" y="4"/>
                        </a:cubicBezTo>
                        <a:cubicBezTo>
                          <a:pt x="16" y="3"/>
                          <a:pt x="3" y="18"/>
                          <a:pt x="3" y="18"/>
                        </a:cubicBezTo>
                        <a:close/>
                      </a:path>
                    </a:pathLst>
                  </a:custGeom>
                  <a:solidFill>
                    <a:schemeClr val="bg1">
                      <a:lumMod val="85000"/>
                    </a:schemeClr>
                  </a:solidFill>
                  <a:ln>
                    <a:noFill/>
                  </a:ln>
                </p:spPr>
                <p:txBody>
                  <a:bodyPr anchor="ctr"/>
                  <a:lstStyle/>
                  <a:p>
                    <a:pPr algn="ctr"/>
                    <a:endParaRPr/>
                  </a:p>
                </p:txBody>
              </p:sp>
              <p:sp>
                <p:nvSpPr>
                  <p:cNvPr id="113" name="íṣļíďê">
                    <a:extLst>
                      <a:ext uri="{FF2B5EF4-FFF2-40B4-BE49-F238E27FC236}">
                        <a16:creationId xmlns:a16="http://schemas.microsoft.com/office/drawing/2014/main" id="{06ABAB4E-8141-4BE9-8123-6281F440830C}"/>
                      </a:ext>
                    </a:extLst>
                  </p:cNvPr>
                  <p:cNvSpPr/>
                  <p:nvPr/>
                </p:nvSpPr>
                <p:spPr bwMode="auto">
                  <a:xfrm>
                    <a:off x="6056745" y="2736273"/>
                    <a:ext cx="44423" cy="22212"/>
                  </a:xfrm>
                  <a:custGeom>
                    <a:avLst/>
                    <a:gdLst>
                      <a:gd name="T0" fmla="*/ 2 w 12"/>
                      <a:gd name="T1" fmla="*/ 6 h 6"/>
                      <a:gd name="T2" fmla="*/ 0 w 12"/>
                      <a:gd name="T3" fmla="*/ 4 h 6"/>
                      <a:gd name="T4" fmla="*/ 12 w 12"/>
                      <a:gd name="T5" fmla="*/ 1 h 6"/>
                      <a:gd name="T6" fmla="*/ 11 w 12"/>
                      <a:gd name="T7" fmla="*/ 4 h 6"/>
                      <a:gd name="T8" fmla="*/ 2 w 12"/>
                      <a:gd name="T9" fmla="*/ 6 h 6"/>
                    </a:gdLst>
                    <a:ahLst/>
                    <a:cxnLst>
                      <a:cxn ang="0">
                        <a:pos x="T0" y="T1"/>
                      </a:cxn>
                      <a:cxn ang="0">
                        <a:pos x="T2" y="T3"/>
                      </a:cxn>
                      <a:cxn ang="0">
                        <a:pos x="T4" y="T5"/>
                      </a:cxn>
                      <a:cxn ang="0">
                        <a:pos x="T6" y="T7"/>
                      </a:cxn>
                      <a:cxn ang="0">
                        <a:pos x="T8" y="T9"/>
                      </a:cxn>
                    </a:cxnLst>
                    <a:rect l="0" t="0" r="r" b="b"/>
                    <a:pathLst>
                      <a:path w="12" h="6">
                        <a:moveTo>
                          <a:pt x="2" y="6"/>
                        </a:moveTo>
                        <a:cubicBezTo>
                          <a:pt x="0" y="4"/>
                          <a:pt x="0" y="4"/>
                          <a:pt x="0" y="4"/>
                        </a:cubicBezTo>
                        <a:cubicBezTo>
                          <a:pt x="1" y="4"/>
                          <a:pt x="6" y="0"/>
                          <a:pt x="12" y="1"/>
                        </a:cubicBezTo>
                        <a:cubicBezTo>
                          <a:pt x="11" y="4"/>
                          <a:pt x="11" y="4"/>
                          <a:pt x="11" y="4"/>
                        </a:cubicBezTo>
                        <a:cubicBezTo>
                          <a:pt x="7" y="4"/>
                          <a:pt x="2" y="6"/>
                          <a:pt x="2" y="6"/>
                        </a:cubicBezTo>
                        <a:close/>
                      </a:path>
                    </a:pathLst>
                  </a:custGeom>
                  <a:solidFill>
                    <a:schemeClr val="bg1">
                      <a:lumMod val="85000"/>
                    </a:schemeClr>
                  </a:solidFill>
                  <a:ln>
                    <a:noFill/>
                  </a:ln>
                </p:spPr>
                <p:txBody>
                  <a:bodyPr anchor="ctr"/>
                  <a:lstStyle/>
                  <a:p>
                    <a:pPr algn="ctr"/>
                    <a:endParaRPr/>
                  </a:p>
                </p:txBody>
              </p:sp>
              <p:sp>
                <p:nvSpPr>
                  <p:cNvPr id="114" name="íşḷîḑè">
                    <a:extLst>
                      <a:ext uri="{FF2B5EF4-FFF2-40B4-BE49-F238E27FC236}">
                        <a16:creationId xmlns:a16="http://schemas.microsoft.com/office/drawing/2014/main" id="{D145F4DB-C911-4371-BFBE-FCB714919980}"/>
                      </a:ext>
                    </a:extLst>
                  </p:cNvPr>
                  <p:cNvSpPr/>
                  <p:nvPr/>
                </p:nvSpPr>
                <p:spPr bwMode="auto">
                  <a:xfrm>
                    <a:off x="5717224" y="2736273"/>
                    <a:ext cx="46010" cy="22212"/>
                  </a:xfrm>
                  <a:custGeom>
                    <a:avLst/>
                    <a:gdLst>
                      <a:gd name="T0" fmla="*/ 10 w 12"/>
                      <a:gd name="T1" fmla="*/ 6 h 6"/>
                      <a:gd name="T2" fmla="*/ 0 w 12"/>
                      <a:gd name="T3" fmla="*/ 3 h 6"/>
                      <a:gd name="T4" fmla="*/ 0 w 12"/>
                      <a:gd name="T5" fmla="*/ 0 h 6"/>
                      <a:gd name="T6" fmla="*/ 12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cubicBezTo>
                          <a:pt x="9" y="6"/>
                          <a:pt x="6" y="3"/>
                          <a:pt x="0" y="3"/>
                        </a:cubicBezTo>
                        <a:cubicBezTo>
                          <a:pt x="0" y="0"/>
                          <a:pt x="0" y="0"/>
                          <a:pt x="0" y="0"/>
                        </a:cubicBezTo>
                        <a:cubicBezTo>
                          <a:pt x="7" y="0"/>
                          <a:pt x="11" y="4"/>
                          <a:pt x="12" y="4"/>
                        </a:cubicBezTo>
                        <a:lnTo>
                          <a:pt x="10" y="6"/>
                        </a:lnTo>
                        <a:close/>
                      </a:path>
                    </a:pathLst>
                  </a:custGeom>
                  <a:solidFill>
                    <a:schemeClr val="bg1">
                      <a:lumMod val="85000"/>
                    </a:schemeClr>
                  </a:solidFill>
                  <a:ln>
                    <a:noFill/>
                  </a:ln>
                </p:spPr>
                <p:txBody>
                  <a:bodyPr anchor="ctr"/>
                  <a:lstStyle/>
                  <a:p>
                    <a:pPr algn="ctr"/>
                    <a:endParaRPr/>
                  </a:p>
                </p:txBody>
              </p:sp>
            </p:grpSp>
            <p:grpSp>
              <p:nvGrpSpPr>
                <p:cNvPr id="41" name="íṩḷïḓê">
                  <a:extLst>
                    <a:ext uri="{FF2B5EF4-FFF2-40B4-BE49-F238E27FC236}">
                      <a16:creationId xmlns:a16="http://schemas.microsoft.com/office/drawing/2014/main" id="{EDBB2DE7-1D24-4282-B4A4-37E4CD38B0D8}"/>
                    </a:ext>
                  </a:extLst>
                </p:cNvPr>
                <p:cNvGrpSpPr/>
                <p:nvPr/>
              </p:nvGrpSpPr>
              <p:grpSpPr>
                <a:xfrm>
                  <a:off x="3272257" y="5170037"/>
                  <a:ext cx="309377" cy="414088"/>
                  <a:chOff x="3957743" y="5628549"/>
                  <a:chExt cx="309377" cy="414088"/>
                </a:xfrm>
              </p:grpSpPr>
              <p:sp>
                <p:nvSpPr>
                  <p:cNvPr id="95" name="íŝľídê">
                    <a:extLst>
                      <a:ext uri="{FF2B5EF4-FFF2-40B4-BE49-F238E27FC236}">
                        <a16:creationId xmlns:a16="http://schemas.microsoft.com/office/drawing/2014/main" id="{3E3B1CD1-AF85-4EFC-8313-766EBCF90742}"/>
                      </a:ext>
                    </a:extLst>
                  </p:cNvPr>
                  <p:cNvSpPr/>
                  <p:nvPr/>
                </p:nvSpPr>
                <p:spPr bwMode="auto">
                  <a:xfrm>
                    <a:off x="3957743" y="5639654"/>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6 w 32"/>
                      <a:gd name="T27" fmla="*/ 2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5"/>
                          <a:pt x="4" y="14"/>
                        </a:cubicBezTo>
                        <a:cubicBezTo>
                          <a:pt x="0" y="25"/>
                          <a:pt x="3" y="36"/>
                          <a:pt x="11" y="39"/>
                        </a:cubicBezTo>
                        <a:cubicBezTo>
                          <a:pt x="12" y="39"/>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6" y="2"/>
                        </a:cubicBezTo>
                        <a:cubicBezTo>
                          <a:pt x="27" y="3"/>
                          <a:pt x="28"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6" name="íŝlíďé">
                    <a:extLst>
                      <a:ext uri="{FF2B5EF4-FFF2-40B4-BE49-F238E27FC236}">
                        <a16:creationId xmlns:a16="http://schemas.microsoft.com/office/drawing/2014/main" id="{2455F8F3-73D5-4E48-83FD-87DD75400CFE}"/>
                      </a:ext>
                    </a:extLst>
                  </p:cNvPr>
                  <p:cNvSpPr/>
                  <p:nvPr/>
                </p:nvSpPr>
                <p:spPr bwMode="auto">
                  <a:xfrm>
                    <a:off x="3987888" y="5647588"/>
                    <a:ext cx="134857" cy="150721"/>
                  </a:xfrm>
                  <a:custGeom>
                    <a:avLst/>
                    <a:gdLst>
                      <a:gd name="T0" fmla="*/ 25 w 36"/>
                      <a:gd name="T1" fmla="*/ 1 h 40"/>
                      <a:gd name="T2" fmla="*/ 21 w 36"/>
                      <a:gd name="T3" fmla="*/ 0 h 40"/>
                      <a:gd name="T4" fmla="*/ 20 w 36"/>
                      <a:gd name="T5" fmla="*/ 0 h 40"/>
                      <a:gd name="T6" fmla="*/ 18 w 36"/>
                      <a:gd name="T7" fmla="*/ 0 h 40"/>
                      <a:gd name="T8" fmla="*/ 3 w 36"/>
                      <a:gd name="T9" fmla="*/ 15 h 40"/>
                      <a:gd name="T10" fmla="*/ 4 w 36"/>
                      <a:gd name="T11" fmla="*/ 35 h 40"/>
                      <a:gd name="T12" fmla="*/ 6 w 36"/>
                      <a:gd name="T13" fmla="*/ 38 h 40"/>
                      <a:gd name="T14" fmla="*/ 9 w 36"/>
                      <a:gd name="T15" fmla="*/ 40 h 40"/>
                      <a:gd name="T16" fmla="*/ 14 w 36"/>
                      <a:gd name="T17" fmla="*/ 40 h 40"/>
                      <a:gd name="T18" fmla="*/ 31 w 36"/>
                      <a:gd name="T19" fmla="*/ 26 h 40"/>
                      <a:gd name="T20" fmla="*/ 25 w 36"/>
                      <a:gd name="T21" fmla="*/ 1 h 40"/>
                      <a:gd name="T22" fmla="*/ 29 w 36"/>
                      <a:gd name="T23" fmla="*/ 25 h 40"/>
                      <a:gd name="T24" fmla="*/ 14 w 36"/>
                      <a:gd name="T25" fmla="*/ 38 h 40"/>
                      <a:gd name="T26" fmla="*/ 10 w 36"/>
                      <a:gd name="T27" fmla="*/ 38 h 40"/>
                      <a:gd name="T28" fmla="*/ 10 w 36"/>
                      <a:gd name="T29" fmla="*/ 38 h 40"/>
                      <a:gd name="T30" fmla="*/ 7 w 36"/>
                      <a:gd name="T31" fmla="*/ 36 h 40"/>
                      <a:gd name="T32" fmla="*/ 4 w 36"/>
                      <a:gd name="T33" fmla="*/ 15 h 40"/>
                      <a:gd name="T34" fmla="*/ 20 w 36"/>
                      <a:gd name="T35" fmla="*/ 2 h 40"/>
                      <a:gd name="T36" fmla="*/ 20 w 36"/>
                      <a:gd name="T37" fmla="*/ 2 h 40"/>
                      <a:gd name="T38" fmla="*/ 24 w 36"/>
                      <a:gd name="T39" fmla="*/ 3 h 40"/>
                      <a:gd name="T40" fmla="*/ 24 w 36"/>
                      <a:gd name="T41" fmla="*/ 3 h 40"/>
                      <a:gd name="T42" fmla="*/ 29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5" y="1"/>
                        </a:moveTo>
                        <a:cubicBezTo>
                          <a:pt x="24" y="1"/>
                          <a:pt x="22" y="0"/>
                          <a:pt x="21" y="0"/>
                        </a:cubicBezTo>
                        <a:cubicBezTo>
                          <a:pt x="21" y="0"/>
                          <a:pt x="21" y="0"/>
                          <a:pt x="20" y="0"/>
                        </a:cubicBezTo>
                        <a:cubicBezTo>
                          <a:pt x="19" y="0"/>
                          <a:pt x="18" y="0"/>
                          <a:pt x="18" y="0"/>
                        </a:cubicBezTo>
                        <a:cubicBezTo>
                          <a:pt x="11" y="2"/>
                          <a:pt x="6" y="7"/>
                          <a:pt x="3" y="15"/>
                        </a:cubicBezTo>
                        <a:cubicBezTo>
                          <a:pt x="0" y="22"/>
                          <a:pt x="0" y="30"/>
                          <a:pt x="4" y="35"/>
                        </a:cubicBezTo>
                        <a:cubicBezTo>
                          <a:pt x="4" y="36"/>
                          <a:pt x="5" y="37"/>
                          <a:pt x="6" y="38"/>
                        </a:cubicBezTo>
                        <a:cubicBezTo>
                          <a:pt x="7" y="39"/>
                          <a:pt x="8" y="39"/>
                          <a:pt x="9" y="40"/>
                        </a:cubicBezTo>
                        <a:cubicBezTo>
                          <a:pt x="11" y="40"/>
                          <a:pt x="12" y="40"/>
                          <a:pt x="14" y="40"/>
                        </a:cubicBezTo>
                        <a:cubicBezTo>
                          <a:pt x="21" y="40"/>
                          <a:pt x="28" y="35"/>
                          <a:pt x="31" y="26"/>
                        </a:cubicBezTo>
                        <a:cubicBezTo>
                          <a:pt x="36" y="15"/>
                          <a:pt x="33" y="4"/>
                          <a:pt x="25" y="1"/>
                        </a:cubicBezTo>
                        <a:close/>
                        <a:moveTo>
                          <a:pt x="29" y="25"/>
                        </a:moveTo>
                        <a:cubicBezTo>
                          <a:pt x="26" y="33"/>
                          <a:pt x="20" y="38"/>
                          <a:pt x="14" y="38"/>
                        </a:cubicBezTo>
                        <a:cubicBezTo>
                          <a:pt x="12" y="38"/>
                          <a:pt x="11" y="38"/>
                          <a:pt x="10" y="38"/>
                        </a:cubicBezTo>
                        <a:cubicBezTo>
                          <a:pt x="10" y="38"/>
                          <a:pt x="10" y="38"/>
                          <a:pt x="10" y="38"/>
                        </a:cubicBezTo>
                        <a:cubicBezTo>
                          <a:pt x="9" y="37"/>
                          <a:pt x="8" y="37"/>
                          <a:pt x="7" y="36"/>
                        </a:cubicBezTo>
                        <a:cubicBezTo>
                          <a:pt x="3" y="32"/>
                          <a:pt x="1" y="23"/>
                          <a:pt x="4" y="15"/>
                        </a:cubicBezTo>
                        <a:cubicBezTo>
                          <a:pt x="8" y="8"/>
                          <a:pt x="14" y="2"/>
                          <a:pt x="20" y="2"/>
                        </a:cubicBezTo>
                        <a:cubicBezTo>
                          <a:pt x="20" y="2"/>
                          <a:pt x="20" y="2"/>
                          <a:pt x="20" y="2"/>
                        </a:cubicBezTo>
                        <a:cubicBezTo>
                          <a:pt x="22" y="2"/>
                          <a:pt x="23" y="3"/>
                          <a:pt x="24" y="3"/>
                        </a:cubicBezTo>
                        <a:cubicBezTo>
                          <a:pt x="24" y="3"/>
                          <a:pt x="24" y="3"/>
                          <a:pt x="24" y="3"/>
                        </a:cubicBezTo>
                        <a:cubicBezTo>
                          <a:pt x="31" y="6"/>
                          <a:pt x="33" y="16"/>
                          <a:pt x="29" y="25"/>
                        </a:cubicBezTo>
                        <a:close/>
                      </a:path>
                    </a:pathLst>
                  </a:custGeom>
                  <a:solidFill>
                    <a:schemeClr val="bg1">
                      <a:lumMod val="85000"/>
                    </a:schemeClr>
                  </a:solidFill>
                  <a:ln>
                    <a:noFill/>
                  </a:ln>
                </p:spPr>
                <p:txBody>
                  <a:bodyPr anchor="ctr"/>
                  <a:lstStyle/>
                  <a:p>
                    <a:pPr algn="ctr"/>
                    <a:endParaRPr/>
                  </a:p>
                </p:txBody>
              </p:sp>
              <p:sp>
                <p:nvSpPr>
                  <p:cNvPr id="97" name="î$1ídè">
                    <a:extLst>
                      <a:ext uri="{FF2B5EF4-FFF2-40B4-BE49-F238E27FC236}">
                        <a16:creationId xmlns:a16="http://schemas.microsoft.com/office/drawing/2014/main" id="{9F8D7703-8C6D-4DC0-AB33-B2D9C9546C48}"/>
                      </a:ext>
                    </a:extLst>
                  </p:cNvPr>
                  <p:cNvSpPr/>
                  <p:nvPr/>
                </p:nvSpPr>
                <p:spPr bwMode="auto">
                  <a:xfrm>
                    <a:off x="4105292" y="5883982"/>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5 w 32"/>
                      <a:gd name="T27" fmla="*/ 3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6"/>
                          <a:pt x="4" y="14"/>
                        </a:cubicBezTo>
                        <a:cubicBezTo>
                          <a:pt x="0" y="25"/>
                          <a:pt x="3" y="36"/>
                          <a:pt x="11" y="39"/>
                        </a:cubicBezTo>
                        <a:cubicBezTo>
                          <a:pt x="12" y="40"/>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5" y="3"/>
                        </a:cubicBezTo>
                        <a:cubicBezTo>
                          <a:pt x="27" y="3"/>
                          <a:pt x="27"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8" name="íṣļídé">
                    <a:extLst>
                      <a:ext uri="{FF2B5EF4-FFF2-40B4-BE49-F238E27FC236}">
                        <a16:creationId xmlns:a16="http://schemas.microsoft.com/office/drawing/2014/main" id="{8FF61329-3886-48F7-AADB-0368DCA4CE69}"/>
                      </a:ext>
                    </a:extLst>
                  </p:cNvPr>
                  <p:cNvSpPr/>
                  <p:nvPr/>
                </p:nvSpPr>
                <p:spPr bwMode="auto">
                  <a:xfrm>
                    <a:off x="4130677" y="5891916"/>
                    <a:ext cx="136443" cy="150721"/>
                  </a:xfrm>
                  <a:custGeom>
                    <a:avLst/>
                    <a:gdLst>
                      <a:gd name="T0" fmla="*/ 26 w 36"/>
                      <a:gd name="T1" fmla="*/ 1 h 40"/>
                      <a:gd name="T2" fmla="*/ 22 w 36"/>
                      <a:gd name="T3" fmla="*/ 0 h 40"/>
                      <a:gd name="T4" fmla="*/ 21 w 36"/>
                      <a:gd name="T5" fmla="*/ 0 h 40"/>
                      <a:gd name="T6" fmla="*/ 18 w 36"/>
                      <a:gd name="T7" fmla="*/ 1 h 40"/>
                      <a:gd name="T8" fmla="*/ 3 w 36"/>
                      <a:gd name="T9" fmla="*/ 15 h 40"/>
                      <a:gd name="T10" fmla="*/ 5 w 36"/>
                      <a:gd name="T11" fmla="*/ 35 h 40"/>
                      <a:gd name="T12" fmla="*/ 7 w 36"/>
                      <a:gd name="T13" fmla="*/ 38 h 40"/>
                      <a:gd name="T14" fmla="*/ 10 w 36"/>
                      <a:gd name="T15" fmla="*/ 40 h 40"/>
                      <a:gd name="T16" fmla="*/ 15 w 36"/>
                      <a:gd name="T17" fmla="*/ 40 h 40"/>
                      <a:gd name="T18" fmla="*/ 32 w 36"/>
                      <a:gd name="T19" fmla="*/ 26 h 40"/>
                      <a:gd name="T20" fmla="*/ 26 w 36"/>
                      <a:gd name="T21" fmla="*/ 1 h 40"/>
                      <a:gd name="T22" fmla="*/ 30 w 36"/>
                      <a:gd name="T23" fmla="*/ 25 h 40"/>
                      <a:gd name="T24" fmla="*/ 15 w 36"/>
                      <a:gd name="T25" fmla="*/ 38 h 40"/>
                      <a:gd name="T26" fmla="*/ 11 w 36"/>
                      <a:gd name="T27" fmla="*/ 38 h 40"/>
                      <a:gd name="T28" fmla="*/ 11 w 36"/>
                      <a:gd name="T29" fmla="*/ 38 h 40"/>
                      <a:gd name="T30" fmla="*/ 8 w 36"/>
                      <a:gd name="T31" fmla="*/ 36 h 40"/>
                      <a:gd name="T32" fmla="*/ 5 w 36"/>
                      <a:gd name="T33" fmla="*/ 15 h 40"/>
                      <a:gd name="T34" fmla="*/ 21 w 36"/>
                      <a:gd name="T35" fmla="*/ 2 h 40"/>
                      <a:gd name="T36" fmla="*/ 21 w 36"/>
                      <a:gd name="T37" fmla="*/ 2 h 40"/>
                      <a:gd name="T38" fmla="*/ 25 w 36"/>
                      <a:gd name="T39" fmla="*/ 3 h 40"/>
                      <a:gd name="T40" fmla="*/ 25 w 36"/>
                      <a:gd name="T41" fmla="*/ 3 h 40"/>
                      <a:gd name="T42" fmla="*/ 30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6" y="1"/>
                        </a:moveTo>
                        <a:cubicBezTo>
                          <a:pt x="25" y="1"/>
                          <a:pt x="23" y="0"/>
                          <a:pt x="22" y="0"/>
                        </a:cubicBezTo>
                        <a:cubicBezTo>
                          <a:pt x="22" y="0"/>
                          <a:pt x="21" y="0"/>
                          <a:pt x="21" y="0"/>
                        </a:cubicBezTo>
                        <a:cubicBezTo>
                          <a:pt x="20" y="0"/>
                          <a:pt x="19" y="0"/>
                          <a:pt x="18" y="1"/>
                        </a:cubicBezTo>
                        <a:cubicBezTo>
                          <a:pt x="12" y="2"/>
                          <a:pt x="6" y="7"/>
                          <a:pt x="3" y="15"/>
                        </a:cubicBezTo>
                        <a:cubicBezTo>
                          <a:pt x="0" y="22"/>
                          <a:pt x="1" y="30"/>
                          <a:pt x="5" y="35"/>
                        </a:cubicBezTo>
                        <a:cubicBezTo>
                          <a:pt x="5" y="36"/>
                          <a:pt x="6" y="37"/>
                          <a:pt x="7" y="38"/>
                        </a:cubicBezTo>
                        <a:cubicBezTo>
                          <a:pt x="8" y="39"/>
                          <a:pt x="9" y="39"/>
                          <a:pt x="10" y="40"/>
                        </a:cubicBezTo>
                        <a:cubicBezTo>
                          <a:pt x="12" y="40"/>
                          <a:pt x="13" y="40"/>
                          <a:pt x="15" y="40"/>
                        </a:cubicBezTo>
                        <a:cubicBezTo>
                          <a:pt x="22" y="40"/>
                          <a:pt x="29" y="35"/>
                          <a:pt x="32" y="26"/>
                        </a:cubicBezTo>
                        <a:cubicBezTo>
                          <a:pt x="36" y="16"/>
                          <a:pt x="33" y="4"/>
                          <a:pt x="26" y="1"/>
                        </a:cubicBezTo>
                        <a:close/>
                        <a:moveTo>
                          <a:pt x="30" y="25"/>
                        </a:moveTo>
                        <a:cubicBezTo>
                          <a:pt x="27" y="33"/>
                          <a:pt x="21" y="38"/>
                          <a:pt x="15" y="38"/>
                        </a:cubicBezTo>
                        <a:cubicBezTo>
                          <a:pt x="13" y="38"/>
                          <a:pt x="12" y="38"/>
                          <a:pt x="11" y="38"/>
                        </a:cubicBezTo>
                        <a:cubicBezTo>
                          <a:pt x="11" y="38"/>
                          <a:pt x="11" y="38"/>
                          <a:pt x="11" y="38"/>
                        </a:cubicBezTo>
                        <a:cubicBezTo>
                          <a:pt x="10" y="37"/>
                          <a:pt x="9" y="37"/>
                          <a:pt x="8" y="36"/>
                        </a:cubicBezTo>
                        <a:cubicBezTo>
                          <a:pt x="3" y="32"/>
                          <a:pt x="2" y="23"/>
                          <a:pt x="5" y="15"/>
                        </a:cubicBezTo>
                        <a:cubicBezTo>
                          <a:pt x="8" y="8"/>
                          <a:pt x="15" y="2"/>
                          <a:pt x="21" y="2"/>
                        </a:cubicBezTo>
                        <a:cubicBezTo>
                          <a:pt x="21" y="2"/>
                          <a:pt x="21" y="2"/>
                          <a:pt x="21" y="2"/>
                        </a:cubicBezTo>
                        <a:cubicBezTo>
                          <a:pt x="23" y="2"/>
                          <a:pt x="24" y="3"/>
                          <a:pt x="25" y="3"/>
                        </a:cubicBezTo>
                        <a:cubicBezTo>
                          <a:pt x="25" y="3"/>
                          <a:pt x="25" y="3"/>
                          <a:pt x="25" y="3"/>
                        </a:cubicBezTo>
                        <a:cubicBezTo>
                          <a:pt x="32" y="6"/>
                          <a:pt x="34" y="16"/>
                          <a:pt x="30" y="25"/>
                        </a:cubicBezTo>
                        <a:close/>
                      </a:path>
                    </a:pathLst>
                  </a:custGeom>
                  <a:solidFill>
                    <a:schemeClr val="bg1">
                      <a:lumMod val="85000"/>
                    </a:schemeClr>
                  </a:solidFill>
                  <a:ln>
                    <a:noFill/>
                  </a:ln>
                </p:spPr>
                <p:txBody>
                  <a:bodyPr anchor="ctr"/>
                  <a:lstStyle/>
                  <a:p>
                    <a:pPr algn="ctr"/>
                    <a:endParaRPr/>
                  </a:p>
                </p:txBody>
              </p:sp>
              <p:sp>
                <p:nvSpPr>
                  <p:cNvPr id="99" name="iŝļíḍè">
                    <a:extLst>
                      <a:ext uri="{FF2B5EF4-FFF2-40B4-BE49-F238E27FC236}">
                        <a16:creationId xmlns:a16="http://schemas.microsoft.com/office/drawing/2014/main" id="{708E0467-DC16-454D-B162-9A27256594F6}"/>
                      </a:ext>
                    </a:extLst>
                  </p:cNvPr>
                  <p:cNvSpPr/>
                  <p:nvPr/>
                </p:nvSpPr>
                <p:spPr bwMode="auto">
                  <a:xfrm>
                    <a:off x="3984715" y="5647588"/>
                    <a:ext cx="274473" cy="395049"/>
                  </a:xfrm>
                  <a:custGeom>
                    <a:avLst/>
                    <a:gdLst>
                      <a:gd name="T0" fmla="*/ 125 w 173"/>
                      <a:gd name="T1" fmla="*/ 0 h 249"/>
                      <a:gd name="T2" fmla="*/ 2 w 173"/>
                      <a:gd name="T3" fmla="*/ 244 h 249"/>
                      <a:gd name="T4" fmla="*/ 0 w 173"/>
                      <a:gd name="T5" fmla="*/ 249 h 249"/>
                      <a:gd name="T6" fmla="*/ 0 w 173"/>
                      <a:gd name="T7" fmla="*/ 249 h 249"/>
                      <a:gd name="T8" fmla="*/ 47 w 173"/>
                      <a:gd name="T9" fmla="*/ 249 h 249"/>
                      <a:gd name="T10" fmla="*/ 173 w 173"/>
                      <a:gd name="T11" fmla="*/ 0 h 249"/>
                      <a:gd name="T12" fmla="*/ 125 w 173"/>
                      <a:gd name="T13" fmla="*/ 0 h 249"/>
                      <a:gd name="T14" fmla="*/ 45 w 173"/>
                      <a:gd name="T15" fmla="*/ 244 h 249"/>
                      <a:gd name="T16" fmla="*/ 7 w 173"/>
                      <a:gd name="T17" fmla="*/ 244 h 249"/>
                      <a:gd name="T18" fmla="*/ 128 w 173"/>
                      <a:gd name="T19" fmla="*/ 5 h 249"/>
                      <a:gd name="T20" fmla="*/ 166 w 173"/>
                      <a:gd name="T21" fmla="*/ 5 h 249"/>
                      <a:gd name="T22" fmla="*/ 130 w 173"/>
                      <a:gd name="T23" fmla="*/ 73 h 249"/>
                      <a:gd name="T24" fmla="*/ 45 w 173"/>
                      <a:gd name="T25" fmla="*/ 2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49">
                        <a:moveTo>
                          <a:pt x="125" y="0"/>
                        </a:moveTo>
                        <a:lnTo>
                          <a:pt x="2" y="244"/>
                        </a:lnTo>
                        <a:lnTo>
                          <a:pt x="0" y="249"/>
                        </a:lnTo>
                        <a:lnTo>
                          <a:pt x="0" y="249"/>
                        </a:lnTo>
                        <a:lnTo>
                          <a:pt x="47" y="249"/>
                        </a:lnTo>
                        <a:lnTo>
                          <a:pt x="173" y="0"/>
                        </a:lnTo>
                        <a:lnTo>
                          <a:pt x="125" y="0"/>
                        </a:lnTo>
                        <a:close/>
                        <a:moveTo>
                          <a:pt x="45" y="244"/>
                        </a:moveTo>
                        <a:lnTo>
                          <a:pt x="7" y="244"/>
                        </a:lnTo>
                        <a:lnTo>
                          <a:pt x="128" y="5"/>
                        </a:lnTo>
                        <a:lnTo>
                          <a:pt x="166" y="5"/>
                        </a:lnTo>
                        <a:lnTo>
                          <a:pt x="130" y="73"/>
                        </a:lnTo>
                        <a:lnTo>
                          <a:pt x="45" y="244"/>
                        </a:lnTo>
                        <a:close/>
                      </a:path>
                    </a:pathLst>
                  </a:custGeom>
                  <a:solidFill>
                    <a:schemeClr val="bg1">
                      <a:lumMod val="85000"/>
                    </a:schemeClr>
                  </a:solidFill>
                  <a:ln>
                    <a:noFill/>
                  </a:ln>
                </p:spPr>
                <p:txBody>
                  <a:bodyPr anchor="ctr"/>
                  <a:lstStyle/>
                  <a:p>
                    <a:pPr algn="ctr"/>
                    <a:endParaRPr/>
                  </a:p>
                </p:txBody>
              </p:sp>
              <p:sp>
                <p:nvSpPr>
                  <p:cNvPr id="100" name="iṩļîḑé">
                    <a:extLst>
                      <a:ext uri="{FF2B5EF4-FFF2-40B4-BE49-F238E27FC236}">
                        <a16:creationId xmlns:a16="http://schemas.microsoft.com/office/drawing/2014/main" id="{74F5184E-3A96-4C66-A78F-81C84DCB50A8}"/>
                      </a:ext>
                    </a:extLst>
                  </p:cNvPr>
                  <p:cNvSpPr/>
                  <p:nvPr/>
                </p:nvSpPr>
                <p:spPr bwMode="auto">
                  <a:xfrm>
                    <a:off x="3968849" y="5628549"/>
                    <a:ext cx="290338" cy="414088"/>
                  </a:xfrm>
                  <a:custGeom>
                    <a:avLst/>
                    <a:gdLst>
                      <a:gd name="T0" fmla="*/ 166 w 183"/>
                      <a:gd name="T1" fmla="*/ 0 h 261"/>
                      <a:gd name="T2" fmla="*/ 126 w 183"/>
                      <a:gd name="T3" fmla="*/ 0 h 261"/>
                      <a:gd name="T4" fmla="*/ 0 w 183"/>
                      <a:gd name="T5" fmla="*/ 246 h 261"/>
                      <a:gd name="T6" fmla="*/ 0 w 183"/>
                      <a:gd name="T7" fmla="*/ 246 h 261"/>
                      <a:gd name="T8" fmla="*/ 10 w 183"/>
                      <a:gd name="T9" fmla="*/ 261 h 261"/>
                      <a:gd name="T10" fmla="*/ 10 w 183"/>
                      <a:gd name="T11" fmla="*/ 261 h 261"/>
                      <a:gd name="T12" fmla="*/ 40 w 183"/>
                      <a:gd name="T13" fmla="*/ 261 h 261"/>
                      <a:gd name="T14" fmla="*/ 43 w 183"/>
                      <a:gd name="T15" fmla="*/ 256 h 261"/>
                      <a:gd name="T16" fmla="*/ 12 w 183"/>
                      <a:gd name="T17" fmla="*/ 256 h 261"/>
                      <a:gd name="T18" fmla="*/ 12 w 183"/>
                      <a:gd name="T19" fmla="*/ 256 h 261"/>
                      <a:gd name="T20" fmla="*/ 5 w 183"/>
                      <a:gd name="T21" fmla="*/ 246 h 261"/>
                      <a:gd name="T22" fmla="*/ 128 w 183"/>
                      <a:gd name="T23" fmla="*/ 5 h 261"/>
                      <a:gd name="T24" fmla="*/ 164 w 183"/>
                      <a:gd name="T25" fmla="*/ 5 h 261"/>
                      <a:gd name="T26" fmla="*/ 173 w 183"/>
                      <a:gd name="T27" fmla="*/ 12 h 261"/>
                      <a:gd name="T28" fmla="*/ 176 w 183"/>
                      <a:gd name="T29" fmla="*/ 14 h 261"/>
                      <a:gd name="T30" fmla="*/ 173 w 183"/>
                      <a:gd name="T31" fmla="*/ 17 h 261"/>
                      <a:gd name="T32" fmla="*/ 176 w 183"/>
                      <a:gd name="T33" fmla="*/ 17 h 261"/>
                      <a:gd name="T34" fmla="*/ 140 w 183"/>
                      <a:gd name="T35" fmla="*/ 85 h 261"/>
                      <a:gd name="T36" fmla="*/ 183 w 183"/>
                      <a:gd name="T37" fmla="*/ 12 h 261"/>
                      <a:gd name="T38" fmla="*/ 183 w 183"/>
                      <a:gd name="T39" fmla="*/ 12 h 261"/>
                      <a:gd name="T40" fmla="*/ 166 w 183"/>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1">
                        <a:moveTo>
                          <a:pt x="166" y="0"/>
                        </a:moveTo>
                        <a:lnTo>
                          <a:pt x="126" y="0"/>
                        </a:lnTo>
                        <a:lnTo>
                          <a:pt x="0" y="246"/>
                        </a:lnTo>
                        <a:lnTo>
                          <a:pt x="0" y="246"/>
                        </a:lnTo>
                        <a:lnTo>
                          <a:pt x="10" y="261"/>
                        </a:lnTo>
                        <a:lnTo>
                          <a:pt x="10" y="261"/>
                        </a:lnTo>
                        <a:lnTo>
                          <a:pt x="40" y="261"/>
                        </a:lnTo>
                        <a:lnTo>
                          <a:pt x="43" y="256"/>
                        </a:lnTo>
                        <a:lnTo>
                          <a:pt x="12" y="256"/>
                        </a:lnTo>
                        <a:lnTo>
                          <a:pt x="12" y="256"/>
                        </a:lnTo>
                        <a:lnTo>
                          <a:pt x="5" y="246"/>
                        </a:lnTo>
                        <a:lnTo>
                          <a:pt x="128" y="5"/>
                        </a:lnTo>
                        <a:lnTo>
                          <a:pt x="164" y="5"/>
                        </a:lnTo>
                        <a:lnTo>
                          <a:pt x="173" y="12"/>
                        </a:lnTo>
                        <a:lnTo>
                          <a:pt x="176" y="14"/>
                        </a:lnTo>
                        <a:lnTo>
                          <a:pt x="173" y="17"/>
                        </a:lnTo>
                        <a:lnTo>
                          <a:pt x="176" y="17"/>
                        </a:lnTo>
                        <a:lnTo>
                          <a:pt x="140" y="85"/>
                        </a:lnTo>
                        <a:lnTo>
                          <a:pt x="183" y="12"/>
                        </a:lnTo>
                        <a:lnTo>
                          <a:pt x="183" y="12"/>
                        </a:lnTo>
                        <a:lnTo>
                          <a:pt x="166" y="0"/>
                        </a:lnTo>
                        <a:close/>
                      </a:path>
                    </a:pathLst>
                  </a:custGeom>
                  <a:solidFill>
                    <a:schemeClr val="bg1">
                      <a:lumMod val="85000"/>
                    </a:schemeClr>
                  </a:solidFill>
                  <a:ln>
                    <a:noFill/>
                  </a:ln>
                </p:spPr>
                <p:txBody>
                  <a:bodyPr anchor="ctr"/>
                  <a:lstStyle/>
                  <a:p>
                    <a:pPr algn="ctr"/>
                    <a:endParaRPr/>
                  </a:p>
                </p:txBody>
              </p:sp>
            </p:grpSp>
            <p:grpSp>
              <p:nvGrpSpPr>
                <p:cNvPr id="42" name="iṥliḍê">
                  <a:extLst>
                    <a:ext uri="{FF2B5EF4-FFF2-40B4-BE49-F238E27FC236}">
                      <a16:creationId xmlns:a16="http://schemas.microsoft.com/office/drawing/2014/main" id="{3CD5E196-7364-47A2-9D04-4432708E357D}"/>
                    </a:ext>
                  </a:extLst>
                </p:cNvPr>
                <p:cNvGrpSpPr/>
                <p:nvPr/>
              </p:nvGrpSpPr>
              <p:grpSpPr>
                <a:xfrm>
                  <a:off x="1882274" y="3689768"/>
                  <a:ext cx="414088" cy="488656"/>
                  <a:chOff x="4711354" y="5301720"/>
                  <a:chExt cx="414088" cy="488656"/>
                </a:xfrm>
              </p:grpSpPr>
              <p:sp>
                <p:nvSpPr>
                  <p:cNvPr id="91" name="ïṩḻîḑè">
                    <a:extLst>
                      <a:ext uri="{FF2B5EF4-FFF2-40B4-BE49-F238E27FC236}">
                        <a16:creationId xmlns:a16="http://schemas.microsoft.com/office/drawing/2014/main" id="{F9B2AD32-32BF-461B-89B7-C38869821C4B}"/>
                      </a:ext>
                    </a:extLst>
                  </p:cNvPr>
                  <p:cNvSpPr/>
                  <p:nvPr/>
                </p:nvSpPr>
                <p:spPr bwMode="auto">
                  <a:xfrm>
                    <a:off x="4801786" y="5301720"/>
                    <a:ext cx="323656" cy="323656"/>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3 h 86"/>
                      <a:gd name="T12" fmla="*/ 3 w 86"/>
                      <a:gd name="T13" fmla="*/ 43 h 86"/>
                      <a:gd name="T14" fmla="*/ 43 w 86"/>
                      <a:gd name="T15" fmla="*/ 83 h 86"/>
                      <a:gd name="T16" fmla="*/ 83 w 86"/>
                      <a:gd name="T17" fmla="*/ 43 h 86"/>
                      <a:gd name="T18" fmla="*/ 43 w 86"/>
                      <a:gd name="T19"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20"/>
                          <a:pt x="19" y="0"/>
                          <a:pt x="43" y="0"/>
                        </a:cubicBezTo>
                        <a:cubicBezTo>
                          <a:pt x="67" y="0"/>
                          <a:pt x="86" y="20"/>
                          <a:pt x="86" y="43"/>
                        </a:cubicBezTo>
                        <a:cubicBezTo>
                          <a:pt x="86" y="67"/>
                          <a:pt x="67" y="86"/>
                          <a:pt x="43" y="86"/>
                        </a:cubicBezTo>
                        <a:close/>
                        <a:moveTo>
                          <a:pt x="43" y="3"/>
                        </a:moveTo>
                        <a:cubicBezTo>
                          <a:pt x="21" y="3"/>
                          <a:pt x="3" y="21"/>
                          <a:pt x="3" y="43"/>
                        </a:cubicBezTo>
                        <a:cubicBezTo>
                          <a:pt x="3" y="65"/>
                          <a:pt x="21" y="83"/>
                          <a:pt x="43" y="83"/>
                        </a:cubicBezTo>
                        <a:cubicBezTo>
                          <a:pt x="65" y="83"/>
                          <a:pt x="83" y="65"/>
                          <a:pt x="83" y="43"/>
                        </a:cubicBezTo>
                        <a:cubicBezTo>
                          <a:pt x="83" y="21"/>
                          <a:pt x="65" y="3"/>
                          <a:pt x="43" y="3"/>
                        </a:cubicBezTo>
                        <a:close/>
                      </a:path>
                    </a:pathLst>
                  </a:custGeom>
                  <a:solidFill>
                    <a:schemeClr val="bg1">
                      <a:lumMod val="85000"/>
                    </a:schemeClr>
                  </a:solidFill>
                  <a:ln>
                    <a:noFill/>
                  </a:ln>
                </p:spPr>
                <p:txBody>
                  <a:bodyPr anchor="ctr"/>
                  <a:lstStyle/>
                  <a:p>
                    <a:pPr algn="ctr"/>
                    <a:endParaRPr/>
                  </a:p>
                </p:txBody>
              </p:sp>
              <p:sp>
                <p:nvSpPr>
                  <p:cNvPr id="92" name="îšḷïḑé">
                    <a:extLst>
                      <a:ext uri="{FF2B5EF4-FFF2-40B4-BE49-F238E27FC236}">
                        <a16:creationId xmlns:a16="http://schemas.microsoft.com/office/drawing/2014/main" id="{6E1575E5-3AED-46AB-99CD-4880B5D4C3EA}"/>
                      </a:ext>
                    </a:extLst>
                  </p:cNvPr>
                  <p:cNvSpPr/>
                  <p:nvPr/>
                </p:nvSpPr>
                <p:spPr bwMode="auto">
                  <a:xfrm>
                    <a:off x="4835104" y="5335037"/>
                    <a:ext cx="257020" cy="260193"/>
                  </a:xfrm>
                  <a:custGeom>
                    <a:avLst/>
                    <a:gdLst>
                      <a:gd name="T0" fmla="*/ 34 w 68"/>
                      <a:gd name="T1" fmla="*/ 69 h 69"/>
                      <a:gd name="T2" fmla="*/ 0 w 68"/>
                      <a:gd name="T3" fmla="*/ 34 h 69"/>
                      <a:gd name="T4" fmla="*/ 34 w 68"/>
                      <a:gd name="T5" fmla="*/ 0 h 69"/>
                      <a:gd name="T6" fmla="*/ 68 w 68"/>
                      <a:gd name="T7" fmla="*/ 34 h 69"/>
                      <a:gd name="T8" fmla="*/ 34 w 68"/>
                      <a:gd name="T9" fmla="*/ 69 h 69"/>
                      <a:gd name="T10" fmla="*/ 34 w 68"/>
                      <a:gd name="T11" fmla="*/ 3 h 69"/>
                      <a:gd name="T12" fmla="*/ 3 w 68"/>
                      <a:gd name="T13" fmla="*/ 34 h 69"/>
                      <a:gd name="T14" fmla="*/ 34 w 68"/>
                      <a:gd name="T15" fmla="*/ 66 h 69"/>
                      <a:gd name="T16" fmla="*/ 65 w 68"/>
                      <a:gd name="T17" fmla="*/ 34 h 69"/>
                      <a:gd name="T18" fmla="*/ 34 w 68"/>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69"/>
                        </a:moveTo>
                        <a:cubicBezTo>
                          <a:pt x="15" y="69"/>
                          <a:pt x="0" y="53"/>
                          <a:pt x="0" y="34"/>
                        </a:cubicBezTo>
                        <a:cubicBezTo>
                          <a:pt x="0" y="15"/>
                          <a:pt x="15" y="0"/>
                          <a:pt x="34" y="0"/>
                        </a:cubicBezTo>
                        <a:cubicBezTo>
                          <a:pt x="53" y="0"/>
                          <a:pt x="68" y="15"/>
                          <a:pt x="68" y="34"/>
                        </a:cubicBezTo>
                        <a:cubicBezTo>
                          <a:pt x="68" y="53"/>
                          <a:pt x="53" y="69"/>
                          <a:pt x="34" y="69"/>
                        </a:cubicBezTo>
                        <a:close/>
                        <a:moveTo>
                          <a:pt x="34" y="3"/>
                        </a:moveTo>
                        <a:cubicBezTo>
                          <a:pt x="17" y="3"/>
                          <a:pt x="3" y="17"/>
                          <a:pt x="3" y="34"/>
                        </a:cubicBezTo>
                        <a:cubicBezTo>
                          <a:pt x="3" y="51"/>
                          <a:pt x="17" y="66"/>
                          <a:pt x="34" y="66"/>
                        </a:cubicBezTo>
                        <a:cubicBezTo>
                          <a:pt x="51" y="66"/>
                          <a:pt x="65" y="51"/>
                          <a:pt x="65" y="34"/>
                        </a:cubicBezTo>
                        <a:cubicBezTo>
                          <a:pt x="65" y="17"/>
                          <a:pt x="51" y="3"/>
                          <a:pt x="34" y="3"/>
                        </a:cubicBezTo>
                        <a:close/>
                      </a:path>
                    </a:pathLst>
                  </a:custGeom>
                  <a:solidFill>
                    <a:schemeClr val="bg1">
                      <a:lumMod val="85000"/>
                    </a:schemeClr>
                  </a:solidFill>
                  <a:ln>
                    <a:noFill/>
                  </a:ln>
                </p:spPr>
                <p:txBody>
                  <a:bodyPr anchor="ctr"/>
                  <a:lstStyle/>
                  <a:p>
                    <a:pPr algn="ctr"/>
                    <a:endParaRPr/>
                  </a:p>
                </p:txBody>
              </p:sp>
              <p:sp>
                <p:nvSpPr>
                  <p:cNvPr id="93" name="ïṧḻîḋe">
                    <a:extLst>
                      <a:ext uri="{FF2B5EF4-FFF2-40B4-BE49-F238E27FC236}">
                        <a16:creationId xmlns:a16="http://schemas.microsoft.com/office/drawing/2014/main" id="{A5CE23F8-B399-4C3F-8AD0-DB861C0EEECD}"/>
                      </a:ext>
                    </a:extLst>
                  </p:cNvPr>
                  <p:cNvSpPr/>
                  <p:nvPr/>
                </p:nvSpPr>
                <p:spPr bwMode="auto">
                  <a:xfrm>
                    <a:off x="4711354" y="5584125"/>
                    <a:ext cx="199905" cy="206251"/>
                  </a:xfrm>
                  <a:custGeom>
                    <a:avLst/>
                    <a:gdLst>
                      <a:gd name="T0" fmla="*/ 8 w 53"/>
                      <a:gd name="T1" fmla="*/ 55 h 55"/>
                      <a:gd name="T2" fmla="*/ 8 w 53"/>
                      <a:gd name="T3" fmla="*/ 55 h 55"/>
                      <a:gd name="T4" fmla="*/ 4 w 53"/>
                      <a:gd name="T5" fmla="*/ 53 h 55"/>
                      <a:gd name="T6" fmla="*/ 40 w 53"/>
                      <a:gd name="T7" fmla="*/ 0 h 55"/>
                      <a:gd name="T8" fmla="*/ 42 w 53"/>
                      <a:gd name="T9" fmla="*/ 2 h 55"/>
                      <a:gd name="T10" fmla="*/ 6 w 53"/>
                      <a:gd name="T11" fmla="*/ 51 h 55"/>
                      <a:gd name="T12" fmla="*/ 8 w 53"/>
                      <a:gd name="T13" fmla="*/ 52 h 55"/>
                      <a:gd name="T14" fmla="*/ 50 w 53"/>
                      <a:gd name="T15" fmla="*/ 6 h 55"/>
                      <a:gd name="T16" fmla="*/ 53 w 53"/>
                      <a:gd name="T17" fmla="*/ 8 h 55"/>
                      <a:gd name="T18" fmla="*/ 8 w 53"/>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8" y="55"/>
                        </a:moveTo>
                        <a:cubicBezTo>
                          <a:pt x="8" y="55"/>
                          <a:pt x="8" y="55"/>
                          <a:pt x="8" y="55"/>
                        </a:cubicBezTo>
                        <a:cubicBezTo>
                          <a:pt x="6" y="55"/>
                          <a:pt x="5" y="54"/>
                          <a:pt x="4" y="53"/>
                        </a:cubicBezTo>
                        <a:cubicBezTo>
                          <a:pt x="0" y="45"/>
                          <a:pt x="31" y="10"/>
                          <a:pt x="40" y="0"/>
                        </a:cubicBezTo>
                        <a:cubicBezTo>
                          <a:pt x="42" y="2"/>
                          <a:pt x="42" y="2"/>
                          <a:pt x="42" y="2"/>
                        </a:cubicBezTo>
                        <a:cubicBezTo>
                          <a:pt x="23" y="23"/>
                          <a:pt x="4" y="47"/>
                          <a:pt x="6" y="51"/>
                        </a:cubicBezTo>
                        <a:cubicBezTo>
                          <a:pt x="7" y="52"/>
                          <a:pt x="7" y="52"/>
                          <a:pt x="8" y="52"/>
                        </a:cubicBezTo>
                        <a:cubicBezTo>
                          <a:pt x="15" y="52"/>
                          <a:pt x="32" y="38"/>
                          <a:pt x="50" y="6"/>
                        </a:cubicBezTo>
                        <a:cubicBezTo>
                          <a:pt x="53" y="8"/>
                          <a:pt x="53" y="8"/>
                          <a:pt x="53" y="8"/>
                        </a:cubicBezTo>
                        <a:cubicBezTo>
                          <a:pt x="35" y="39"/>
                          <a:pt x="17" y="55"/>
                          <a:pt x="8" y="55"/>
                        </a:cubicBezTo>
                        <a:close/>
                      </a:path>
                    </a:pathLst>
                  </a:custGeom>
                  <a:solidFill>
                    <a:schemeClr val="bg1">
                      <a:lumMod val="85000"/>
                    </a:schemeClr>
                  </a:solidFill>
                  <a:ln>
                    <a:noFill/>
                  </a:ln>
                </p:spPr>
                <p:txBody>
                  <a:bodyPr anchor="ctr"/>
                  <a:lstStyle/>
                  <a:p>
                    <a:pPr algn="ctr"/>
                    <a:endParaRPr/>
                  </a:p>
                </p:txBody>
              </p:sp>
              <p:sp>
                <p:nvSpPr>
                  <p:cNvPr id="94" name="ïSļïḋè">
                    <a:extLst>
                      <a:ext uri="{FF2B5EF4-FFF2-40B4-BE49-F238E27FC236}">
                        <a16:creationId xmlns:a16="http://schemas.microsoft.com/office/drawing/2014/main" id="{CB4C06ED-BFFB-43E8-9CD5-66BE2933C68C}"/>
                      </a:ext>
                    </a:extLst>
                  </p:cNvPr>
                  <p:cNvSpPr/>
                  <p:nvPr/>
                </p:nvSpPr>
                <p:spPr bwMode="auto">
                  <a:xfrm>
                    <a:off x="5009624" y="5376288"/>
                    <a:ext cx="52356" cy="82500"/>
                  </a:xfrm>
                  <a:custGeom>
                    <a:avLst/>
                    <a:gdLst>
                      <a:gd name="T0" fmla="*/ 11 w 14"/>
                      <a:gd name="T1" fmla="*/ 22 h 22"/>
                      <a:gd name="T2" fmla="*/ 0 w 14"/>
                      <a:gd name="T3" fmla="*/ 3 h 22"/>
                      <a:gd name="T4" fmla="*/ 1 w 14"/>
                      <a:gd name="T5" fmla="*/ 0 h 22"/>
                      <a:gd name="T6" fmla="*/ 14 w 14"/>
                      <a:gd name="T7" fmla="*/ 21 h 22"/>
                      <a:gd name="T8" fmla="*/ 11 w 14"/>
                      <a:gd name="T9" fmla="*/ 22 h 22"/>
                    </a:gdLst>
                    <a:ahLst/>
                    <a:cxnLst>
                      <a:cxn ang="0">
                        <a:pos x="T0" y="T1"/>
                      </a:cxn>
                      <a:cxn ang="0">
                        <a:pos x="T2" y="T3"/>
                      </a:cxn>
                      <a:cxn ang="0">
                        <a:pos x="T4" y="T5"/>
                      </a:cxn>
                      <a:cxn ang="0">
                        <a:pos x="T6" y="T7"/>
                      </a:cxn>
                      <a:cxn ang="0">
                        <a:pos x="T8" y="T9"/>
                      </a:cxn>
                    </a:cxnLst>
                    <a:rect l="0" t="0" r="r" b="b"/>
                    <a:pathLst>
                      <a:path w="14" h="22">
                        <a:moveTo>
                          <a:pt x="11" y="22"/>
                        </a:moveTo>
                        <a:cubicBezTo>
                          <a:pt x="9" y="7"/>
                          <a:pt x="0" y="3"/>
                          <a:pt x="0" y="3"/>
                        </a:cubicBezTo>
                        <a:cubicBezTo>
                          <a:pt x="1" y="0"/>
                          <a:pt x="1" y="0"/>
                          <a:pt x="1" y="0"/>
                        </a:cubicBezTo>
                        <a:cubicBezTo>
                          <a:pt x="2" y="0"/>
                          <a:pt x="12" y="5"/>
                          <a:pt x="14" y="21"/>
                        </a:cubicBezTo>
                        <a:lnTo>
                          <a:pt x="11" y="22"/>
                        </a:lnTo>
                        <a:close/>
                      </a:path>
                    </a:pathLst>
                  </a:custGeom>
                  <a:solidFill>
                    <a:schemeClr val="bg1">
                      <a:lumMod val="85000"/>
                    </a:schemeClr>
                  </a:solidFill>
                  <a:ln>
                    <a:noFill/>
                  </a:ln>
                </p:spPr>
                <p:txBody>
                  <a:bodyPr anchor="ctr"/>
                  <a:lstStyle/>
                  <a:p>
                    <a:pPr algn="ctr"/>
                    <a:endParaRPr/>
                  </a:p>
                </p:txBody>
              </p:sp>
            </p:grpSp>
            <p:grpSp>
              <p:nvGrpSpPr>
                <p:cNvPr id="43" name="íṥḷiḓé">
                  <a:extLst>
                    <a:ext uri="{FF2B5EF4-FFF2-40B4-BE49-F238E27FC236}">
                      <a16:creationId xmlns:a16="http://schemas.microsoft.com/office/drawing/2014/main" id="{A2F23880-3253-4717-BDD8-68C49E1934F7}"/>
                    </a:ext>
                  </a:extLst>
                </p:cNvPr>
                <p:cNvGrpSpPr/>
                <p:nvPr/>
              </p:nvGrpSpPr>
              <p:grpSpPr>
                <a:xfrm>
                  <a:off x="2627909" y="1485488"/>
                  <a:ext cx="339521" cy="337934"/>
                  <a:chOff x="5698186" y="4535417"/>
                  <a:chExt cx="339521" cy="337934"/>
                </a:xfrm>
              </p:grpSpPr>
              <p:sp>
                <p:nvSpPr>
                  <p:cNvPr id="86" name="íSlïḋè">
                    <a:extLst>
                      <a:ext uri="{FF2B5EF4-FFF2-40B4-BE49-F238E27FC236}">
                        <a16:creationId xmlns:a16="http://schemas.microsoft.com/office/drawing/2014/main" id="{E69ADE15-0BF0-433D-A128-9DA7EA4CDBAF}"/>
                      </a:ext>
                    </a:extLst>
                  </p:cNvPr>
                  <p:cNvSpPr/>
                  <p:nvPr/>
                </p:nvSpPr>
                <p:spPr bwMode="auto">
                  <a:xfrm>
                    <a:off x="5698186" y="4535417"/>
                    <a:ext cx="339521" cy="337934"/>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3 h 90"/>
                      <a:gd name="T12" fmla="*/ 3 w 90"/>
                      <a:gd name="T13" fmla="*/ 45 h 90"/>
                      <a:gd name="T14" fmla="*/ 45 w 90"/>
                      <a:gd name="T15" fmla="*/ 87 h 90"/>
                      <a:gd name="T16" fmla="*/ 87 w 90"/>
                      <a:gd name="T17" fmla="*/ 45 h 90"/>
                      <a:gd name="T18" fmla="*/ 45 w 90"/>
                      <a:gd name="T19"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1"/>
                          <a:pt x="20" y="0"/>
                          <a:pt x="45" y="0"/>
                        </a:cubicBezTo>
                        <a:cubicBezTo>
                          <a:pt x="70" y="0"/>
                          <a:pt x="90" y="21"/>
                          <a:pt x="90" y="45"/>
                        </a:cubicBezTo>
                        <a:cubicBezTo>
                          <a:pt x="90" y="70"/>
                          <a:pt x="70" y="90"/>
                          <a:pt x="45" y="90"/>
                        </a:cubicBezTo>
                        <a:close/>
                        <a:moveTo>
                          <a:pt x="45" y="3"/>
                        </a:moveTo>
                        <a:cubicBezTo>
                          <a:pt x="22" y="3"/>
                          <a:pt x="3" y="22"/>
                          <a:pt x="3" y="45"/>
                        </a:cubicBezTo>
                        <a:cubicBezTo>
                          <a:pt x="3" y="69"/>
                          <a:pt x="22" y="87"/>
                          <a:pt x="45" y="87"/>
                        </a:cubicBezTo>
                        <a:cubicBezTo>
                          <a:pt x="68" y="87"/>
                          <a:pt x="87" y="69"/>
                          <a:pt x="87" y="45"/>
                        </a:cubicBezTo>
                        <a:cubicBezTo>
                          <a:pt x="87" y="22"/>
                          <a:pt x="68" y="3"/>
                          <a:pt x="45" y="3"/>
                        </a:cubicBezTo>
                        <a:close/>
                      </a:path>
                    </a:pathLst>
                  </a:custGeom>
                  <a:solidFill>
                    <a:schemeClr val="bg1">
                      <a:lumMod val="85000"/>
                    </a:schemeClr>
                  </a:solidFill>
                  <a:ln>
                    <a:noFill/>
                  </a:ln>
                </p:spPr>
                <p:txBody>
                  <a:bodyPr anchor="ctr"/>
                  <a:lstStyle/>
                  <a:p>
                    <a:pPr algn="ctr"/>
                    <a:endParaRPr/>
                  </a:p>
                </p:txBody>
              </p:sp>
              <p:sp>
                <p:nvSpPr>
                  <p:cNvPr id="87" name="i$ļíḑé">
                    <a:extLst>
                      <a:ext uri="{FF2B5EF4-FFF2-40B4-BE49-F238E27FC236}">
                        <a16:creationId xmlns:a16="http://schemas.microsoft.com/office/drawing/2014/main" id="{6E9A5B0E-491D-4FE2-8D2A-61EF41CE24EC}"/>
                      </a:ext>
                    </a:extLst>
                  </p:cNvPr>
                  <p:cNvSpPr/>
                  <p:nvPr/>
                </p:nvSpPr>
                <p:spPr bwMode="auto">
                  <a:xfrm>
                    <a:off x="5733090" y="4573495"/>
                    <a:ext cx="271300" cy="266540"/>
                  </a:xfrm>
                  <a:custGeom>
                    <a:avLst/>
                    <a:gdLst>
                      <a:gd name="T0" fmla="*/ 36 w 72"/>
                      <a:gd name="T1" fmla="*/ 71 h 71"/>
                      <a:gd name="T2" fmla="*/ 0 w 72"/>
                      <a:gd name="T3" fmla="*/ 35 h 71"/>
                      <a:gd name="T4" fmla="*/ 36 w 72"/>
                      <a:gd name="T5" fmla="*/ 0 h 71"/>
                      <a:gd name="T6" fmla="*/ 72 w 72"/>
                      <a:gd name="T7" fmla="*/ 35 h 71"/>
                      <a:gd name="T8" fmla="*/ 36 w 72"/>
                      <a:gd name="T9" fmla="*/ 71 h 71"/>
                      <a:gd name="T10" fmla="*/ 36 w 72"/>
                      <a:gd name="T11" fmla="*/ 3 h 71"/>
                      <a:gd name="T12" fmla="*/ 3 w 72"/>
                      <a:gd name="T13" fmla="*/ 35 h 71"/>
                      <a:gd name="T14" fmla="*/ 36 w 72"/>
                      <a:gd name="T15" fmla="*/ 68 h 71"/>
                      <a:gd name="T16" fmla="*/ 69 w 72"/>
                      <a:gd name="T17" fmla="*/ 35 h 71"/>
                      <a:gd name="T18" fmla="*/ 36 w 72"/>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1">
                        <a:moveTo>
                          <a:pt x="36" y="71"/>
                        </a:moveTo>
                        <a:cubicBezTo>
                          <a:pt x="16" y="71"/>
                          <a:pt x="0" y="55"/>
                          <a:pt x="0" y="35"/>
                        </a:cubicBezTo>
                        <a:cubicBezTo>
                          <a:pt x="0" y="16"/>
                          <a:pt x="16" y="0"/>
                          <a:pt x="36" y="0"/>
                        </a:cubicBezTo>
                        <a:cubicBezTo>
                          <a:pt x="56" y="0"/>
                          <a:pt x="72" y="16"/>
                          <a:pt x="72" y="35"/>
                        </a:cubicBezTo>
                        <a:cubicBezTo>
                          <a:pt x="72" y="55"/>
                          <a:pt x="56" y="71"/>
                          <a:pt x="36" y="71"/>
                        </a:cubicBezTo>
                        <a:close/>
                        <a:moveTo>
                          <a:pt x="36" y="3"/>
                        </a:moveTo>
                        <a:cubicBezTo>
                          <a:pt x="18" y="3"/>
                          <a:pt x="3" y="17"/>
                          <a:pt x="3" y="35"/>
                        </a:cubicBezTo>
                        <a:cubicBezTo>
                          <a:pt x="3" y="53"/>
                          <a:pt x="18" y="68"/>
                          <a:pt x="36" y="68"/>
                        </a:cubicBezTo>
                        <a:cubicBezTo>
                          <a:pt x="54" y="68"/>
                          <a:pt x="69" y="53"/>
                          <a:pt x="69" y="35"/>
                        </a:cubicBezTo>
                        <a:cubicBezTo>
                          <a:pt x="69" y="17"/>
                          <a:pt x="54" y="3"/>
                          <a:pt x="36" y="3"/>
                        </a:cubicBezTo>
                        <a:close/>
                      </a:path>
                    </a:pathLst>
                  </a:custGeom>
                  <a:solidFill>
                    <a:schemeClr val="bg1">
                      <a:lumMod val="85000"/>
                    </a:schemeClr>
                  </a:solidFill>
                  <a:ln>
                    <a:noFill/>
                  </a:ln>
                </p:spPr>
                <p:txBody>
                  <a:bodyPr anchor="ctr"/>
                  <a:lstStyle/>
                  <a:p>
                    <a:pPr algn="ctr"/>
                    <a:endParaRPr/>
                  </a:p>
                </p:txBody>
              </p:sp>
              <p:sp>
                <p:nvSpPr>
                  <p:cNvPr id="88" name="íš1íḓe">
                    <a:extLst>
                      <a:ext uri="{FF2B5EF4-FFF2-40B4-BE49-F238E27FC236}">
                        <a16:creationId xmlns:a16="http://schemas.microsoft.com/office/drawing/2014/main" id="{EB8C05D7-DC25-416A-A4E7-364BD581048A}"/>
                      </a:ext>
                    </a:extLst>
                  </p:cNvPr>
                  <p:cNvSpPr/>
                  <p:nvPr/>
                </p:nvSpPr>
                <p:spPr bwMode="auto">
                  <a:xfrm>
                    <a:off x="5845734" y="4686140"/>
                    <a:ext cx="41250" cy="41250"/>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3 h 11"/>
                      <a:gd name="T12" fmla="*/ 3 w 11"/>
                      <a:gd name="T13" fmla="*/ 5 h 11"/>
                      <a:gd name="T14" fmla="*/ 6 w 11"/>
                      <a:gd name="T15" fmla="*/ 8 h 11"/>
                      <a:gd name="T16" fmla="*/ 8 w 11"/>
                      <a:gd name="T17" fmla="*/ 5 h 11"/>
                      <a:gd name="T18" fmla="*/ 6 w 11"/>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5"/>
                        </a:cubicBezTo>
                        <a:cubicBezTo>
                          <a:pt x="0" y="2"/>
                          <a:pt x="3" y="0"/>
                          <a:pt x="6" y="0"/>
                        </a:cubicBezTo>
                        <a:cubicBezTo>
                          <a:pt x="9" y="0"/>
                          <a:pt x="11" y="2"/>
                          <a:pt x="11" y="5"/>
                        </a:cubicBezTo>
                        <a:cubicBezTo>
                          <a:pt x="11" y="9"/>
                          <a:pt x="9" y="11"/>
                          <a:pt x="6" y="11"/>
                        </a:cubicBezTo>
                        <a:close/>
                        <a:moveTo>
                          <a:pt x="6" y="3"/>
                        </a:moveTo>
                        <a:cubicBezTo>
                          <a:pt x="4" y="3"/>
                          <a:pt x="3" y="4"/>
                          <a:pt x="3" y="5"/>
                        </a:cubicBezTo>
                        <a:cubicBezTo>
                          <a:pt x="3" y="7"/>
                          <a:pt x="4" y="8"/>
                          <a:pt x="6" y="8"/>
                        </a:cubicBezTo>
                        <a:cubicBezTo>
                          <a:pt x="7" y="8"/>
                          <a:pt x="8" y="7"/>
                          <a:pt x="8" y="5"/>
                        </a:cubicBezTo>
                        <a:cubicBezTo>
                          <a:pt x="8" y="4"/>
                          <a:pt x="7" y="3"/>
                          <a:pt x="6" y="3"/>
                        </a:cubicBezTo>
                        <a:close/>
                      </a:path>
                    </a:pathLst>
                  </a:custGeom>
                  <a:solidFill>
                    <a:schemeClr val="bg1">
                      <a:lumMod val="85000"/>
                    </a:schemeClr>
                  </a:solidFill>
                  <a:ln>
                    <a:noFill/>
                  </a:ln>
                </p:spPr>
                <p:txBody>
                  <a:bodyPr anchor="ctr"/>
                  <a:lstStyle/>
                  <a:p>
                    <a:pPr algn="ctr"/>
                    <a:endParaRPr/>
                  </a:p>
                </p:txBody>
              </p:sp>
              <p:sp>
                <p:nvSpPr>
                  <p:cNvPr id="89" name="ïślïḑé">
                    <a:extLst>
                      <a:ext uri="{FF2B5EF4-FFF2-40B4-BE49-F238E27FC236}">
                        <a16:creationId xmlns:a16="http://schemas.microsoft.com/office/drawing/2014/main" id="{700D9733-AD5F-48E8-AF16-6AD18A2A20A6}"/>
                      </a:ext>
                    </a:extLst>
                  </p:cNvPr>
                  <p:cNvSpPr/>
                  <p:nvPr/>
                </p:nvSpPr>
                <p:spPr bwMode="auto">
                  <a:xfrm>
                    <a:off x="5853667" y="4598880"/>
                    <a:ext cx="30145" cy="98366"/>
                  </a:xfrm>
                  <a:custGeom>
                    <a:avLst/>
                    <a:gdLst>
                      <a:gd name="T0" fmla="*/ 5 w 8"/>
                      <a:gd name="T1" fmla="*/ 26 h 26"/>
                      <a:gd name="T2" fmla="*/ 4 w 8"/>
                      <a:gd name="T3" fmla="*/ 6 h 26"/>
                      <a:gd name="T4" fmla="*/ 3 w 8"/>
                      <a:gd name="T5" fmla="*/ 24 h 26"/>
                      <a:gd name="T6" fmla="*/ 0 w 8"/>
                      <a:gd name="T7" fmla="*/ 24 h 26"/>
                      <a:gd name="T8" fmla="*/ 3 w 8"/>
                      <a:gd name="T9" fmla="*/ 1 h 26"/>
                      <a:gd name="T10" fmla="*/ 5 w 8"/>
                      <a:gd name="T11" fmla="*/ 1 h 26"/>
                      <a:gd name="T12" fmla="*/ 8 w 8"/>
                      <a:gd name="T13" fmla="*/ 26 h 26"/>
                      <a:gd name="T14" fmla="*/ 5 w 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5" y="26"/>
                        </a:moveTo>
                        <a:cubicBezTo>
                          <a:pt x="5" y="18"/>
                          <a:pt x="5" y="10"/>
                          <a:pt x="4" y="6"/>
                        </a:cubicBezTo>
                        <a:cubicBezTo>
                          <a:pt x="3" y="10"/>
                          <a:pt x="3" y="17"/>
                          <a:pt x="3" y="24"/>
                        </a:cubicBezTo>
                        <a:cubicBezTo>
                          <a:pt x="0" y="24"/>
                          <a:pt x="0" y="24"/>
                          <a:pt x="0" y="24"/>
                        </a:cubicBezTo>
                        <a:cubicBezTo>
                          <a:pt x="0" y="15"/>
                          <a:pt x="0" y="3"/>
                          <a:pt x="3" y="1"/>
                        </a:cubicBezTo>
                        <a:cubicBezTo>
                          <a:pt x="4" y="0"/>
                          <a:pt x="4" y="0"/>
                          <a:pt x="5" y="1"/>
                        </a:cubicBezTo>
                        <a:cubicBezTo>
                          <a:pt x="6" y="1"/>
                          <a:pt x="8" y="2"/>
                          <a:pt x="8" y="26"/>
                        </a:cubicBezTo>
                        <a:lnTo>
                          <a:pt x="5" y="26"/>
                        </a:lnTo>
                        <a:close/>
                      </a:path>
                    </a:pathLst>
                  </a:custGeom>
                  <a:solidFill>
                    <a:schemeClr val="bg1">
                      <a:lumMod val="85000"/>
                    </a:schemeClr>
                  </a:solidFill>
                  <a:ln>
                    <a:noFill/>
                  </a:ln>
                </p:spPr>
                <p:txBody>
                  <a:bodyPr anchor="ctr"/>
                  <a:lstStyle/>
                  <a:p>
                    <a:pPr algn="ctr"/>
                    <a:endParaRPr/>
                  </a:p>
                </p:txBody>
              </p:sp>
              <p:sp>
                <p:nvSpPr>
                  <p:cNvPr id="90" name="íṣlîḑé">
                    <a:extLst>
                      <a:ext uri="{FF2B5EF4-FFF2-40B4-BE49-F238E27FC236}">
                        <a16:creationId xmlns:a16="http://schemas.microsoft.com/office/drawing/2014/main" id="{56CCBE5E-1BCC-4130-9E2F-A180584C4CFA}"/>
                      </a:ext>
                    </a:extLst>
                  </p:cNvPr>
                  <p:cNvSpPr/>
                  <p:nvPr/>
                </p:nvSpPr>
                <p:spPr bwMode="auto">
                  <a:xfrm>
                    <a:off x="5763233" y="4689313"/>
                    <a:ext cx="93606" cy="44423"/>
                  </a:xfrm>
                  <a:custGeom>
                    <a:avLst/>
                    <a:gdLst>
                      <a:gd name="T0" fmla="*/ 5 w 25"/>
                      <a:gd name="T1" fmla="*/ 12 h 12"/>
                      <a:gd name="T2" fmla="*/ 1 w 25"/>
                      <a:gd name="T3" fmla="*/ 11 h 12"/>
                      <a:gd name="T4" fmla="*/ 0 w 25"/>
                      <a:gd name="T5" fmla="*/ 9 h 12"/>
                      <a:gd name="T6" fmla="*/ 24 w 25"/>
                      <a:gd name="T7" fmla="*/ 0 h 12"/>
                      <a:gd name="T8" fmla="*/ 25 w 25"/>
                      <a:gd name="T9" fmla="*/ 3 h 12"/>
                      <a:gd name="T10" fmla="*/ 6 w 25"/>
                      <a:gd name="T11" fmla="*/ 9 h 12"/>
                      <a:gd name="T12" fmla="*/ 24 w 25"/>
                      <a:gd name="T13" fmla="*/ 6 h 12"/>
                      <a:gd name="T14" fmla="*/ 24 w 25"/>
                      <a:gd name="T15" fmla="*/ 8 h 12"/>
                      <a:gd name="T16" fmla="*/ 5 w 2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
                        <a:moveTo>
                          <a:pt x="5" y="12"/>
                        </a:moveTo>
                        <a:cubicBezTo>
                          <a:pt x="3" y="12"/>
                          <a:pt x="2" y="11"/>
                          <a:pt x="1" y="11"/>
                        </a:cubicBezTo>
                        <a:cubicBezTo>
                          <a:pt x="0" y="10"/>
                          <a:pt x="0" y="9"/>
                          <a:pt x="0" y="9"/>
                        </a:cubicBezTo>
                        <a:cubicBezTo>
                          <a:pt x="1" y="8"/>
                          <a:pt x="1" y="6"/>
                          <a:pt x="24" y="0"/>
                        </a:cubicBezTo>
                        <a:cubicBezTo>
                          <a:pt x="25" y="3"/>
                          <a:pt x="25" y="3"/>
                          <a:pt x="25" y="3"/>
                        </a:cubicBezTo>
                        <a:cubicBezTo>
                          <a:pt x="18" y="5"/>
                          <a:pt x="10" y="7"/>
                          <a:pt x="6" y="9"/>
                        </a:cubicBezTo>
                        <a:cubicBezTo>
                          <a:pt x="10" y="8"/>
                          <a:pt x="17" y="7"/>
                          <a:pt x="24" y="6"/>
                        </a:cubicBezTo>
                        <a:cubicBezTo>
                          <a:pt x="24" y="8"/>
                          <a:pt x="24" y="8"/>
                          <a:pt x="24" y="8"/>
                        </a:cubicBezTo>
                        <a:cubicBezTo>
                          <a:pt x="18" y="10"/>
                          <a:pt x="10" y="12"/>
                          <a:pt x="5" y="12"/>
                        </a:cubicBezTo>
                        <a:close/>
                      </a:path>
                    </a:pathLst>
                  </a:custGeom>
                  <a:solidFill>
                    <a:schemeClr val="bg1">
                      <a:lumMod val="85000"/>
                    </a:schemeClr>
                  </a:solidFill>
                  <a:ln>
                    <a:noFill/>
                  </a:ln>
                </p:spPr>
                <p:txBody>
                  <a:bodyPr anchor="ctr"/>
                  <a:lstStyle/>
                  <a:p>
                    <a:pPr algn="ctr"/>
                    <a:endParaRPr/>
                  </a:p>
                </p:txBody>
              </p:sp>
            </p:grpSp>
            <p:grpSp>
              <p:nvGrpSpPr>
                <p:cNvPr id="44" name="iśļïḍê">
                  <a:extLst>
                    <a:ext uri="{FF2B5EF4-FFF2-40B4-BE49-F238E27FC236}">
                      <a16:creationId xmlns:a16="http://schemas.microsoft.com/office/drawing/2014/main" id="{AE07B90C-150F-4D95-B0BF-58EBF5059F64}"/>
                    </a:ext>
                  </a:extLst>
                </p:cNvPr>
                <p:cNvGrpSpPr/>
                <p:nvPr/>
              </p:nvGrpSpPr>
              <p:grpSpPr>
                <a:xfrm>
                  <a:off x="3272006" y="1596959"/>
                  <a:ext cx="425193" cy="425194"/>
                  <a:chOff x="5623618" y="3915078"/>
                  <a:chExt cx="425193" cy="425194"/>
                </a:xfrm>
              </p:grpSpPr>
              <p:sp>
                <p:nvSpPr>
                  <p:cNvPr id="81" name="iS1îdé">
                    <a:extLst>
                      <a:ext uri="{FF2B5EF4-FFF2-40B4-BE49-F238E27FC236}">
                        <a16:creationId xmlns:a16="http://schemas.microsoft.com/office/drawing/2014/main" id="{5CEB3803-4646-4C30-8D30-5C8BBADA6685}"/>
                      </a:ext>
                    </a:extLst>
                  </p:cNvPr>
                  <p:cNvSpPr/>
                  <p:nvPr/>
                </p:nvSpPr>
                <p:spPr bwMode="auto">
                  <a:xfrm>
                    <a:off x="5653762" y="3942049"/>
                    <a:ext cx="11106" cy="376011"/>
                  </a:xfrm>
                  <a:prstGeom prst="rect">
                    <a:avLst/>
                  </a:prstGeom>
                  <a:solidFill>
                    <a:schemeClr val="bg1">
                      <a:lumMod val="85000"/>
                    </a:schemeClr>
                  </a:solidFill>
                  <a:ln>
                    <a:noFill/>
                  </a:ln>
                </p:spPr>
                <p:txBody>
                  <a:bodyPr anchor="ctr"/>
                  <a:lstStyle/>
                  <a:p>
                    <a:pPr algn="ctr"/>
                    <a:endParaRPr/>
                  </a:p>
                </p:txBody>
              </p:sp>
              <p:sp>
                <p:nvSpPr>
                  <p:cNvPr id="82" name="ïṧļíďè">
                    <a:extLst>
                      <a:ext uri="{FF2B5EF4-FFF2-40B4-BE49-F238E27FC236}">
                        <a16:creationId xmlns:a16="http://schemas.microsoft.com/office/drawing/2014/main" id="{4A95A9F5-0734-464A-88E8-14D8767B836E}"/>
                      </a:ext>
                    </a:extLst>
                  </p:cNvPr>
                  <p:cNvSpPr/>
                  <p:nvPr/>
                </p:nvSpPr>
                <p:spPr bwMode="auto">
                  <a:xfrm>
                    <a:off x="5623618" y="3915078"/>
                    <a:ext cx="60288" cy="82500"/>
                  </a:xfrm>
                  <a:custGeom>
                    <a:avLst/>
                    <a:gdLst>
                      <a:gd name="T0" fmla="*/ 7 w 38"/>
                      <a:gd name="T1" fmla="*/ 52 h 52"/>
                      <a:gd name="T2" fmla="*/ 0 w 38"/>
                      <a:gd name="T3" fmla="*/ 48 h 52"/>
                      <a:gd name="T4" fmla="*/ 21 w 38"/>
                      <a:gd name="T5" fmla="*/ 0 h 52"/>
                      <a:gd name="T6" fmla="*/ 38 w 38"/>
                      <a:gd name="T7" fmla="*/ 45 h 52"/>
                      <a:gd name="T8" fmla="*/ 31 w 38"/>
                      <a:gd name="T9" fmla="*/ 48 h 52"/>
                      <a:gd name="T10" fmla="*/ 21 w 38"/>
                      <a:gd name="T11" fmla="*/ 19 h 52"/>
                      <a:gd name="T12" fmla="*/ 7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7" y="52"/>
                        </a:moveTo>
                        <a:lnTo>
                          <a:pt x="0" y="48"/>
                        </a:lnTo>
                        <a:lnTo>
                          <a:pt x="21" y="0"/>
                        </a:lnTo>
                        <a:lnTo>
                          <a:pt x="38" y="45"/>
                        </a:lnTo>
                        <a:lnTo>
                          <a:pt x="31" y="48"/>
                        </a:lnTo>
                        <a:lnTo>
                          <a:pt x="21" y="19"/>
                        </a:lnTo>
                        <a:lnTo>
                          <a:pt x="7" y="52"/>
                        </a:lnTo>
                        <a:close/>
                      </a:path>
                    </a:pathLst>
                  </a:custGeom>
                  <a:solidFill>
                    <a:schemeClr val="bg1">
                      <a:lumMod val="85000"/>
                    </a:schemeClr>
                  </a:solidFill>
                  <a:ln>
                    <a:noFill/>
                  </a:ln>
                </p:spPr>
                <p:txBody>
                  <a:bodyPr anchor="ctr"/>
                  <a:lstStyle/>
                  <a:p>
                    <a:pPr algn="ctr"/>
                    <a:endParaRPr/>
                  </a:p>
                </p:txBody>
              </p:sp>
              <p:sp>
                <p:nvSpPr>
                  <p:cNvPr id="83" name="iṥlidè">
                    <a:extLst>
                      <a:ext uri="{FF2B5EF4-FFF2-40B4-BE49-F238E27FC236}">
                        <a16:creationId xmlns:a16="http://schemas.microsoft.com/office/drawing/2014/main" id="{AE280177-8F84-4208-9585-FBBA8D2DF208}"/>
                      </a:ext>
                    </a:extLst>
                  </p:cNvPr>
                  <p:cNvSpPr/>
                  <p:nvPr/>
                </p:nvSpPr>
                <p:spPr bwMode="auto">
                  <a:xfrm>
                    <a:off x="5653762" y="4305369"/>
                    <a:ext cx="369666" cy="12692"/>
                  </a:xfrm>
                  <a:prstGeom prst="rect">
                    <a:avLst/>
                  </a:prstGeom>
                  <a:solidFill>
                    <a:schemeClr val="bg1">
                      <a:lumMod val="85000"/>
                    </a:schemeClr>
                  </a:solidFill>
                  <a:ln>
                    <a:noFill/>
                  </a:ln>
                </p:spPr>
                <p:txBody>
                  <a:bodyPr anchor="ctr"/>
                  <a:lstStyle/>
                  <a:p>
                    <a:pPr algn="ctr"/>
                    <a:endParaRPr/>
                  </a:p>
                </p:txBody>
              </p:sp>
              <p:sp>
                <p:nvSpPr>
                  <p:cNvPr id="84" name="ïṥlídê">
                    <a:extLst>
                      <a:ext uri="{FF2B5EF4-FFF2-40B4-BE49-F238E27FC236}">
                        <a16:creationId xmlns:a16="http://schemas.microsoft.com/office/drawing/2014/main" id="{F7C85751-D34B-4A0B-A866-36A13FACA0B0}"/>
                      </a:ext>
                    </a:extLst>
                  </p:cNvPr>
                  <p:cNvSpPr/>
                  <p:nvPr/>
                </p:nvSpPr>
                <p:spPr bwMode="auto">
                  <a:xfrm>
                    <a:off x="5969484" y="4279984"/>
                    <a:ext cx="79327" cy="60288"/>
                  </a:xfrm>
                  <a:custGeom>
                    <a:avLst/>
                    <a:gdLst>
                      <a:gd name="T0" fmla="*/ 5 w 50"/>
                      <a:gd name="T1" fmla="*/ 38 h 38"/>
                      <a:gd name="T2" fmla="*/ 3 w 50"/>
                      <a:gd name="T3" fmla="*/ 31 h 38"/>
                      <a:gd name="T4" fmla="*/ 31 w 50"/>
                      <a:gd name="T5" fmla="*/ 21 h 38"/>
                      <a:gd name="T6" fmla="*/ 0 w 50"/>
                      <a:gd name="T7" fmla="*/ 7 h 38"/>
                      <a:gd name="T8" fmla="*/ 3 w 50"/>
                      <a:gd name="T9" fmla="*/ 0 h 38"/>
                      <a:gd name="T10" fmla="*/ 50 w 50"/>
                      <a:gd name="T11" fmla="*/ 21 h 38"/>
                      <a:gd name="T12" fmla="*/ 5 w 5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5" y="38"/>
                        </a:moveTo>
                        <a:lnTo>
                          <a:pt x="3" y="31"/>
                        </a:lnTo>
                        <a:lnTo>
                          <a:pt x="31" y="21"/>
                        </a:lnTo>
                        <a:lnTo>
                          <a:pt x="0" y="7"/>
                        </a:lnTo>
                        <a:lnTo>
                          <a:pt x="3" y="0"/>
                        </a:lnTo>
                        <a:lnTo>
                          <a:pt x="50" y="21"/>
                        </a:lnTo>
                        <a:lnTo>
                          <a:pt x="5" y="38"/>
                        </a:lnTo>
                        <a:close/>
                      </a:path>
                    </a:pathLst>
                  </a:custGeom>
                  <a:solidFill>
                    <a:schemeClr val="bg1">
                      <a:lumMod val="85000"/>
                    </a:schemeClr>
                  </a:solidFill>
                  <a:ln>
                    <a:noFill/>
                  </a:ln>
                </p:spPr>
                <p:txBody>
                  <a:bodyPr anchor="ctr"/>
                  <a:lstStyle/>
                  <a:p>
                    <a:pPr algn="ctr"/>
                    <a:endParaRPr/>
                  </a:p>
                </p:txBody>
              </p:sp>
              <p:sp>
                <p:nvSpPr>
                  <p:cNvPr id="85" name="iŝľîḑé">
                    <a:extLst>
                      <a:ext uri="{FF2B5EF4-FFF2-40B4-BE49-F238E27FC236}">
                        <a16:creationId xmlns:a16="http://schemas.microsoft.com/office/drawing/2014/main" id="{DE31DB92-12EC-4CA3-A0CB-051692CBE50C}"/>
                      </a:ext>
                    </a:extLst>
                  </p:cNvPr>
                  <p:cNvSpPr/>
                  <p:nvPr/>
                </p:nvSpPr>
                <p:spPr bwMode="auto">
                  <a:xfrm>
                    <a:off x="5653762" y="4084838"/>
                    <a:ext cx="304617" cy="228463"/>
                  </a:xfrm>
                  <a:custGeom>
                    <a:avLst/>
                    <a:gdLst>
                      <a:gd name="T0" fmla="*/ 78 w 81"/>
                      <a:gd name="T1" fmla="*/ 61 h 61"/>
                      <a:gd name="T2" fmla="*/ 63 w 81"/>
                      <a:gd name="T3" fmla="*/ 5 h 61"/>
                      <a:gd name="T4" fmla="*/ 55 w 81"/>
                      <a:gd name="T5" fmla="*/ 4 h 61"/>
                      <a:gd name="T6" fmla="*/ 48 w 81"/>
                      <a:gd name="T7" fmla="*/ 23 h 61"/>
                      <a:gd name="T8" fmla="*/ 39 w 81"/>
                      <a:gd name="T9" fmla="*/ 44 h 61"/>
                      <a:gd name="T10" fmla="*/ 23 w 81"/>
                      <a:gd name="T11" fmla="*/ 37 h 61"/>
                      <a:gd name="T12" fmla="*/ 15 w 81"/>
                      <a:gd name="T13" fmla="*/ 28 h 61"/>
                      <a:gd name="T14" fmla="*/ 13 w 81"/>
                      <a:gd name="T15" fmla="*/ 29 h 61"/>
                      <a:gd name="T16" fmla="*/ 3 w 81"/>
                      <a:gd name="T17" fmla="*/ 59 h 61"/>
                      <a:gd name="T18" fmla="*/ 0 w 81"/>
                      <a:gd name="T19" fmla="*/ 58 h 61"/>
                      <a:gd name="T20" fmla="*/ 11 w 81"/>
                      <a:gd name="T21" fmla="*/ 26 h 61"/>
                      <a:gd name="T22" fmla="*/ 16 w 81"/>
                      <a:gd name="T23" fmla="*/ 26 h 61"/>
                      <a:gd name="T24" fmla="*/ 26 w 81"/>
                      <a:gd name="T25" fmla="*/ 35 h 61"/>
                      <a:gd name="T26" fmla="*/ 38 w 81"/>
                      <a:gd name="T27" fmla="*/ 41 h 61"/>
                      <a:gd name="T28" fmla="*/ 45 w 81"/>
                      <a:gd name="T29" fmla="*/ 23 h 61"/>
                      <a:gd name="T30" fmla="*/ 54 w 81"/>
                      <a:gd name="T31" fmla="*/ 2 h 61"/>
                      <a:gd name="T32" fmla="*/ 64 w 81"/>
                      <a:gd name="T33" fmla="*/ 3 h 61"/>
                      <a:gd name="T34" fmla="*/ 81 w 81"/>
                      <a:gd name="T35" fmla="*/ 61 h 61"/>
                      <a:gd name="T36" fmla="*/ 78 w 81"/>
                      <a:gd name="T3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61">
                        <a:moveTo>
                          <a:pt x="78" y="61"/>
                        </a:moveTo>
                        <a:cubicBezTo>
                          <a:pt x="78" y="47"/>
                          <a:pt x="75" y="11"/>
                          <a:pt x="63" y="5"/>
                        </a:cubicBezTo>
                        <a:cubicBezTo>
                          <a:pt x="60" y="4"/>
                          <a:pt x="57" y="3"/>
                          <a:pt x="55" y="4"/>
                        </a:cubicBezTo>
                        <a:cubicBezTo>
                          <a:pt x="51" y="7"/>
                          <a:pt x="50" y="15"/>
                          <a:pt x="48" y="23"/>
                        </a:cubicBezTo>
                        <a:cubicBezTo>
                          <a:pt x="47" y="33"/>
                          <a:pt x="45" y="41"/>
                          <a:pt x="39" y="44"/>
                        </a:cubicBezTo>
                        <a:cubicBezTo>
                          <a:pt x="31" y="48"/>
                          <a:pt x="27" y="42"/>
                          <a:pt x="23" y="37"/>
                        </a:cubicBezTo>
                        <a:cubicBezTo>
                          <a:pt x="21" y="33"/>
                          <a:pt x="19" y="30"/>
                          <a:pt x="15" y="28"/>
                        </a:cubicBezTo>
                        <a:cubicBezTo>
                          <a:pt x="14" y="28"/>
                          <a:pt x="13" y="28"/>
                          <a:pt x="13" y="29"/>
                        </a:cubicBezTo>
                        <a:cubicBezTo>
                          <a:pt x="7" y="32"/>
                          <a:pt x="4" y="51"/>
                          <a:pt x="3" y="59"/>
                        </a:cubicBezTo>
                        <a:cubicBezTo>
                          <a:pt x="0" y="58"/>
                          <a:pt x="0" y="58"/>
                          <a:pt x="0" y="58"/>
                        </a:cubicBezTo>
                        <a:cubicBezTo>
                          <a:pt x="0" y="55"/>
                          <a:pt x="3" y="30"/>
                          <a:pt x="11" y="26"/>
                        </a:cubicBezTo>
                        <a:cubicBezTo>
                          <a:pt x="13" y="25"/>
                          <a:pt x="14" y="25"/>
                          <a:pt x="16" y="26"/>
                        </a:cubicBezTo>
                        <a:cubicBezTo>
                          <a:pt x="21" y="28"/>
                          <a:pt x="23" y="32"/>
                          <a:pt x="26" y="35"/>
                        </a:cubicBezTo>
                        <a:cubicBezTo>
                          <a:pt x="30" y="41"/>
                          <a:pt x="32" y="44"/>
                          <a:pt x="38" y="41"/>
                        </a:cubicBezTo>
                        <a:cubicBezTo>
                          <a:pt x="42" y="39"/>
                          <a:pt x="44" y="31"/>
                          <a:pt x="45" y="23"/>
                        </a:cubicBezTo>
                        <a:cubicBezTo>
                          <a:pt x="47" y="13"/>
                          <a:pt x="48" y="5"/>
                          <a:pt x="54" y="2"/>
                        </a:cubicBezTo>
                        <a:cubicBezTo>
                          <a:pt x="57" y="0"/>
                          <a:pt x="60" y="1"/>
                          <a:pt x="64" y="3"/>
                        </a:cubicBezTo>
                        <a:cubicBezTo>
                          <a:pt x="80" y="10"/>
                          <a:pt x="81" y="59"/>
                          <a:pt x="81" y="61"/>
                        </a:cubicBezTo>
                        <a:lnTo>
                          <a:pt x="78" y="61"/>
                        </a:lnTo>
                        <a:close/>
                      </a:path>
                    </a:pathLst>
                  </a:custGeom>
                  <a:solidFill>
                    <a:schemeClr val="bg1">
                      <a:lumMod val="85000"/>
                    </a:schemeClr>
                  </a:solidFill>
                  <a:ln>
                    <a:noFill/>
                  </a:ln>
                </p:spPr>
                <p:txBody>
                  <a:bodyPr anchor="ctr"/>
                  <a:lstStyle/>
                  <a:p>
                    <a:pPr algn="ctr"/>
                    <a:endParaRPr/>
                  </a:p>
                </p:txBody>
              </p:sp>
            </p:grpSp>
            <p:grpSp>
              <p:nvGrpSpPr>
                <p:cNvPr id="45" name="íṥlíḑê">
                  <a:extLst>
                    <a:ext uri="{FF2B5EF4-FFF2-40B4-BE49-F238E27FC236}">
                      <a16:creationId xmlns:a16="http://schemas.microsoft.com/office/drawing/2014/main" id="{D98DD3A3-9B78-4E45-B913-356A05B4ACAD}"/>
                    </a:ext>
                  </a:extLst>
                </p:cNvPr>
                <p:cNvGrpSpPr/>
                <p:nvPr/>
              </p:nvGrpSpPr>
              <p:grpSpPr>
                <a:xfrm>
                  <a:off x="4263837" y="2865836"/>
                  <a:ext cx="380772" cy="341108"/>
                  <a:chOff x="5100057" y="4749602"/>
                  <a:chExt cx="380772" cy="341108"/>
                </a:xfrm>
              </p:grpSpPr>
              <p:sp>
                <p:nvSpPr>
                  <p:cNvPr id="79" name="iṩļidè">
                    <a:extLst>
                      <a:ext uri="{FF2B5EF4-FFF2-40B4-BE49-F238E27FC236}">
                        <a16:creationId xmlns:a16="http://schemas.microsoft.com/office/drawing/2014/main" id="{4365376A-8EAC-42D1-98F8-9C3B89A1ED67}"/>
                      </a:ext>
                    </a:extLst>
                  </p:cNvPr>
                  <p:cNvSpPr/>
                  <p:nvPr/>
                </p:nvSpPr>
                <p:spPr bwMode="auto">
                  <a:xfrm>
                    <a:off x="5100057" y="4809891"/>
                    <a:ext cx="282405" cy="280819"/>
                  </a:xfrm>
                  <a:custGeom>
                    <a:avLst/>
                    <a:gdLst>
                      <a:gd name="T0" fmla="*/ 72 w 75"/>
                      <a:gd name="T1" fmla="*/ 72 h 75"/>
                      <a:gd name="T2" fmla="*/ 3 w 75"/>
                      <a:gd name="T3" fmla="*/ 72 h 75"/>
                      <a:gd name="T4" fmla="*/ 3 w 75"/>
                      <a:gd name="T5" fmla="*/ 3 h 75"/>
                      <a:gd name="T6" fmla="*/ 16 w 75"/>
                      <a:gd name="T7" fmla="*/ 3 h 75"/>
                      <a:gd name="T8" fmla="*/ 15 w 75"/>
                      <a:gd name="T9" fmla="*/ 0 h 75"/>
                      <a:gd name="T10" fmla="*/ 0 w 75"/>
                      <a:gd name="T11" fmla="*/ 0 h 75"/>
                      <a:gd name="T12" fmla="*/ 0 w 75"/>
                      <a:gd name="T13" fmla="*/ 75 h 75"/>
                      <a:gd name="T14" fmla="*/ 75 w 75"/>
                      <a:gd name="T15" fmla="*/ 75 h 75"/>
                      <a:gd name="T16" fmla="*/ 75 w 75"/>
                      <a:gd name="T17" fmla="*/ 27 h 75"/>
                      <a:gd name="T18" fmla="*/ 72 w 75"/>
                      <a:gd name="T19" fmla="*/ 29 h 75"/>
                      <a:gd name="T20" fmla="*/ 72 w 75"/>
                      <a:gd name="T21" fmla="*/ 72 h 75"/>
                      <a:gd name="T22" fmla="*/ 28 w 75"/>
                      <a:gd name="T23" fmla="*/ 0 h 75"/>
                      <a:gd name="T24" fmla="*/ 29 w 75"/>
                      <a:gd name="T25" fmla="*/ 3 h 75"/>
                      <a:gd name="T26" fmla="*/ 72 w 75"/>
                      <a:gd name="T27" fmla="*/ 3 h 75"/>
                      <a:gd name="T28" fmla="*/ 72 w 75"/>
                      <a:gd name="T29" fmla="*/ 13 h 75"/>
                      <a:gd name="T30" fmla="*/ 75 w 75"/>
                      <a:gd name="T31" fmla="*/ 11 h 75"/>
                      <a:gd name="T32" fmla="*/ 75 w 75"/>
                      <a:gd name="T33" fmla="*/ 0 h 75"/>
                      <a:gd name="T34" fmla="*/ 2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72" y="72"/>
                        </a:moveTo>
                        <a:cubicBezTo>
                          <a:pt x="3" y="72"/>
                          <a:pt x="3" y="72"/>
                          <a:pt x="3" y="72"/>
                        </a:cubicBezTo>
                        <a:cubicBezTo>
                          <a:pt x="3" y="3"/>
                          <a:pt x="3" y="3"/>
                          <a:pt x="3" y="3"/>
                        </a:cubicBezTo>
                        <a:cubicBezTo>
                          <a:pt x="16" y="3"/>
                          <a:pt x="16" y="3"/>
                          <a:pt x="16" y="3"/>
                        </a:cubicBezTo>
                        <a:cubicBezTo>
                          <a:pt x="15" y="2"/>
                          <a:pt x="15" y="1"/>
                          <a:pt x="15" y="0"/>
                        </a:cubicBezTo>
                        <a:cubicBezTo>
                          <a:pt x="0" y="0"/>
                          <a:pt x="0" y="0"/>
                          <a:pt x="0" y="0"/>
                        </a:cubicBezTo>
                        <a:cubicBezTo>
                          <a:pt x="0" y="75"/>
                          <a:pt x="0" y="75"/>
                          <a:pt x="0" y="75"/>
                        </a:cubicBezTo>
                        <a:cubicBezTo>
                          <a:pt x="75" y="75"/>
                          <a:pt x="75" y="75"/>
                          <a:pt x="75" y="75"/>
                        </a:cubicBezTo>
                        <a:cubicBezTo>
                          <a:pt x="75" y="27"/>
                          <a:pt x="75" y="27"/>
                          <a:pt x="75" y="27"/>
                        </a:cubicBezTo>
                        <a:cubicBezTo>
                          <a:pt x="74" y="28"/>
                          <a:pt x="73" y="29"/>
                          <a:pt x="72" y="29"/>
                        </a:cubicBezTo>
                        <a:lnTo>
                          <a:pt x="72" y="72"/>
                        </a:lnTo>
                        <a:close/>
                        <a:moveTo>
                          <a:pt x="28" y="0"/>
                        </a:moveTo>
                        <a:cubicBezTo>
                          <a:pt x="28" y="1"/>
                          <a:pt x="29" y="2"/>
                          <a:pt x="29" y="3"/>
                        </a:cubicBezTo>
                        <a:cubicBezTo>
                          <a:pt x="72" y="3"/>
                          <a:pt x="72" y="3"/>
                          <a:pt x="72" y="3"/>
                        </a:cubicBezTo>
                        <a:cubicBezTo>
                          <a:pt x="72" y="13"/>
                          <a:pt x="72" y="13"/>
                          <a:pt x="72" y="13"/>
                        </a:cubicBezTo>
                        <a:cubicBezTo>
                          <a:pt x="73" y="13"/>
                          <a:pt x="74" y="12"/>
                          <a:pt x="75" y="11"/>
                        </a:cubicBezTo>
                        <a:cubicBezTo>
                          <a:pt x="75" y="0"/>
                          <a:pt x="75" y="0"/>
                          <a:pt x="75" y="0"/>
                        </a:cubicBezTo>
                        <a:lnTo>
                          <a:pt x="28" y="0"/>
                        </a:lnTo>
                        <a:close/>
                      </a:path>
                    </a:pathLst>
                  </a:custGeom>
                  <a:solidFill>
                    <a:schemeClr val="bg1">
                      <a:lumMod val="85000"/>
                    </a:schemeClr>
                  </a:solidFill>
                  <a:ln>
                    <a:noFill/>
                  </a:ln>
                </p:spPr>
                <p:txBody>
                  <a:bodyPr anchor="ctr"/>
                  <a:lstStyle/>
                  <a:p>
                    <a:pPr algn="ctr"/>
                    <a:endParaRPr/>
                  </a:p>
                </p:txBody>
              </p:sp>
              <p:sp>
                <p:nvSpPr>
                  <p:cNvPr id="80" name="îṧḷîḍê">
                    <a:extLst>
                      <a:ext uri="{FF2B5EF4-FFF2-40B4-BE49-F238E27FC236}">
                        <a16:creationId xmlns:a16="http://schemas.microsoft.com/office/drawing/2014/main" id="{C6606EAD-5548-4B47-B76C-B54DD8AF055D}"/>
                      </a:ext>
                    </a:extLst>
                  </p:cNvPr>
                  <p:cNvSpPr/>
                  <p:nvPr/>
                </p:nvSpPr>
                <p:spPr bwMode="auto">
                  <a:xfrm>
                    <a:off x="5133375" y="4749602"/>
                    <a:ext cx="347454" cy="258607"/>
                  </a:xfrm>
                  <a:custGeom>
                    <a:avLst/>
                    <a:gdLst>
                      <a:gd name="T0" fmla="*/ 91 w 92"/>
                      <a:gd name="T1" fmla="*/ 22 h 69"/>
                      <a:gd name="T2" fmla="*/ 83 w 92"/>
                      <a:gd name="T3" fmla="*/ 17 h 69"/>
                      <a:gd name="T4" fmla="*/ 66 w 92"/>
                      <a:gd name="T5" fmla="*/ 24 h 69"/>
                      <a:gd name="T6" fmla="*/ 63 w 92"/>
                      <a:gd name="T7" fmla="*/ 26 h 69"/>
                      <a:gd name="T8" fmla="*/ 44 w 92"/>
                      <a:gd name="T9" fmla="*/ 39 h 69"/>
                      <a:gd name="T10" fmla="*/ 35 w 92"/>
                      <a:gd name="T11" fmla="*/ 46 h 69"/>
                      <a:gd name="T12" fmla="*/ 29 w 92"/>
                      <a:gd name="T13" fmla="*/ 31 h 69"/>
                      <a:gd name="T14" fmla="*/ 23 w 92"/>
                      <a:gd name="T15" fmla="*/ 19 h 69"/>
                      <a:gd name="T16" fmla="*/ 22 w 92"/>
                      <a:gd name="T17" fmla="*/ 16 h 69"/>
                      <a:gd name="T18" fmla="*/ 8 w 92"/>
                      <a:gd name="T19" fmla="*/ 0 h 69"/>
                      <a:gd name="T20" fmla="*/ 0 w 92"/>
                      <a:gd name="T21" fmla="*/ 7 h 69"/>
                      <a:gd name="T22" fmla="*/ 0 w 92"/>
                      <a:gd name="T23" fmla="*/ 8 h 69"/>
                      <a:gd name="T24" fmla="*/ 0 w 92"/>
                      <a:gd name="T25" fmla="*/ 8 h 69"/>
                      <a:gd name="T26" fmla="*/ 2 w 92"/>
                      <a:gd name="T27" fmla="*/ 16 h 69"/>
                      <a:gd name="T28" fmla="*/ 3 w 92"/>
                      <a:gd name="T29" fmla="*/ 19 h 69"/>
                      <a:gd name="T30" fmla="*/ 28 w 92"/>
                      <a:gd name="T31" fmla="*/ 69 h 69"/>
                      <a:gd name="T32" fmla="*/ 63 w 92"/>
                      <a:gd name="T33" fmla="*/ 49 h 69"/>
                      <a:gd name="T34" fmla="*/ 66 w 92"/>
                      <a:gd name="T35" fmla="*/ 47 h 69"/>
                      <a:gd name="T36" fmla="*/ 90 w 92"/>
                      <a:gd name="T37" fmla="*/ 26 h 69"/>
                      <a:gd name="T38" fmla="*/ 91 w 92"/>
                      <a:gd name="T39" fmla="*/ 22 h 69"/>
                      <a:gd name="T40" fmla="*/ 85 w 92"/>
                      <a:gd name="T41" fmla="*/ 27 h 69"/>
                      <a:gd name="T42" fmla="*/ 66 w 92"/>
                      <a:gd name="T43" fmla="*/ 43 h 69"/>
                      <a:gd name="T44" fmla="*/ 63 w 92"/>
                      <a:gd name="T45" fmla="*/ 45 h 69"/>
                      <a:gd name="T46" fmla="*/ 28 w 92"/>
                      <a:gd name="T47" fmla="*/ 66 h 69"/>
                      <a:gd name="T48" fmla="*/ 7 w 92"/>
                      <a:gd name="T49" fmla="*/ 19 h 69"/>
                      <a:gd name="T50" fmla="*/ 6 w 92"/>
                      <a:gd name="T51" fmla="*/ 16 h 69"/>
                      <a:gd name="T52" fmla="*/ 3 w 92"/>
                      <a:gd name="T53" fmla="*/ 8 h 69"/>
                      <a:gd name="T54" fmla="*/ 8 w 92"/>
                      <a:gd name="T55" fmla="*/ 3 h 69"/>
                      <a:gd name="T56" fmla="*/ 19 w 92"/>
                      <a:gd name="T57" fmla="*/ 16 h 69"/>
                      <a:gd name="T58" fmla="*/ 20 w 92"/>
                      <a:gd name="T59" fmla="*/ 19 h 69"/>
                      <a:gd name="T60" fmla="*/ 26 w 92"/>
                      <a:gd name="T61" fmla="*/ 33 h 69"/>
                      <a:gd name="T62" fmla="*/ 35 w 92"/>
                      <a:gd name="T63" fmla="*/ 49 h 69"/>
                      <a:gd name="T64" fmla="*/ 36 w 92"/>
                      <a:gd name="T65" fmla="*/ 49 h 69"/>
                      <a:gd name="T66" fmla="*/ 46 w 92"/>
                      <a:gd name="T67" fmla="*/ 41 h 69"/>
                      <a:gd name="T68" fmla="*/ 63 w 92"/>
                      <a:gd name="T69" fmla="*/ 29 h 69"/>
                      <a:gd name="T70" fmla="*/ 66 w 92"/>
                      <a:gd name="T71" fmla="*/ 27 h 69"/>
                      <a:gd name="T72" fmla="*/ 83 w 92"/>
                      <a:gd name="T73" fmla="*/ 20 h 69"/>
                      <a:gd name="T74" fmla="*/ 88 w 92"/>
                      <a:gd name="T75" fmla="*/ 23 h 69"/>
                      <a:gd name="T76" fmla="*/ 85 w 92"/>
                      <a:gd name="T77"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69">
                        <a:moveTo>
                          <a:pt x="91" y="22"/>
                        </a:moveTo>
                        <a:cubicBezTo>
                          <a:pt x="89" y="19"/>
                          <a:pt x="87" y="17"/>
                          <a:pt x="83" y="17"/>
                        </a:cubicBezTo>
                        <a:cubicBezTo>
                          <a:pt x="78" y="17"/>
                          <a:pt x="72" y="20"/>
                          <a:pt x="66" y="24"/>
                        </a:cubicBezTo>
                        <a:cubicBezTo>
                          <a:pt x="65" y="24"/>
                          <a:pt x="64" y="25"/>
                          <a:pt x="63" y="26"/>
                        </a:cubicBezTo>
                        <a:cubicBezTo>
                          <a:pt x="56" y="30"/>
                          <a:pt x="50" y="35"/>
                          <a:pt x="44" y="39"/>
                        </a:cubicBezTo>
                        <a:cubicBezTo>
                          <a:pt x="41" y="42"/>
                          <a:pt x="37" y="45"/>
                          <a:pt x="35" y="46"/>
                        </a:cubicBezTo>
                        <a:cubicBezTo>
                          <a:pt x="34" y="44"/>
                          <a:pt x="31" y="37"/>
                          <a:pt x="29" y="31"/>
                        </a:cubicBezTo>
                        <a:cubicBezTo>
                          <a:pt x="27" y="27"/>
                          <a:pt x="25" y="23"/>
                          <a:pt x="23" y="19"/>
                        </a:cubicBezTo>
                        <a:cubicBezTo>
                          <a:pt x="23" y="18"/>
                          <a:pt x="23" y="17"/>
                          <a:pt x="22" y="16"/>
                        </a:cubicBezTo>
                        <a:cubicBezTo>
                          <a:pt x="17" y="6"/>
                          <a:pt x="13" y="0"/>
                          <a:pt x="8" y="0"/>
                        </a:cubicBezTo>
                        <a:cubicBezTo>
                          <a:pt x="5" y="0"/>
                          <a:pt x="2" y="2"/>
                          <a:pt x="0" y="7"/>
                        </a:cubicBezTo>
                        <a:cubicBezTo>
                          <a:pt x="0" y="8"/>
                          <a:pt x="0" y="8"/>
                          <a:pt x="0" y="8"/>
                        </a:cubicBezTo>
                        <a:cubicBezTo>
                          <a:pt x="0" y="8"/>
                          <a:pt x="0" y="8"/>
                          <a:pt x="0" y="8"/>
                        </a:cubicBezTo>
                        <a:cubicBezTo>
                          <a:pt x="1" y="10"/>
                          <a:pt x="1" y="13"/>
                          <a:pt x="2" y="16"/>
                        </a:cubicBezTo>
                        <a:cubicBezTo>
                          <a:pt x="3" y="17"/>
                          <a:pt x="3" y="18"/>
                          <a:pt x="3" y="19"/>
                        </a:cubicBezTo>
                        <a:cubicBezTo>
                          <a:pt x="10" y="38"/>
                          <a:pt x="21" y="69"/>
                          <a:pt x="28" y="69"/>
                        </a:cubicBezTo>
                        <a:cubicBezTo>
                          <a:pt x="32" y="69"/>
                          <a:pt x="48" y="59"/>
                          <a:pt x="63" y="49"/>
                        </a:cubicBezTo>
                        <a:cubicBezTo>
                          <a:pt x="64" y="48"/>
                          <a:pt x="65" y="48"/>
                          <a:pt x="66" y="47"/>
                        </a:cubicBezTo>
                        <a:cubicBezTo>
                          <a:pt x="77" y="39"/>
                          <a:pt x="88" y="30"/>
                          <a:pt x="90" y="26"/>
                        </a:cubicBezTo>
                        <a:cubicBezTo>
                          <a:pt x="91" y="25"/>
                          <a:pt x="92" y="23"/>
                          <a:pt x="91" y="22"/>
                        </a:cubicBezTo>
                        <a:close/>
                        <a:moveTo>
                          <a:pt x="85" y="27"/>
                        </a:moveTo>
                        <a:cubicBezTo>
                          <a:pt x="81" y="32"/>
                          <a:pt x="74" y="37"/>
                          <a:pt x="66" y="43"/>
                        </a:cubicBezTo>
                        <a:cubicBezTo>
                          <a:pt x="65" y="44"/>
                          <a:pt x="64" y="45"/>
                          <a:pt x="63" y="45"/>
                        </a:cubicBezTo>
                        <a:cubicBezTo>
                          <a:pt x="48" y="56"/>
                          <a:pt x="31" y="66"/>
                          <a:pt x="28" y="66"/>
                        </a:cubicBezTo>
                        <a:cubicBezTo>
                          <a:pt x="24" y="66"/>
                          <a:pt x="15" y="43"/>
                          <a:pt x="7" y="19"/>
                        </a:cubicBezTo>
                        <a:cubicBezTo>
                          <a:pt x="6" y="18"/>
                          <a:pt x="6" y="17"/>
                          <a:pt x="6" y="16"/>
                        </a:cubicBezTo>
                        <a:cubicBezTo>
                          <a:pt x="5" y="13"/>
                          <a:pt x="4" y="11"/>
                          <a:pt x="3" y="8"/>
                        </a:cubicBezTo>
                        <a:cubicBezTo>
                          <a:pt x="4" y="6"/>
                          <a:pt x="6" y="3"/>
                          <a:pt x="8" y="3"/>
                        </a:cubicBezTo>
                        <a:cubicBezTo>
                          <a:pt x="11" y="3"/>
                          <a:pt x="15" y="9"/>
                          <a:pt x="19" y="16"/>
                        </a:cubicBezTo>
                        <a:cubicBezTo>
                          <a:pt x="19" y="17"/>
                          <a:pt x="20" y="18"/>
                          <a:pt x="20" y="19"/>
                        </a:cubicBezTo>
                        <a:cubicBezTo>
                          <a:pt x="22" y="24"/>
                          <a:pt x="24" y="28"/>
                          <a:pt x="26" y="33"/>
                        </a:cubicBezTo>
                        <a:cubicBezTo>
                          <a:pt x="31" y="45"/>
                          <a:pt x="33" y="49"/>
                          <a:pt x="35" y="49"/>
                        </a:cubicBezTo>
                        <a:cubicBezTo>
                          <a:pt x="36" y="49"/>
                          <a:pt x="36" y="49"/>
                          <a:pt x="36" y="49"/>
                        </a:cubicBezTo>
                        <a:cubicBezTo>
                          <a:pt x="37" y="48"/>
                          <a:pt x="40" y="46"/>
                          <a:pt x="46" y="41"/>
                        </a:cubicBezTo>
                        <a:cubicBezTo>
                          <a:pt x="51" y="38"/>
                          <a:pt x="57" y="33"/>
                          <a:pt x="63" y="29"/>
                        </a:cubicBezTo>
                        <a:cubicBezTo>
                          <a:pt x="64" y="29"/>
                          <a:pt x="65" y="28"/>
                          <a:pt x="66" y="27"/>
                        </a:cubicBezTo>
                        <a:cubicBezTo>
                          <a:pt x="72" y="23"/>
                          <a:pt x="79" y="20"/>
                          <a:pt x="83" y="20"/>
                        </a:cubicBezTo>
                        <a:cubicBezTo>
                          <a:pt x="86" y="20"/>
                          <a:pt x="87" y="21"/>
                          <a:pt x="88" y="23"/>
                        </a:cubicBezTo>
                        <a:cubicBezTo>
                          <a:pt x="88" y="23"/>
                          <a:pt x="88" y="24"/>
                          <a:pt x="85" y="27"/>
                        </a:cubicBezTo>
                        <a:close/>
                      </a:path>
                    </a:pathLst>
                  </a:custGeom>
                  <a:solidFill>
                    <a:schemeClr val="bg1">
                      <a:lumMod val="85000"/>
                    </a:schemeClr>
                  </a:solidFill>
                  <a:ln>
                    <a:noFill/>
                  </a:ln>
                </p:spPr>
                <p:txBody>
                  <a:bodyPr anchor="ctr"/>
                  <a:lstStyle/>
                  <a:p>
                    <a:pPr algn="ctr"/>
                    <a:endParaRPr/>
                  </a:p>
                </p:txBody>
              </p:sp>
            </p:grpSp>
            <p:grpSp>
              <p:nvGrpSpPr>
                <p:cNvPr id="46" name="iṣľîďé">
                  <a:extLst>
                    <a:ext uri="{FF2B5EF4-FFF2-40B4-BE49-F238E27FC236}">
                      <a16:creationId xmlns:a16="http://schemas.microsoft.com/office/drawing/2014/main" id="{D3468146-AB72-4D05-9619-4C8A3E12E6E0}"/>
                    </a:ext>
                  </a:extLst>
                </p:cNvPr>
                <p:cNvGrpSpPr/>
                <p:nvPr/>
              </p:nvGrpSpPr>
              <p:grpSpPr>
                <a:xfrm>
                  <a:off x="4006816" y="3479570"/>
                  <a:ext cx="447407" cy="322069"/>
                  <a:chOff x="5141307" y="4268878"/>
                  <a:chExt cx="447407" cy="322069"/>
                </a:xfrm>
              </p:grpSpPr>
              <p:sp>
                <p:nvSpPr>
                  <p:cNvPr id="77" name="îṥľïḑê">
                    <a:extLst>
                      <a:ext uri="{FF2B5EF4-FFF2-40B4-BE49-F238E27FC236}">
                        <a16:creationId xmlns:a16="http://schemas.microsoft.com/office/drawing/2014/main" id="{ECACBC0C-A5A9-4EEA-BD92-7CDD85607CE3}"/>
                      </a:ext>
                    </a:extLst>
                  </p:cNvPr>
                  <p:cNvSpPr/>
                  <p:nvPr/>
                </p:nvSpPr>
                <p:spPr bwMode="auto">
                  <a:xfrm>
                    <a:off x="5141307" y="4268878"/>
                    <a:ext cx="339521" cy="225290"/>
                  </a:xfrm>
                  <a:custGeom>
                    <a:avLst/>
                    <a:gdLst>
                      <a:gd name="T0" fmla="*/ 5 w 90"/>
                      <a:gd name="T1" fmla="*/ 60 h 60"/>
                      <a:gd name="T2" fmla="*/ 10 w 90"/>
                      <a:gd name="T3" fmla="*/ 43 h 60"/>
                      <a:gd name="T4" fmla="*/ 0 w 90"/>
                      <a:gd name="T5" fmla="*/ 26 h 60"/>
                      <a:gd name="T6" fmla="*/ 45 w 90"/>
                      <a:gd name="T7" fmla="*/ 0 h 60"/>
                      <a:gd name="T8" fmla="*/ 90 w 90"/>
                      <a:gd name="T9" fmla="*/ 26 h 60"/>
                      <a:gd name="T10" fmla="*/ 45 w 90"/>
                      <a:gd name="T11" fmla="*/ 52 h 60"/>
                      <a:gd name="T12" fmla="*/ 35 w 90"/>
                      <a:gd name="T13" fmla="*/ 52 h 60"/>
                      <a:gd name="T14" fmla="*/ 5 w 90"/>
                      <a:gd name="T15" fmla="*/ 60 h 60"/>
                      <a:gd name="T16" fmla="*/ 45 w 90"/>
                      <a:gd name="T17" fmla="*/ 3 h 60"/>
                      <a:gd name="T18" fmla="*/ 3 w 90"/>
                      <a:gd name="T19" fmla="*/ 26 h 60"/>
                      <a:gd name="T20" fmla="*/ 13 w 90"/>
                      <a:gd name="T21" fmla="*/ 41 h 60"/>
                      <a:gd name="T22" fmla="*/ 13 w 90"/>
                      <a:gd name="T23" fmla="*/ 42 h 60"/>
                      <a:gd name="T24" fmla="*/ 9 w 90"/>
                      <a:gd name="T25" fmla="*/ 56 h 60"/>
                      <a:gd name="T26" fmla="*/ 32 w 90"/>
                      <a:gd name="T27" fmla="*/ 49 h 60"/>
                      <a:gd name="T28" fmla="*/ 31 w 90"/>
                      <a:gd name="T29" fmla="*/ 48 h 60"/>
                      <a:gd name="T30" fmla="*/ 35 w 90"/>
                      <a:gd name="T31" fmla="*/ 49 h 60"/>
                      <a:gd name="T32" fmla="*/ 45 w 90"/>
                      <a:gd name="T33" fmla="*/ 49 h 60"/>
                      <a:gd name="T34" fmla="*/ 87 w 90"/>
                      <a:gd name="T35" fmla="*/ 26 h 60"/>
                      <a:gd name="T36" fmla="*/ 45 w 90"/>
                      <a:gd name="T3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0">
                        <a:moveTo>
                          <a:pt x="5" y="60"/>
                        </a:moveTo>
                        <a:cubicBezTo>
                          <a:pt x="10" y="43"/>
                          <a:pt x="10" y="43"/>
                          <a:pt x="10" y="43"/>
                        </a:cubicBezTo>
                        <a:cubicBezTo>
                          <a:pt x="3" y="38"/>
                          <a:pt x="0" y="32"/>
                          <a:pt x="0" y="26"/>
                        </a:cubicBezTo>
                        <a:cubicBezTo>
                          <a:pt x="0" y="12"/>
                          <a:pt x="20" y="0"/>
                          <a:pt x="45" y="0"/>
                        </a:cubicBezTo>
                        <a:cubicBezTo>
                          <a:pt x="70" y="0"/>
                          <a:pt x="90" y="12"/>
                          <a:pt x="90" y="26"/>
                        </a:cubicBezTo>
                        <a:cubicBezTo>
                          <a:pt x="90" y="41"/>
                          <a:pt x="70" y="52"/>
                          <a:pt x="45" y="52"/>
                        </a:cubicBezTo>
                        <a:cubicBezTo>
                          <a:pt x="42" y="52"/>
                          <a:pt x="38" y="52"/>
                          <a:pt x="35" y="52"/>
                        </a:cubicBezTo>
                        <a:lnTo>
                          <a:pt x="5" y="60"/>
                        </a:lnTo>
                        <a:close/>
                        <a:moveTo>
                          <a:pt x="45" y="3"/>
                        </a:moveTo>
                        <a:cubicBezTo>
                          <a:pt x="22" y="3"/>
                          <a:pt x="3" y="13"/>
                          <a:pt x="3" y="26"/>
                        </a:cubicBezTo>
                        <a:cubicBezTo>
                          <a:pt x="3" y="31"/>
                          <a:pt x="6" y="37"/>
                          <a:pt x="13" y="41"/>
                        </a:cubicBezTo>
                        <a:cubicBezTo>
                          <a:pt x="13" y="42"/>
                          <a:pt x="13" y="42"/>
                          <a:pt x="13" y="42"/>
                        </a:cubicBezTo>
                        <a:cubicBezTo>
                          <a:pt x="9" y="56"/>
                          <a:pt x="9" y="56"/>
                          <a:pt x="9" y="56"/>
                        </a:cubicBezTo>
                        <a:cubicBezTo>
                          <a:pt x="32" y="49"/>
                          <a:pt x="32" y="49"/>
                          <a:pt x="32" y="49"/>
                        </a:cubicBezTo>
                        <a:cubicBezTo>
                          <a:pt x="31" y="48"/>
                          <a:pt x="31" y="48"/>
                          <a:pt x="31" y="48"/>
                        </a:cubicBezTo>
                        <a:cubicBezTo>
                          <a:pt x="35" y="49"/>
                          <a:pt x="35" y="49"/>
                          <a:pt x="35" y="49"/>
                        </a:cubicBezTo>
                        <a:cubicBezTo>
                          <a:pt x="38" y="49"/>
                          <a:pt x="42" y="49"/>
                          <a:pt x="45" y="49"/>
                        </a:cubicBezTo>
                        <a:cubicBezTo>
                          <a:pt x="68" y="49"/>
                          <a:pt x="87" y="39"/>
                          <a:pt x="87" y="26"/>
                        </a:cubicBezTo>
                        <a:cubicBezTo>
                          <a:pt x="87" y="13"/>
                          <a:pt x="68" y="3"/>
                          <a:pt x="45" y="3"/>
                        </a:cubicBezTo>
                        <a:close/>
                      </a:path>
                    </a:pathLst>
                  </a:custGeom>
                  <a:solidFill>
                    <a:schemeClr val="bg1">
                      <a:lumMod val="85000"/>
                    </a:schemeClr>
                  </a:solidFill>
                  <a:ln>
                    <a:noFill/>
                  </a:ln>
                </p:spPr>
                <p:txBody>
                  <a:bodyPr anchor="ctr"/>
                  <a:lstStyle/>
                  <a:p>
                    <a:pPr algn="ctr"/>
                    <a:endParaRPr/>
                  </a:p>
                </p:txBody>
              </p:sp>
              <p:sp>
                <p:nvSpPr>
                  <p:cNvPr id="78" name="í$ļïḑe">
                    <a:extLst>
                      <a:ext uri="{FF2B5EF4-FFF2-40B4-BE49-F238E27FC236}">
                        <a16:creationId xmlns:a16="http://schemas.microsoft.com/office/drawing/2014/main" id="{79972974-7CC4-44D9-B8AE-B4F5F2A0A2C1}"/>
                      </a:ext>
                    </a:extLst>
                  </p:cNvPr>
                  <p:cNvSpPr/>
                  <p:nvPr/>
                </p:nvSpPr>
                <p:spPr bwMode="auto">
                  <a:xfrm>
                    <a:off x="5250779" y="4362484"/>
                    <a:ext cx="337935" cy="228463"/>
                  </a:xfrm>
                  <a:custGeom>
                    <a:avLst/>
                    <a:gdLst>
                      <a:gd name="T0" fmla="*/ 5 w 90"/>
                      <a:gd name="T1" fmla="*/ 61 h 61"/>
                      <a:gd name="T2" fmla="*/ 10 w 90"/>
                      <a:gd name="T3" fmla="*/ 44 h 61"/>
                      <a:gd name="T4" fmla="*/ 0 w 90"/>
                      <a:gd name="T5" fmla="*/ 27 h 61"/>
                      <a:gd name="T6" fmla="*/ 45 w 90"/>
                      <a:gd name="T7" fmla="*/ 0 h 61"/>
                      <a:gd name="T8" fmla="*/ 90 w 90"/>
                      <a:gd name="T9" fmla="*/ 27 h 61"/>
                      <a:gd name="T10" fmla="*/ 45 w 90"/>
                      <a:gd name="T11" fmla="*/ 53 h 61"/>
                      <a:gd name="T12" fmla="*/ 35 w 90"/>
                      <a:gd name="T13" fmla="*/ 53 h 61"/>
                      <a:gd name="T14" fmla="*/ 5 w 90"/>
                      <a:gd name="T15" fmla="*/ 61 h 61"/>
                      <a:gd name="T16" fmla="*/ 45 w 90"/>
                      <a:gd name="T17" fmla="*/ 3 h 61"/>
                      <a:gd name="T18" fmla="*/ 3 w 90"/>
                      <a:gd name="T19" fmla="*/ 27 h 61"/>
                      <a:gd name="T20" fmla="*/ 12 w 90"/>
                      <a:gd name="T21" fmla="*/ 42 h 61"/>
                      <a:gd name="T22" fmla="*/ 13 w 90"/>
                      <a:gd name="T23" fmla="*/ 42 h 61"/>
                      <a:gd name="T24" fmla="*/ 9 w 90"/>
                      <a:gd name="T25" fmla="*/ 57 h 61"/>
                      <a:gd name="T26" fmla="*/ 32 w 90"/>
                      <a:gd name="T27" fmla="*/ 50 h 61"/>
                      <a:gd name="T28" fmla="*/ 30 w 90"/>
                      <a:gd name="T29" fmla="*/ 49 h 61"/>
                      <a:gd name="T30" fmla="*/ 35 w 90"/>
                      <a:gd name="T31" fmla="*/ 49 h 61"/>
                      <a:gd name="T32" fmla="*/ 45 w 90"/>
                      <a:gd name="T33" fmla="*/ 50 h 61"/>
                      <a:gd name="T34" fmla="*/ 87 w 90"/>
                      <a:gd name="T35" fmla="*/ 27 h 61"/>
                      <a:gd name="T36" fmla="*/ 45 w 90"/>
                      <a:gd name="T3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1">
                        <a:moveTo>
                          <a:pt x="5" y="61"/>
                        </a:moveTo>
                        <a:cubicBezTo>
                          <a:pt x="10" y="44"/>
                          <a:pt x="10" y="44"/>
                          <a:pt x="10" y="44"/>
                        </a:cubicBezTo>
                        <a:cubicBezTo>
                          <a:pt x="3" y="39"/>
                          <a:pt x="0" y="33"/>
                          <a:pt x="0" y="27"/>
                        </a:cubicBezTo>
                        <a:cubicBezTo>
                          <a:pt x="0" y="12"/>
                          <a:pt x="20" y="0"/>
                          <a:pt x="45" y="0"/>
                        </a:cubicBezTo>
                        <a:cubicBezTo>
                          <a:pt x="70" y="0"/>
                          <a:pt x="90" y="12"/>
                          <a:pt x="90" y="27"/>
                        </a:cubicBezTo>
                        <a:cubicBezTo>
                          <a:pt x="90" y="41"/>
                          <a:pt x="70" y="53"/>
                          <a:pt x="45" y="53"/>
                        </a:cubicBezTo>
                        <a:cubicBezTo>
                          <a:pt x="42" y="53"/>
                          <a:pt x="38" y="53"/>
                          <a:pt x="35" y="53"/>
                        </a:cubicBezTo>
                        <a:lnTo>
                          <a:pt x="5" y="61"/>
                        </a:lnTo>
                        <a:close/>
                        <a:moveTo>
                          <a:pt x="45" y="3"/>
                        </a:moveTo>
                        <a:cubicBezTo>
                          <a:pt x="22" y="3"/>
                          <a:pt x="3" y="14"/>
                          <a:pt x="3" y="27"/>
                        </a:cubicBezTo>
                        <a:cubicBezTo>
                          <a:pt x="3" y="32"/>
                          <a:pt x="6" y="37"/>
                          <a:pt x="12" y="42"/>
                        </a:cubicBezTo>
                        <a:cubicBezTo>
                          <a:pt x="13" y="42"/>
                          <a:pt x="13" y="42"/>
                          <a:pt x="13" y="42"/>
                        </a:cubicBezTo>
                        <a:cubicBezTo>
                          <a:pt x="9" y="57"/>
                          <a:pt x="9" y="57"/>
                          <a:pt x="9" y="57"/>
                        </a:cubicBezTo>
                        <a:cubicBezTo>
                          <a:pt x="32" y="50"/>
                          <a:pt x="32" y="50"/>
                          <a:pt x="32" y="50"/>
                        </a:cubicBezTo>
                        <a:cubicBezTo>
                          <a:pt x="30" y="49"/>
                          <a:pt x="30" y="49"/>
                          <a:pt x="30" y="49"/>
                        </a:cubicBezTo>
                        <a:cubicBezTo>
                          <a:pt x="35" y="49"/>
                          <a:pt x="35" y="49"/>
                          <a:pt x="35" y="49"/>
                        </a:cubicBezTo>
                        <a:cubicBezTo>
                          <a:pt x="38" y="50"/>
                          <a:pt x="42" y="50"/>
                          <a:pt x="45" y="50"/>
                        </a:cubicBezTo>
                        <a:cubicBezTo>
                          <a:pt x="68" y="50"/>
                          <a:pt x="87" y="40"/>
                          <a:pt x="87" y="27"/>
                        </a:cubicBezTo>
                        <a:cubicBezTo>
                          <a:pt x="87" y="14"/>
                          <a:pt x="68" y="3"/>
                          <a:pt x="45" y="3"/>
                        </a:cubicBezTo>
                        <a:close/>
                      </a:path>
                    </a:pathLst>
                  </a:custGeom>
                  <a:solidFill>
                    <a:schemeClr val="bg1">
                      <a:lumMod val="85000"/>
                    </a:schemeClr>
                  </a:solidFill>
                  <a:ln>
                    <a:noFill/>
                  </a:ln>
                </p:spPr>
                <p:txBody>
                  <a:bodyPr anchor="ctr"/>
                  <a:lstStyle/>
                  <a:p>
                    <a:pPr algn="ctr"/>
                    <a:endParaRPr/>
                  </a:p>
                </p:txBody>
              </p:sp>
            </p:grpSp>
            <p:grpSp>
              <p:nvGrpSpPr>
                <p:cNvPr id="47" name="íşḷîḓe">
                  <a:extLst>
                    <a:ext uri="{FF2B5EF4-FFF2-40B4-BE49-F238E27FC236}">
                      <a16:creationId xmlns:a16="http://schemas.microsoft.com/office/drawing/2014/main" id="{AFB65A31-FD84-4EDE-A1DE-83A2E207389C}"/>
                    </a:ext>
                  </a:extLst>
                </p:cNvPr>
                <p:cNvGrpSpPr/>
                <p:nvPr/>
              </p:nvGrpSpPr>
              <p:grpSpPr>
                <a:xfrm>
                  <a:off x="3748713" y="3953154"/>
                  <a:ext cx="285578" cy="412502"/>
                  <a:chOff x="4651064" y="4359311"/>
                  <a:chExt cx="285578" cy="412502"/>
                </a:xfrm>
              </p:grpSpPr>
              <p:sp>
                <p:nvSpPr>
                  <p:cNvPr id="72" name="iṧḻiḍè">
                    <a:extLst>
                      <a:ext uri="{FF2B5EF4-FFF2-40B4-BE49-F238E27FC236}">
                        <a16:creationId xmlns:a16="http://schemas.microsoft.com/office/drawing/2014/main" id="{427B25AC-7D7E-42F2-B5C6-96C2BBA0859C}"/>
                      </a:ext>
                    </a:extLst>
                  </p:cNvPr>
                  <p:cNvSpPr/>
                  <p:nvPr/>
                </p:nvSpPr>
                <p:spPr bwMode="auto">
                  <a:xfrm>
                    <a:off x="4738324" y="4456090"/>
                    <a:ext cx="55530" cy="315723"/>
                  </a:xfrm>
                  <a:custGeom>
                    <a:avLst/>
                    <a:gdLst>
                      <a:gd name="T0" fmla="*/ 8 w 15"/>
                      <a:gd name="T1" fmla="*/ 84 h 84"/>
                      <a:gd name="T2" fmla="*/ 0 w 15"/>
                      <a:gd name="T3" fmla="*/ 76 h 84"/>
                      <a:gd name="T4" fmla="*/ 0 w 15"/>
                      <a:gd name="T5" fmla="*/ 8 h 84"/>
                      <a:gd name="T6" fmla="*/ 8 w 15"/>
                      <a:gd name="T7" fmla="*/ 0 h 84"/>
                      <a:gd name="T8" fmla="*/ 15 w 15"/>
                      <a:gd name="T9" fmla="*/ 8 h 84"/>
                      <a:gd name="T10" fmla="*/ 15 w 15"/>
                      <a:gd name="T11" fmla="*/ 76 h 84"/>
                      <a:gd name="T12" fmla="*/ 8 w 15"/>
                      <a:gd name="T13" fmla="*/ 84 h 84"/>
                      <a:gd name="T14" fmla="*/ 8 w 15"/>
                      <a:gd name="T15" fmla="*/ 3 h 84"/>
                      <a:gd name="T16" fmla="*/ 3 w 15"/>
                      <a:gd name="T17" fmla="*/ 8 h 84"/>
                      <a:gd name="T18" fmla="*/ 3 w 15"/>
                      <a:gd name="T19" fmla="*/ 76 h 84"/>
                      <a:gd name="T20" fmla="*/ 8 w 15"/>
                      <a:gd name="T21" fmla="*/ 81 h 84"/>
                      <a:gd name="T22" fmla="*/ 12 w 15"/>
                      <a:gd name="T23" fmla="*/ 76 h 84"/>
                      <a:gd name="T24" fmla="*/ 12 w 15"/>
                      <a:gd name="T25" fmla="*/ 8 h 84"/>
                      <a:gd name="T26" fmla="*/ 8 w 15"/>
                      <a:gd name="T2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4">
                        <a:moveTo>
                          <a:pt x="8" y="84"/>
                        </a:moveTo>
                        <a:cubicBezTo>
                          <a:pt x="4" y="84"/>
                          <a:pt x="0" y="80"/>
                          <a:pt x="0" y="76"/>
                        </a:cubicBezTo>
                        <a:cubicBezTo>
                          <a:pt x="0" y="8"/>
                          <a:pt x="0" y="8"/>
                          <a:pt x="0" y="8"/>
                        </a:cubicBezTo>
                        <a:cubicBezTo>
                          <a:pt x="0" y="3"/>
                          <a:pt x="4" y="0"/>
                          <a:pt x="8" y="0"/>
                        </a:cubicBezTo>
                        <a:cubicBezTo>
                          <a:pt x="12" y="0"/>
                          <a:pt x="15" y="3"/>
                          <a:pt x="15" y="8"/>
                        </a:cubicBezTo>
                        <a:cubicBezTo>
                          <a:pt x="15" y="76"/>
                          <a:pt x="15" y="76"/>
                          <a:pt x="15" y="76"/>
                        </a:cubicBezTo>
                        <a:cubicBezTo>
                          <a:pt x="15" y="80"/>
                          <a:pt x="12" y="84"/>
                          <a:pt x="8" y="84"/>
                        </a:cubicBezTo>
                        <a:close/>
                        <a:moveTo>
                          <a:pt x="8" y="3"/>
                        </a:moveTo>
                        <a:cubicBezTo>
                          <a:pt x="5" y="3"/>
                          <a:pt x="3" y="5"/>
                          <a:pt x="3" y="8"/>
                        </a:cubicBezTo>
                        <a:cubicBezTo>
                          <a:pt x="3" y="76"/>
                          <a:pt x="3" y="76"/>
                          <a:pt x="3" y="76"/>
                        </a:cubicBezTo>
                        <a:cubicBezTo>
                          <a:pt x="3" y="79"/>
                          <a:pt x="5" y="81"/>
                          <a:pt x="8" y="81"/>
                        </a:cubicBezTo>
                        <a:cubicBezTo>
                          <a:pt x="10" y="81"/>
                          <a:pt x="12" y="79"/>
                          <a:pt x="12" y="76"/>
                        </a:cubicBezTo>
                        <a:cubicBezTo>
                          <a:pt x="12" y="8"/>
                          <a:pt x="12" y="8"/>
                          <a:pt x="12" y="8"/>
                        </a:cubicBezTo>
                        <a:cubicBezTo>
                          <a:pt x="12" y="5"/>
                          <a:pt x="10" y="3"/>
                          <a:pt x="8" y="3"/>
                        </a:cubicBezTo>
                        <a:close/>
                      </a:path>
                    </a:pathLst>
                  </a:custGeom>
                  <a:solidFill>
                    <a:schemeClr val="bg1">
                      <a:lumMod val="85000"/>
                    </a:schemeClr>
                  </a:solidFill>
                  <a:ln>
                    <a:noFill/>
                  </a:ln>
                </p:spPr>
                <p:txBody>
                  <a:bodyPr anchor="ctr"/>
                  <a:lstStyle/>
                  <a:p>
                    <a:pPr algn="ctr"/>
                    <a:endParaRPr/>
                  </a:p>
                </p:txBody>
              </p:sp>
              <p:sp>
                <p:nvSpPr>
                  <p:cNvPr id="73" name="iślïdè">
                    <a:extLst>
                      <a:ext uri="{FF2B5EF4-FFF2-40B4-BE49-F238E27FC236}">
                        <a16:creationId xmlns:a16="http://schemas.microsoft.com/office/drawing/2014/main" id="{3F62191E-C0B0-4877-A59F-D6C71FC3883E}"/>
                      </a:ext>
                    </a:extLst>
                  </p:cNvPr>
                  <p:cNvSpPr/>
                  <p:nvPr/>
                </p:nvSpPr>
                <p:spPr bwMode="auto">
                  <a:xfrm>
                    <a:off x="4820824" y="4524312"/>
                    <a:ext cx="55530" cy="247501"/>
                  </a:xfrm>
                  <a:custGeom>
                    <a:avLst/>
                    <a:gdLst>
                      <a:gd name="T0" fmla="*/ 7 w 15"/>
                      <a:gd name="T1" fmla="*/ 66 h 66"/>
                      <a:gd name="T2" fmla="*/ 0 w 15"/>
                      <a:gd name="T3" fmla="*/ 58 h 66"/>
                      <a:gd name="T4" fmla="*/ 0 w 15"/>
                      <a:gd name="T5" fmla="*/ 8 h 66"/>
                      <a:gd name="T6" fmla="*/ 7 w 15"/>
                      <a:gd name="T7" fmla="*/ 0 h 66"/>
                      <a:gd name="T8" fmla="*/ 15 w 15"/>
                      <a:gd name="T9" fmla="*/ 8 h 66"/>
                      <a:gd name="T10" fmla="*/ 15 w 15"/>
                      <a:gd name="T11" fmla="*/ 58 h 66"/>
                      <a:gd name="T12" fmla="*/ 7 w 15"/>
                      <a:gd name="T13" fmla="*/ 66 h 66"/>
                      <a:gd name="T14" fmla="*/ 7 w 15"/>
                      <a:gd name="T15" fmla="*/ 3 h 66"/>
                      <a:gd name="T16" fmla="*/ 3 w 15"/>
                      <a:gd name="T17" fmla="*/ 8 h 66"/>
                      <a:gd name="T18" fmla="*/ 3 w 15"/>
                      <a:gd name="T19" fmla="*/ 58 h 66"/>
                      <a:gd name="T20" fmla="*/ 7 w 15"/>
                      <a:gd name="T21" fmla="*/ 63 h 66"/>
                      <a:gd name="T22" fmla="*/ 12 w 15"/>
                      <a:gd name="T23" fmla="*/ 58 h 66"/>
                      <a:gd name="T24" fmla="*/ 12 w 15"/>
                      <a:gd name="T25" fmla="*/ 8 h 66"/>
                      <a:gd name="T26" fmla="*/ 7 w 15"/>
                      <a:gd name="T2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66">
                        <a:moveTo>
                          <a:pt x="7" y="66"/>
                        </a:moveTo>
                        <a:cubicBezTo>
                          <a:pt x="3" y="66"/>
                          <a:pt x="0" y="62"/>
                          <a:pt x="0" y="58"/>
                        </a:cubicBezTo>
                        <a:cubicBezTo>
                          <a:pt x="0" y="8"/>
                          <a:pt x="0" y="8"/>
                          <a:pt x="0" y="8"/>
                        </a:cubicBezTo>
                        <a:cubicBezTo>
                          <a:pt x="0" y="3"/>
                          <a:pt x="3" y="0"/>
                          <a:pt x="7" y="0"/>
                        </a:cubicBezTo>
                        <a:cubicBezTo>
                          <a:pt x="11" y="0"/>
                          <a:pt x="15" y="3"/>
                          <a:pt x="15" y="8"/>
                        </a:cubicBezTo>
                        <a:cubicBezTo>
                          <a:pt x="15" y="58"/>
                          <a:pt x="15" y="58"/>
                          <a:pt x="15" y="58"/>
                        </a:cubicBezTo>
                        <a:cubicBezTo>
                          <a:pt x="15" y="62"/>
                          <a:pt x="11" y="66"/>
                          <a:pt x="7" y="66"/>
                        </a:cubicBezTo>
                        <a:close/>
                        <a:moveTo>
                          <a:pt x="7" y="3"/>
                        </a:moveTo>
                        <a:cubicBezTo>
                          <a:pt x="5" y="3"/>
                          <a:pt x="3" y="5"/>
                          <a:pt x="3" y="8"/>
                        </a:cubicBezTo>
                        <a:cubicBezTo>
                          <a:pt x="3" y="58"/>
                          <a:pt x="3" y="58"/>
                          <a:pt x="3" y="58"/>
                        </a:cubicBezTo>
                        <a:cubicBezTo>
                          <a:pt x="3" y="61"/>
                          <a:pt x="5" y="63"/>
                          <a:pt x="7" y="63"/>
                        </a:cubicBezTo>
                        <a:cubicBezTo>
                          <a:pt x="10" y="63"/>
                          <a:pt x="12" y="61"/>
                          <a:pt x="12" y="58"/>
                        </a:cubicBezTo>
                        <a:cubicBezTo>
                          <a:pt x="12" y="8"/>
                          <a:pt x="12" y="8"/>
                          <a:pt x="12" y="8"/>
                        </a:cubicBezTo>
                        <a:cubicBezTo>
                          <a:pt x="12" y="5"/>
                          <a:pt x="10" y="3"/>
                          <a:pt x="7" y="3"/>
                        </a:cubicBezTo>
                        <a:close/>
                      </a:path>
                    </a:pathLst>
                  </a:custGeom>
                  <a:solidFill>
                    <a:schemeClr val="bg1">
                      <a:lumMod val="85000"/>
                    </a:schemeClr>
                  </a:solidFill>
                  <a:ln>
                    <a:noFill/>
                  </a:ln>
                </p:spPr>
                <p:txBody>
                  <a:bodyPr anchor="ctr"/>
                  <a:lstStyle/>
                  <a:p>
                    <a:pPr algn="ctr"/>
                    <a:endParaRPr/>
                  </a:p>
                </p:txBody>
              </p:sp>
              <p:sp>
                <p:nvSpPr>
                  <p:cNvPr id="74" name="îsľïḑè">
                    <a:extLst>
                      <a:ext uri="{FF2B5EF4-FFF2-40B4-BE49-F238E27FC236}">
                        <a16:creationId xmlns:a16="http://schemas.microsoft.com/office/drawing/2014/main" id="{9F0124F5-72D0-4029-93C3-03595A135994}"/>
                      </a:ext>
                    </a:extLst>
                  </p:cNvPr>
                  <p:cNvSpPr/>
                  <p:nvPr/>
                </p:nvSpPr>
                <p:spPr bwMode="auto">
                  <a:xfrm>
                    <a:off x="4651064" y="4636957"/>
                    <a:ext cx="52356" cy="134856"/>
                  </a:xfrm>
                  <a:custGeom>
                    <a:avLst/>
                    <a:gdLst>
                      <a:gd name="T0" fmla="*/ 7 w 14"/>
                      <a:gd name="T1" fmla="*/ 36 h 36"/>
                      <a:gd name="T2" fmla="*/ 0 w 14"/>
                      <a:gd name="T3" fmla="*/ 28 h 36"/>
                      <a:gd name="T4" fmla="*/ 0 w 14"/>
                      <a:gd name="T5" fmla="*/ 7 h 36"/>
                      <a:gd name="T6" fmla="*/ 7 w 14"/>
                      <a:gd name="T7" fmla="*/ 0 h 36"/>
                      <a:gd name="T8" fmla="*/ 14 w 14"/>
                      <a:gd name="T9" fmla="*/ 7 h 36"/>
                      <a:gd name="T10" fmla="*/ 14 w 14"/>
                      <a:gd name="T11" fmla="*/ 28 h 36"/>
                      <a:gd name="T12" fmla="*/ 7 w 14"/>
                      <a:gd name="T13" fmla="*/ 36 h 36"/>
                      <a:gd name="T14" fmla="*/ 7 w 14"/>
                      <a:gd name="T15" fmla="*/ 3 h 36"/>
                      <a:gd name="T16" fmla="*/ 3 w 14"/>
                      <a:gd name="T17" fmla="*/ 7 h 36"/>
                      <a:gd name="T18" fmla="*/ 3 w 14"/>
                      <a:gd name="T19" fmla="*/ 28 h 36"/>
                      <a:gd name="T20" fmla="*/ 7 w 14"/>
                      <a:gd name="T21" fmla="*/ 33 h 36"/>
                      <a:gd name="T22" fmla="*/ 11 w 14"/>
                      <a:gd name="T23" fmla="*/ 28 h 36"/>
                      <a:gd name="T24" fmla="*/ 11 w 14"/>
                      <a:gd name="T25" fmla="*/ 7 h 36"/>
                      <a:gd name="T26" fmla="*/ 7 w 14"/>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6">
                        <a:moveTo>
                          <a:pt x="7" y="36"/>
                        </a:moveTo>
                        <a:cubicBezTo>
                          <a:pt x="3" y="36"/>
                          <a:pt x="0" y="32"/>
                          <a:pt x="0" y="28"/>
                        </a:cubicBezTo>
                        <a:cubicBezTo>
                          <a:pt x="0" y="7"/>
                          <a:pt x="0" y="7"/>
                          <a:pt x="0" y="7"/>
                        </a:cubicBezTo>
                        <a:cubicBezTo>
                          <a:pt x="0" y="3"/>
                          <a:pt x="3" y="0"/>
                          <a:pt x="7" y="0"/>
                        </a:cubicBezTo>
                        <a:cubicBezTo>
                          <a:pt x="11" y="0"/>
                          <a:pt x="14" y="3"/>
                          <a:pt x="14" y="7"/>
                        </a:cubicBezTo>
                        <a:cubicBezTo>
                          <a:pt x="14" y="28"/>
                          <a:pt x="14" y="28"/>
                          <a:pt x="14" y="28"/>
                        </a:cubicBezTo>
                        <a:cubicBezTo>
                          <a:pt x="14" y="32"/>
                          <a:pt x="11" y="36"/>
                          <a:pt x="7" y="36"/>
                        </a:cubicBezTo>
                        <a:close/>
                        <a:moveTo>
                          <a:pt x="7" y="3"/>
                        </a:moveTo>
                        <a:cubicBezTo>
                          <a:pt x="5" y="3"/>
                          <a:pt x="3" y="5"/>
                          <a:pt x="3" y="7"/>
                        </a:cubicBezTo>
                        <a:cubicBezTo>
                          <a:pt x="3" y="28"/>
                          <a:pt x="3" y="28"/>
                          <a:pt x="3" y="28"/>
                        </a:cubicBezTo>
                        <a:cubicBezTo>
                          <a:pt x="3" y="31"/>
                          <a:pt x="5" y="33"/>
                          <a:pt x="7" y="33"/>
                        </a:cubicBezTo>
                        <a:cubicBezTo>
                          <a:pt x="9" y="33"/>
                          <a:pt x="11" y="31"/>
                          <a:pt x="11" y="28"/>
                        </a:cubicBezTo>
                        <a:cubicBezTo>
                          <a:pt x="11" y="7"/>
                          <a:pt x="11" y="7"/>
                          <a:pt x="11" y="7"/>
                        </a:cubicBezTo>
                        <a:cubicBezTo>
                          <a:pt x="11" y="5"/>
                          <a:pt x="9" y="3"/>
                          <a:pt x="7" y="3"/>
                        </a:cubicBezTo>
                        <a:close/>
                      </a:path>
                    </a:pathLst>
                  </a:custGeom>
                  <a:solidFill>
                    <a:schemeClr val="bg1">
                      <a:lumMod val="85000"/>
                    </a:schemeClr>
                  </a:solidFill>
                  <a:ln>
                    <a:noFill/>
                  </a:ln>
                </p:spPr>
                <p:txBody>
                  <a:bodyPr anchor="ctr"/>
                  <a:lstStyle/>
                  <a:p>
                    <a:pPr algn="ctr"/>
                    <a:endParaRPr/>
                  </a:p>
                </p:txBody>
              </p:sp>
              <p:sp>
                <p:nvSpPr>
                  <p:cNvPr id="75" name="îṩlíḓé">
                    <a:extLst>
                      <a:ext uri="{FF2B5EF4-FFF2-40B4-BE49-F238E27FC236}">
                        <a16:creationId xmlns:a16="http://schemas.microsoft.com/office/drawing/2014/main" id="{D29F7EE0-07D0-4504-916F-A830CB844E03}"/>
                      </a:ext>
                    </a:extLst>
                  </p:cNvPr>
                  <p:cNvSpPr/>
                  <p:nvPr/>
                </p:nvSpPr>
                <p:spPr bwMode="auto">
                  <a:xfrm>
                    <a:off x="4651064" y="4359311"/>
                    <a:ext cx="285578" cy="118991"/>
                  </a:xfrm>
                  <a:custGeom>
                    <a:avLst/>
                    <a:gdLst>
                      <a:gd name="T0" fmla="*/ 2 w 180"/>
                      <a:gd name="T1" fmla="*/ 75 h 75"/>
                      <a:gd name="T2" fmla="*/ 0 w 180"/>
                      <a:gd name="T3" fmla="*/ 68 h 75"/>
                      <a:gd name="T4" fmla="*/ 97 w 180"/>
                      <a:gd name="T5" fmla="*/ 19 h 75"/>
                      <a:gd name="T6" fmla="*/ 114 w 180"/>
                      <a:gd name="T7" fmla="*/ 42 h 75"/>
                      <a:gd name="T8" fmla="*/ 159 w 180"/>
                      <a:gd name="T9" fmla="*/ 7 h 75"/>
                      <a:gd name="T10" fmla="*/ 152 w 180"/>
                      <a:gd name="T11" fmla="*/ 7 h 75"/>
                      <a:gd name="T12" fmla="*/ 152 w 180"/>
                      <a:gd name="T13" fmla="*/ 0 h 75"/>
                      <a:gd name="T14" fmla="*/ 180 w 180"/>
                      <a:gd name="T15" fmla="*/ 0 h 75"/>
                      <a:gd name="T16" fmla="*/ 112 w 180"/>
                      <a:gd name="T17" fmla="*/ 52 h 75"/>
                      <a:gd name="T18" fmla="*/ 95 w 180"/>
                      <a:gd name="T19" fmla="*/ 28 h 75"/>
                      <a:gd name="T20" fmla="*/ 2 w 180"/>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75">
                        <a:moveTo>
                          <a:pt x="2" y="75"/>
                        </a:moveTo>
                        <a:lnTo>
                          <a:pt x="0" y="68"/>
                        </a:lnTo>
                        <a:lnTo>
                          <a:pt x="97" y="19"/>
                        </a:lnTo>
                        <a:lnTo>
                          <a:pt x="114" y="42"/>
                        </a:lnTo>
                        <a:lnTo>
                          <a:pt x="159" y="7"/>
                        </a:lnTo>
                        <a:lnTo>
                          <a:pt x="152" y="7"/>
                        </a:lnTo>
                        <a:lnTo>
                          <a:pt x="152" y="0"/>
                        </a:lnTo>
                        <a:lnTo>
                          <a:pt x="180" y="0"/>
                        </a:lnTo>
                        <a:lnTo>
                          <a:pt x="112" y="52"/>
                        </a:lnTo>
                        <a:lnTo>
                          <a:pt x="95" y="28"/>
                        </a:lnTo>
                        <a:lnTo>
                          <a:pt x="2" y="75"/>
                        </a:lnTo>
                        <a:close/>
                      </a:path>
                    </a:pathLst>
                  </a:custGeom>
                  <a:solidFill>
                    <a:schemeClr val="bg1">
                      <a:lumMod val="85000"/>
                    </a:schemeClr>
                  </a:solidFill>
                  <a:ln>
                    <a:noFill/>
                  </a:ln>
                </p:spPr>
                <p:txBody>
                  <a:bodyPr anchor="ctr"/>
                  <a:lstStyle/>
                  <a:p>
                    <a:pPr algn="ctr"/>
                    <a:endParaRPr/>
                  </a:p>
                </p:txBody>
              </p:sp>
              <p:sp>
                <p:nvSpPr>
                  <p:cNvPr id="76" name="îś1îḍè">
                    <a:extLst>
                      <a:ext uri="{FF2B5EF4-FFF2-40B4-BE49-F238E27FC236}">
                        <a16:creationId xmlns:a16="http://schemas.microsoft.com/office/drawing/2014/main" id="{1B94EA61-F58A-47AF-B7F1-FE5BB845F0DA}"/>
                      </a:ext>
                    </a:extLst>
                  </p:cNvPr>
                  <p:cNvSpPr/>
                  <p:nvPr/>
                </p:nvSpPr>
                <p:spPr bwMode="auto">
                  <a:xfrm>
                    <a:off x="4906498" y="4362484"/>
                    <a:ext cx="23799" cy="30144"/>
                  </a:xfrm>
                  <a:custGeom>
                    <a:avLst/>
                    <a:gdLst>
                      <a:gd name="T0" fmla="*/ 8 w 15"/>
                      <a:gd name="T1" fmla="*/ 19 h 19"/>
                      <a:gd name="T2" fmla="*/ 0 w 15"/>
                      <a:gd name="T3" fmla="*/ 17 h 19"/>
                      <a:gd name="T4" fmla="*/ 8 w 15"/>
                      <a:gd name="T5" fmla="*/ 0 h 19"/>
                      <a:gd name="T6" fmla="*/ 15 w 15"/>
                      <a:gd name="T7" fmla="*/ 2 h 19"/>
                      <a:gd name="T8" fmla="*/ 8 w 15"/>
                      <a:gd name="T9" fmla="*/ 19 h 19"/>
                    </a:gdLst>
                    <a:ahLst/>
                    <a:cxnLst>
                      <a:cxn ang="0">
                        <a:pos x="T0" y="T1"/>
                      </a:cxn>
                      <a:cxn ang="0">
                        <a:pos x="T2" y="T3"/>
                      </a:cxn>
                      <a:cxn ang="0">
                        <a:pos x="T4" y="T5"/>
                      </a:cxn>
                      <a:cxn ang="0">
                        <a:pos x="T6" y="T7"/>
                      </a:cxn>
                      <a:cxn ang="0">
                        <a:pos x="T8" y="T9"/>
                      </a:cxn>
                    </a:cxnLst>
                    <a:rect l="0" t="0" r="r" b="b"/>
                    <a:pathLst>
                      <a:path w="15" h="19">
                        <a:moveTo>
                          <a:pt x="8" y="19"/>
                        </a:moveTo>
                        <a:lnTo>
                          <a:pt x="0" y="17"/>
                        </a:lnTo>
                        <a:lnTo>
                          <a:pt x="8" y="0"/>
                        </a:lnTo>
                        <a:lnTo>
                          <a:pt x="15" y="2"/>
                        </a:lnTo>
                        <a:lnTo>
                          <a:pt x="8" y="19"/>
                        </a:lnTo>
                        <a:close/>
                      </a:path>
                    </a:pathLst>
                  </a:custGeom>
                  <a:solidFill>
                    <a:schemeClr val="bg1">
                      <a:lumMod val="85000"/>
                    </a:schemeClr>
                  </a:solidFill>
                  <a:ln>
                    <a:noFill/>
                  </a:ln>
                </p:spPr>
                <p:txBody>
                  <a:bodyPr anchor="ctr"/>
                  <a:lstStyle/>
                  <a:p>
                    <a:pPr algn="ctr"/>
                    <a:endParaRPr/>
                  </a:p>
                </p:txBody>
              </p:sp>
            </p:grpSp>
            <p:grpSp>
              <p:nvGrpSpPr>
                <p:cNvPr id="48" name="í$ľîḓe">
                  <a:extLst>
                    <a:ext uri="{FF2B5EF4-FFF2-40B4-BE49-F238E27FC236}">
                      <a16:creationId xmlns:a16="http://schemas.microsoft.com/office/drawing/2014/main" id="{FC170519-E28C-443E-B5DF-5877CF6860F5}"/>
                    </a:ext>
                  </a:extLst>
                </p:cNvPr>
                <p:cNvGrpSpPr/>
                <p:nvPr/>
              </p:nvGrpSpPr>
              <p:grpSpPr>
                <a:xfrm>
                  <a:off x="3835973" y="2208213"/>
                  <a:ext cx="490243" cy="463271"/>
                  <a:chOff x="5607752" y="3426422"/>
                  <a:chExt cx="490243" cy="463271"/>
                </a:xfrm>
              </p:grpSpPr>
              <p:sp>
                <p:nvSpPr>
                  <p:cNvPr id="64" name="iṩḷíḓè">
                    <a:extLst>
                      <a:ext uri="{FF2B5EF4-FFF2-40B4-BE49-F238E27FC236}">
                        <a16:creationId xmlns:a16="http://schemas.microsoft.com/office/drawing/2014/main" id="{370D8524-FCCA-4B03-850D-C498AEACCF3D}"/>
                      </a:ext>
                    </a:extLst>
                  </p:cNvPr>
                  <p:cNvSpPr/>
                  <p:nvPr/>
                </p:nvSpPr>
                <p:spPr bwMode="auto">
                  <a:xfrm>
                    <a:off x="5607752" y="3426422"/>
                    <a:ext cx="490243" cy="463271"/>
                  </a:xfrm>
                  <a:custGeom>
                    <a:avLst/>
                    <a:gdLst>
                      <a:gd name="T0" fmla="*/ 86 w 130"/>
                      <a:gd name="T1" fmla="*/ 123 h 123"/>
                      <a:gd name="T2" fmla="*/ 0 w 130"/>
                      <a:gd name="T3" fmla="*/ 102 h 123"/>
                      <a:gd name="T4" fmla="*/ 3 w 130"/>
                      <a:gd name="T5" fmla="*/ 100 h 123"/>
                      <a:gd name="T6" fmla="*/ 54 w 130"/>
                      <a:gd name="T7" fmla="*/ 1 h 123"/>
                      <a:gd name="T8" fmla="*/ 54 w 130"/>
                      <a:gd name="T9" fmla="*/ 0 h 123"/>
                      <a:gd name="T10" fmla="*/ 130 w 130"/>
                      <a:gd name="T11" fmla="*/ 18 h 123"/>
                      <a:gd name="T12" fmla="*/ 130 w 130"/>
                      <a:gd name="T13" fmla="*/ 20 h 123"/>
                      <a:gd name="T14" fmla="*/ 86 w 130"/>
                      <a:gd name="T15" fmla="*/ 123 h 123"/>
                      <a:gd name="T16" fmla="*/ 7 w 130"/>
                      <a:gd name="T17" fmla="*/ 101 h 123"/>
                      <a:gd name="T18" fmla="*/ 86 w 130"/>
                      <a:gd name="T19" fmla="*/ 120 h 123"/>
                      <a:gd name="T20" fmla="*/ 127 w 130"/>
                      <a:gd name="T21" fmla="*/ 20 h 123"/>
                      <a:gd name="T22" fmla="*/ 56 w 130"/>
                      <a:gd name="T23" fmla="*/ 4 h 123"/>
                      <a:gd name="T24" fmla="*/ 7 w 130"/>
                      <a:gd name="T25"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3">
                        <a:moveTo>
                          <a:pt x="86" y="123"/>
                        </a:moveTo>
                        <a:cubicBezTo>
                          <a:pt x="0" y="102"/>
                          <a:pt x="0" y="102"/>
                          <a:pt x="0" y="102"/>
                        </a:cubicBezTo>
                        <a:cubicBezTo>
                          <a:pt x="3" y="100"/>
                          <a:pt x="3" y="100"/>
                          <a:pt x="3" y="100"/>
                        </a:cubicBezTo>
                        <a:cubicBezTo>
                          <a:pt x="28" y="85"/>
                          <a:pt x="53" y="2"/>
                          <a:pt x="54" y="1"/>
                        </a:cubicBezTo>
                        <a:cubicBezTo>
                          <a:pt x="54" y="0"/>
                          <a:pt x="54" y="0"/>
                          <a:pt x="54" y="0"/>
                        </a:cubicBezTo>
                        <a:cubicBezTo>
                          <a:pt x="130" y="18"/>
                          <a:pt x="130" y="18"/>
                          <a:pt x="130" y="18"/>
                        </a:cubicBezTo>
                        <a:cubicBezTo>
                          <a:pt x="130" y="20"/>
                          <a:pt x="130" y="20"/>
                          <a:pt x="130" y="20"/>
                        </a:cubicBezTo>
                        <a:cubicBezTo>
                          <a:pt x="117" y="108"/>
                          <a:pt x="88" y="122"/>
                          <a:pt x="86" y="123"/>
                        </a:cubicBezTo>
                        <a:close/>
                        <a:moveTo>
                          <a:pt x="7" y="101"/>
                        </a:moveTo>
                        <a:cubicBezTo>
                          <a:pt x="86" y="120"/>
                          <a:pt x="86" y="120"/>
                          <a:pt x="86" y="120"/>
                        </a:cubicBezTo>
                        <a:cubicBezTo>
                          <a:pt x="89" y="117"/>
                          <a:pt x="115" y="100"/>
                          <a:pt x="127" y="20"/>
                        </a:cubicBezTo>
                        <a:cubicBezTo>
                          <a:pt x="56" y="4"/>
                          <a:pt x="56" y="4"/>
                          <a:pt x="56" y="4"/>
                        </a:cubicBezTo>
                        <a:cubicBezTo>
                          <a:pt x="53" y="14"/>
                          <a:pt x="30" y="82"/>
                          <a:pt x="7" y="101"/>
                        </a:cubicBezTo>
                        <a:close/>
                      </a:path>
                    </a:pathLst>
                  </a:custGeom>
                  <a:solidFill>
                    <a:schemeClr val="bg1">
                      <a:lumMod val="85000"/>
                    </a:schemeClr>
                  </a:solidFill>
                  <a:ln>
                    <a:noFill/>
                  </a:ln>
                </p:spPr>
                <p:txBody>
                  <a:bodyPr anchor="ctr"/>
                  <a:lstStyle/>
                  <a:p>
                    <a:pPr algn="ctr"/>
                    <a:endParaRPr/>
                  </a:p>
                </p:txBody>
              </p:sp>
              <p:sp>
                <p:nvSpPr>
                  <p:cNvPr id="65" name="íṡliḍe">
                    <a:extLst>
                      <a:ext uri="{FF2B5EF4-FFF2-40B4-BE49-F238E27FC236}">
                        <a16:creationId xmlns:a16="http://schemas.microsoft.com/office/drawing/2014/main" id="{2FC4F903-F6A9-432D-9F41-955FDB7E6113}"/>
                      </a:ext>
                    </a:extLst>
                  </p:cNvPr>
                  <p:cNvSpPr/>
                  <p:nvPr/>
                </p:nvSpPr>
                <p:spPr bwMode="auto">
                  <a:xfrm>
                    <a:off x="5829869" y="3516854"/>
                    <a:ext cx="193559" cy="57115"/>
                  </a:xfrm>
                  <a:custGeom>
                    <a:avLst/>
                    <a:gdLst>
                      <a:gd name="T0" fmla="*/ 122 w 122"/>
                      <a:gd name="T1" fmla="*/ 36 h 36"/>
                      <a:gd name="T2" fmla="*/ 0 w 122"/>
                      <a:gd name="T3" fmla="*/ 7 h 36"/>
                      <a:gd name="T4" fmla="*/ 3 w 122"/>
                      <a:gd name="T5" fmla="*/ 0 h 36"/>
                      <a:gd name="T6" fmla="*/ 122 w 122"/>
                      <a:gd name="T7" fmla="*/ 29 h 36"/>
                      <a:gd name="T8" fmla="*/ 122 w 122"/>
                      <a:gd name="T9" fmla="*/ 36 h 36"/>
                    </a:gdLst>
                    <a:ahLst/>
                    <a:cxnLst>
                      <a:cxn ang="0">
                        <a:pos x="T0" y="T1"/>
                      </a:cxn>
                      <a:cxn ang="0">
                        <a:pos x="T2" y="T3"/>
                      </a:cxn>
                      <a:cxn ang="0">
                        <a:pos x="T4" y="T5"/>
                      </a:cxn>
                      <a:cxn ang="0">
                        <a:pos x="T6" y="T7"/>
                      </a:cxn>
                      <a:cxn ang="0">
                        <a:pos x="T8" y="T9"/>
                      </a:cxn>
                    </a:cxnLst>
                    <a:rect l="0" t="0" r="r" b="b"/>
                    <a:pathLst>
                      <a:path w="122" h="36">
                        <a:moveTo>
                          <a:pt x="122" y="36"/>
                        </a:moveTo>
                        <a:lnTo>
                          <a:pt x="0" y="7"/>
                        </a:lnTo>
                        <a:lnTo>
                          <a:pt x="3" y="0"/>
                        </a:lnTo>
                        <a:lnTo>
                          <a:pt x="122" y="29"/>
                        </a:lnTo>
                        <a:lnTo>
                          <a:pt x="122" y="36"/>
                        </a:lnTo>
                        <a:close/>
                      </a:path>
                    </a:pathLst>
                  </a:custGeom>
                  <a:solidFill>
                    <a:schemeClr val="bg1">
                      <a:lumMod val="85000"/>
                    </a:schemeClr>
                  </a:solidFill>
                  <a:ln>
                    <a:noFill/>
                  </a:ln>
                </p:spPr>
                <p:txBody>
                  <a:bodyPr anchor="ctr"/>
                  <a:lstStyle/>
                  <a:p>
                    <a:pPr algn="ctr"/>
                    <a:endParaRPr/>
                  </a:p>
                </p:txBody>
              </p:sp>
              <p:sp>
                <p:nvSpPr>
                  <p:cNvPr id="66" name="îŝľïdé">
                    <a:extLst>
                      <a:ext uri="{FF2B5EF4-FFF2-40B4-BE49-F238E27FC236}">
                        <a16:creationId xmlns:a16="http://schemas.microsoft.com/office/drawing/2014/main" id="{CC0C258A-8689-4436-8B3F-01461B55C795}"/>
                      </a:ext>
                    </a:extLst>
                  </p:cNvPr>
                  <p:cNvSpPr/>
                  <p:nvPr/>
                </p:nvSpPr>
                <p:spPr bwMode="auto">
                  <a:xfrm>
                    <a:off x="5823523" y="3558104"/>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7" name="îṩļide">
                    <a:extLst>
                      <a:ext uri="{FF2B5EF4-FFF2-40B4-BE49-F238E27FC236}">
                        <a16:creationId xmlns:a16="http://schemas.microsoft.com/office/drawing/2014/main" id="{E7AEB578-0969-42F8-A306-536A9227B5A3}"/>
                      </a:ext>
                    </a:extLst>
                  </p:cNvPr>
                  <p:cNvSpPr/>
                  <p:nvPr/>
                </p:nvSpPr>
                <p:spPr bwMode="auto">
                  <a:xfrm>
                    <a:off x="5812417" y="3604115"/>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8" name="ïš1íḑe">
                    <a:extLst>
                      <a:ext uri="{FF2B5EF4-FFF2-40B4-BE49-F238E27FC236}">
                        <a16:creationId xmlns:a16="http://schemas.microsoft.com/office/drawing/2014/main" id="{BDA8504B-D5D5-4964-8A7A-145D58C24D82}"/>
                      </a:ext>
                    </a:extLst>
                  </p:cNvPr>
                  <p:cNvSpPr/>
                  <p:nvPr/>
                </p:nvSpPr>
                <p:spPr bwMode="auto">
                  <a:xfrm>
                    <a:off x="5788618" y="3634259"/>
                    <a:ext cx="177693" cy="52355"/>
                  </a:xfrm>
                  <a:custGeom>
                    <a:avLst/>
                    <a:gdLst>
                      <a:gd name="T0" fmla="*/ 112 w 112"/>
                      <a:gd name="T1" fmla="*/ 33 h 33"/>
                      <a:gd name="T2" fmla="*/ 0 w 112"/>
                      <a:gd name="T3" fmla="*/ 7 h 33"/>
                      <a:gd name="T4" fmla="*/ 0 w 112"/>
                      <a:gd name="T5" fmla="*/ 0 h 33"/>
                      <a:gd name="T6" fmla="*/ 112 w 112"/>
                      <a:gd name="T7" fmla="*/ 26 h 33"/>
                      <a:gd name="T8" fmla="*/ 112 w 112"/>
                      <a:gd name="T9" fmla="*/ 33 h 33"/>
                    </a:gdLst>
                    <a:ahLst/>
                    <a:cxnLst>
                      <a:cxn ang="0">
                        <a:pos x="T0" y="T1"/>
                      </a:cxn>
                      <a:cxn ang="0">
                        <a:pos x="T2" y="T3"/>
                      </a:cxn>
                      <a:cxn ang="0">
                        <a:pos x="T4" y="T5"/>
                      </a:cxn>
                      <a:cxn ang="0">
                        <a:pos x="T6" y="T7"/>
                      </a:cxn>
                      <a:cxn ang="0">
                        <a:pos x="T8" y="T9"/>
                      </a:cxn>
                    </a:cxnLst>
                    <a:rect l="0" t="0" r="r" b="b"/>
                    <a:pathLst>
                      <a:path w="112" h="33">
                        <a:moveTo>
                          <a:pt x="112" y="33"/>
                        </a:moveTo>
                        <a:lnTo>
                          <a:pt x="0" y="7"/>
                        </a:lnTo>
                        <a:lnTo>
                          <a:pt x="0" y="0"/>
                        </a:lnTo>
                        <a:lnTo>
                          <a:pt x="112" y="26"/>
                        </a:lnTo>
                        <a:lnTo>
                          <a:pt x="112" y="33"/>
                        </a:lnTo>
                        <a:close/>
                      </a:path>
                    </a:pathLst>
                  </a:custGeom>
                  <a:solidFill>
                    <a:schemeClr val="bg1">
                      <a:lumMod val="85000"/>
                    </a:schemeClr>
                  </a:solidFill>
                  <a:ln>
                    <a:noFill/>
                  </a:ln>
                </p:spPr>
                <p:txBody>
                  <a:bodyPr anchor="ctr"/>
                  <a:lstStyle/>
                  <a:p>
                    <a:pPr algn="ctr"/>
                    <a:endParaRPr/>
                  </a:p>
                </p:txBody>
              </p:sp>
              <p:sp>
                <p:nvSpPr>
                  <p:cNvPr id="69" name="íṥḻïḓé">
                    <a:extLst>
                      <a:ext uri="{FF2B5EF4-FFF2-40B4-BE49-F238E27FC236}">
                        <a16:creationId xmlns:a16="http://schemas.microsoft.com/office/drawing/2014/main" id="{008FBA89-6B9F-4FAE-BB8E-81DB184D1C87}"/>
                      </a:ext>
                    </a:extLst>
                  </p:cNvPr>
                  <p:cNvSpPr/>
                  <p:nvPr/>
                </p:nvSpPr>
                <p:spPr bwMode="auto">
                  <a:xfrm>
                    <a:off x="5769579" y="3675509"/>
                    <a:ext cx="180866" cy="52355"/>
                  </a:xfrm>
                  <a:custGeom>
                    <a:avLst/>
                    <a:gdLst>
                      <a:gd name="T0" fmla="*/ 112 w 114"/>
                      <a:gd name="T1" fmla="*/ 33 h 33"/>
                      <a:gd name="T2" fmla="*/ 0 w 114"/>
                      <a:gd name="T3" fmla="*/ 7 h 33"/>
                      <a:gd name="T4" fmla="*/ 3 w 114"/>
                      <a:gd name="T5" fmla="*/ 0 h 33"/>
                      <a:gd name="T6" fmla="*/ 114 w 114"/>
                      <a:gd name="T7" fmla="*/ 28 h 33"/>
                      <a:gd name="T8" fmla="*/ 112 w 114"/>
                      <a:gd name="T9" fmla="*/ 33 h 33"/>
                    </a:gdLst>
                    <a:ahLst/>
                    <a:cxnLst>
                      <a:cxn ang="0">
                        <a:pos x="T0" y="T1"/>
                      </a:cxn>
                      <a:cxn ang="0">
                        <a:pos x="T2" y="T3"/>
                      </a:cxn>
                      <a:cxn ang="0">
                        <a:pos x="T4" y="T5"/>
                      </a:cxn>
                      <a:cxn ang="0">
                        <a:pos x="T6" y="T7"/>
                      </a:cxn>
                      <a:cxn ang="0">
                        <a:pos x="T8" y="T9"/>
                      </a:cxn>
                    </a:cxnLst>
                    <a:rect l="0" t="0" r="r" b="b"/>
                    <a:pathLst>
                      <a:path w="114" h="33">
                        <a:moveTo>
                          <a:pt x="112" y="33"/>
                        </a:moveTo>
                        <a:lnTo>
                          <a:pt x="0" y="7"/>
                        </a:lnTo>
                        <a:lnTo>
                          <a:pt x="3" y="0"/>
                        </a:lnTo>
                        <a:lnTo>
                          <a:pt x="114" y="28"/>
                        </a:lnTo>
                        <a:lnTo>
                          <a:pt x="112" y="33"/>
                        </a:lnTo>
                        <a:close/>
                      </a:path>
                    </a:pathLst>
                  </a:custGeom>
                  <a:solidFill>
                    <a:schemeClr val="bg1">
                      <a:lumMod val="85000"/>
                    </a:schemeClr>
                  </a:solidFill>
                  <a:ln>
                    <a:noFill/>
                  </a:ln>
                </p:spPr>
                <p:txBody>
                  <a:bodyPr anchor="ctr"/>
                  <a:lstStyle/>
                  <a:p>
                    <a:pPr algn="ctr"/>
                    <a:endParaRPr/>
                  </a:p>
                </p:txBody>
              </p:sp>
              <p:sp>
                <p:nvSpPr>
                  <p:cNvPr id="70" name="îśliḍè">
                    <a:extLst>
                      <a:ext uri="{FF2B5EF4-FFF2-40B4-BE49-F238E27FC236}">
                        <a16:creationId xmlns:a16="http://schemas.microsoft.com/office/drawing/2014/main" id="{4A2BA90F-0B53-4211-98CE-581E274AB1E5}"/>
                      </a:ext>
                    </a:extLst>
                  </p:cNvPr>
                  <p:cNvSpPr/>
                  <p:nvPr/>
                </p:nvSpPr>
                <p:spPr bwMode="auto">
                  <a:xfrm>
                    <a:off x="5980591" y="3434354"/>
                    <a:ext cx="76154" cy="90433"/>
                  </a:xfrm>
                  <a:custGeom>
                    <a:avLst/>
                    <a:gdLst>
                      <a:gd name="T0" fmla="*/ 0 w 48"/>
                      <a:gd name="T1" fmla="*/ 38 h 57"/>
                      <a:gd name="T2" fmla="*/ 29 w 48"/>
                      <a:gd name="T3" fmla="*/ 0 h 57"/>
                      <a:gd name="T4" fmla="*/ 48 w 48"/>
                      <a:gd name="T5" fmla="*/ 12 h 57"/>
                      <a:gd name="T6" fmla="*/ 12 w 48"/>
                      <a:gd name="T7" fmla="*/ 57 h 57"/>
                      <a:gd name="T8" fmla="*/ 0 w 48"/>
                      <a:gd name="T9" fmla="*/ 38 h 57"/>
                    </a:gdLst>
                    <a:ahLst/>
                    <a:cxnLst>
                      <a:cxn ang="0">
                        <a:pos x="T0" y="T1"/>
                      </a:cxn>
                      <a:cxn ang="0">
                        <a:pos x="T2" y="T3"/>
                      </a:cxn>
                      <a:cxn ang="0">
                        <a:pos x="T4" y="T5"/>
                      </a:cxn>
                      <a:cxn ang="0">
                        <a:pos x="T6" y="T7"/>
                      </a:cxn>
                      <a:cxn ang="0">
                        <a:pos x="T8" y="T9"/>
                      </a:cxn>
                    </a:cxnLst>
                    <a:rect l="0" t="0" r="r" b="b"/>
                    <a:pathLst>
                      <a:path w="48" h="57">
                        <a:moveTo>
                          <a:pt x="0" y="38"/>
                        </a:moveTo>
                        <a:lnTo>
                          <a:pt x="29" y="0"/>
                        </a:lnTo>
                        <a:lnTo>
                          <a:pt x="48" y="12"/>
                        </a:lnTo>
                        <a:lnTo>
                          <a:pt x="12" y="57"/>
                        </a:lnTo>
                        <a:lnTo>
                          <a:pt x="0" y="38"/>
                        </a:lnTo>
                        <a:close/>
                      </a:path>
                    </a:pathLst>
                  </a:custGeom>
                  <a:solidFill>
                    <a:schemeClr val="bg1">
                      <a:lumMod val="85000"/>
                    </a:schemeClr>
                  </a:solidFill>
                  <a:ln>
                    <a:noFill/>
                  </a:ln>
                </p:spPr>
                <p:txBody>
                  <a:bodyPr anchor="ctr"/>
                  <a:lstStyle/>
                  <a:p>
                    <a:pPr algn="ctr"/>
                    <a:endParaRPr/>
                  </a:p>
                </p:txBody>
              </p:sp>
              <p:sp>
                <p:nvSpPr>
                  <p:cNvPr id="71" name="iṥḻiḓê">
                    <a:extLst>
                      <a:ext uri="{FF2B5EF4-FFF2-40B4-BE49-F238E27FC236}">
                        <a16:creationId xmlns:a16="http://schemas.microsoft.com/office/drawing/2014/main" id="{52BD0D42-8261-40B0-8D4E-07E702051502}"/>
                      </a:ext>
                    </a:extLst>
                  </p:cNvPr>
                  <p:cNvSpPr/>
                  <p:nvPr/>
                </p:nvSpPr>
                <p:spPr bwMode="auto">
                  <a:xfrm>
                    <a:off x="5974244" y="3426422"/>
                    <a:ext cx="93606" cy="106298"/>
                  </a:xfrm>
                  <a:custGeom>
                    <a:avLst/>
                    <a:gdLst>
                      <a:gd name="T0" fmla="*/ 14 w 59"/>
                      <a:gd name="T1" fmla="*/ 67 h 67"/>
                      <a:gd name="T2" fmla="*/ 0 w 59"/>
                      <a:gd name="T3" fmla="*/ 43 h 67"/>
                      <a:gd name="T4" fmla="*/ 33 w 59"/>
                      <a:gd name="T5" fmla="*/ 0 h 67"/>
                      <a:gd name="T6" fmla="*/ 59 w 59"/>
                      <a:gd name="T7" fmla="*/ 15 h 67"/>
                      <a:gd name="T8" fmla="*/ 14 w 59"/>
                      <a:gd name="T9" fmla="*/ 67 h 67"/>
                      <a:gd name="T10" fmla="*/ 9 w 59"/>
                      <a:gd name="T11" fmla="*/ 45 h 67"/>
                      <a:gd name="T12" fmla="*/ 16 w 59"/>
                      <a:gd name="T13" fmla="*/ 55 h 67"/>
                      <a:gd name="T14" fmla="*/ 47 w 59"/>
                      <a:gd name="T15" fmla="*/ 17 h 67"/>
                      <a:gd name="T16" fmla="*/ 35 w 59"/>
                      <a:gd name="T17" fmla="*/ 10 h 67"/>
                      <a:gd name="T18" fmla="*/ 9 w 5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7">
                        <a:moveTo>
                          <a:pt x="14" y="67"/>
                        </a:moveTo>
                        <a:lnTo>
                          <a:pt x="0" y="43"/>
                        </a:lnTo>
                        <a:lnTo>
                          <a:pt x="33" y="0"/>
                        </a:lnTo>
                        <a:lnTo>
                          <a:pt x="59" y="15"/>
                        </a:lnTo>
                        <a:lnTo>
                          <a:pt x="14" y="67"/>
                        </a:lnTo>
                        <a:close/>
                        <a:moveTo>
                          <a:pt x="9" y="45"/>
                        </a:moveTo>
                        <a:lnTo>
                          <a:pt x="16" y="55"/>
                        </a:lnTo>
                        <a:lnTo>
                          <a:pt x="47" y="17"/>
                        </a:lnTo>
                        <a:lnTo>
                          <a:pt x="35" y="10"/>
                        </a:lnTo>
                        <a:lnTo>
                          <a:pt x="9" y="45"/>
                        </a:lnTo>
                        <a:close/>
                      </a:path>
                    </a:pathLst>
                  </a:custGeom>
                  <a:solidFill>
                    <a:schemeClr val="bg1">
                      <a:lumMod val="85000"/>
                    </a:schemeClr>
                  </a:solidFill>
                  <a:ln>
                    <a:noFill/>
                  </a:ln>
                </p:spPr>
                <p:txBody>
                  <a:bodyPr anchor="ctr"/>
                  <a:lstStyle/>
                  <a:p>
                    <a:pPr algn="ctr"/>
                    <a:endParaRPr/>
                  </a:p>
                </p:txBody>
              </p:sp>
            </p:grpSp>
            <p:grpSp>
              <p:nvGrpSpPr>
                <p:cNvPr id="49" name="ïṡliḑè">
                  <a:extLst>
                    <a:ext uri="{FF2B5EF4-FFF2-40B4-BE49-F238E27FC236}">
                      <a16:creationId xmlns:a16="http://schemas.microsoft.com/office/drawing/2014/main" id="{43EC0592-1EBA-4F15-9FD7-D218144CFC2B}"/>
                    </a:ext>
                  </a:extLst>
                </p:cNvPr>
                <p:cNvGrpSpPr/>
                <p:nvPr/>
              </p:nvGrpSpPr>
              <p:grpSpPr>
                <a:xfrm>
                  <a:off x="4009701" y="3982239"/>
                  <a:ext cx="547357" cy="255434"/>
                  <a:chOff x="5057221" y="3151948"/>
                  <a:chExt cx="547357" cy="255434"/>
                </a:xfrm>
              </p:grpSpPr>
              <p:sp>
                <p:nvSpPr>
                  <p:cNvPr id="59" name="iŝ1íďê">
                    <a:extLst>
                      <a:ext uri="{FF2B5EF4-FFF2-40B4-BE49-F238E27FC236}">
                        <a16:creationId xmlns:a16="http://schemas.microsoft.com/office/drawing/2014/main" id="{D5975198-E972-4AB2-A3A8-AE54B0DC4A67}"/>
                      </a:ext>
                    </a:extLst>
                  </p:cNvPr>
                  <p:cNvSpPr/>
                  <p:nvPr/>
                </p:nvSpPr>
                <p:spPr bwMode="auto">
                  <a:xfrm>
                    <a:off x="5220634" y="3151948"/>
                    <a:ext cx="383944" cy="255434"/>
                  </a:xfrm>
                  <a:custGeom>
                    <a:avLst/>
                    <a:gdLst>
                      <a:gd name="T0" fmla="*/ 53 w 102"/>
                      <a:gd name="T1" fmla="*/ 68 h 68"/>
                      <a:gd name="T2" fmla="*/ 53 w 102"/>
                      <a:gd name="T3" fmla="*/ 68 h 68"/>
                      <a:gd name="T4" fmla="*/ 19 w 102"/>
                      <a:gd name="T5" fmla="*/ 67 h 68"/>
                      <a:gd name="T6" fmla="*/ 6 w 102"/>
                      <a:gd name="T7" fmla="*/ 4 h 68"/>
                      <a:gd name="T8" fmla="*/ 6 w 102"/>
                      <a:gd name="T9" fmla="*/ 3 h 68"/>
                      <a:gd name="T10" fmla="*/ 11 w 102"/>
                      <a:gd name="T11" fmla="*/ 2 h 68"/>
                      <a:gd name="T12" fmla="*/ 62 w 102"/>
                      <a:gd name="T13" fmla="*/ 0 h 68"/>
                      <a:gd name="T14" fmla="*/ 89 w 102"/>
                      <a:gd name="T15" fmla="*/ 3 h 68"/>
                      <a:gd name="T16" fmla="*/ 94 w 102"/>
                      <a:gd name="T17" fmla="*/ 66 h 68"/>
                      <a:gd name="T18" fmla="*/ 94 w 102"/>
                      <a:gd name="T19" fmla="*/ 67 h 68"/>
                      <a:gd name="T20" fmla="*/ 93 w 102"/>
                      <a:gd name="T21" fmla="*/ 67 h 68"/>
                      <a:gd name="T22" fmla="*/ 53 w 102"/>
                      <a:gd name="T23" fmla="*/ 68 h 68"/>
                      <a:gd name="T24" fmla="*/ 9 w 102"/>
                      <a:gd name="T25" fmla="*/ 6 h 68"/>
                      <a:gd name="T26" fmla="*/ 19 w 102"/>
                      <a:gd name="T27" fmla="*/ 64 h 68"/>
                      <a:gd name="T28" fmla="*/ 53 w 102"/>
                      <a:gd name="T29" fmla="*/ 65 h 68"/>
                      <a:gd name="T30" fmla="*/ 91 w 102"/>
                      <a:gd name="T31" fmla="*/ 64 h 68"/>
                      <a:gd name="T32" fmla="*/ 88 w 102"/>
                      <a:gd name="T33" fmla="*/ 6 h 68"/>
                      <a:gd name="T34" fmla="*/ 62 w 102"/>
                      <a:gd name="T35" fmla="*/ 3 h 68"/>
                      <a:gd name="T36" fmla="*/ 12 w 102"/>
                      <a:gd name="T37" fmla="*/ 5 h 68"/>
                      <a:gd name="T38" fmla="*/ 9 w 102"/>
                      <a:gd name="T3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68">
                        <a:moveTo>
                          <a:pt x="53" y="68"/>
                        </a:moveTo>
                        <a:cubicBezTo>
                          <a:pt x="53" y="68"/>
                          <a:pt x="53" y="68"/>
                          <a:pt x="53" y="68"/>
                        </a:cubicBezTo>
                        <a:cubicBezTo>
                          <a:pt x="36" y="68"/>
                          <a:pt x="25" y="67"/>
                          <a:pt x="19" y="67"/>
                        </a:cubicBezTo>
                        <a:cubicBezTo>
                          <a:pt x="0" y="64"/>
                          <a:pt x="5" y="10"/>
                          <a:pt x="6" y="4"/>
                        </a:cubicBezTo>
                        <a:cubicBezTo>
                          <a:pt x="6" y="3"/>
                          <a:pt x="6" y="3"/>
                          <a:pt x="6" y="3"/>
                        </a:cubicBezTo>
                        <a:cubicBezTo>
                          <a:pt x="11" y="2"/>
                          <a:pt x="11" y="2"/>
                          <a:pt x="11" y="2"/>
                        </a:cubicBezTo>
                        <a:cubicBezTo>
                          <a:pt x="20" y="2"/>
                          <a:pt x="43" y="0"/>
                          <a:pt x="62" y="0"/>
                        </a:cubicBezTo>
                        <a:cubicBezTo>
                          <a:pt x="76" y="0"/>
                          <a:pt x="85" y="1"/>
                          <a:pt x="89" y="3"/>
                        </a:cubicBezTo>
                        <a:cubicBezTo>
                          <a:pt x="102" y="10"/>
                          <a:pt x="95" y="60"/>
                          <a:pt x="94" y="66"/>
                        </a:cubicBezTo>
                        <a:cubicBezTo>
                          <a:pt x="94" y="67"/>
                          <a:pt x="94" y="67"/>
                          <a:pt x="94" y="67"/>
                        </a:cubicBezTo>
                        <a:cubicBezTo>
                          <a:pt x="93" y="67"/>
                          <a:pt x="93" y="67"/>
                          <a:pt x="93" y="67"/>
                        </a:cubicBezTo>
                        <a:cubicBezTo>
                          <a:pt x="93" y="67"/>
                          <a:pt x="72" y="68"/>
                          <a:pt x="53" y="68"/>
                        </a:cubicBezTo>
                        <a:close/>
                        <a:moveTo>
                          <a:pt x="9" y="6"/>
                        </a:moveTo>
                        <a:cubicBezTo>
                          <a:pt x="7" y="22"/>
                          <a:pt x="6" y="62"/>
                          <a:pt x="19" y="64"/>
                        </a:cubicBezTo>
                        <a:cubicBezTo>
                          <a:pt x="25" y="64"/>
                          <a:pt x="37" y="65"/>
                          <a:pt x="53" y="65"/>
                        </a:cubicBezTo>
                        <a:cubicBezTo>
                          <a:pt x="70" y="65"/>
                          <a:pt x="87" y="64"/>
                          <a:pt x="91" y="64"/>
                        </a:cubicBezTo>
                        <a:cubicBezTo>
                          <a:pt x="93" y="48"/>
                          <a:pt x="96" y="10"/>
                          <a:pt x="88" y="6"/>
                        </a:cubicBezTo>
                        <a:cubicBezTo>
                          <a:pt x="85" y="4"/>
                          <a:pt x="79" y="3"/>
                          <a:pt x="62" y="3"/>
                        </a:cubicBezTo>
                        <a:cubicBezTo>
                          <a:pt x="43" y="3"/>
                          <a:pt x="20" y="5"/>
                          <a:pt x="12" y="5"/>
                        </a:cubicBezTo>
                        <a:lnTo>
                          <a:pt x="9" y="6"/>
                        </a:lnTo>
                        <a:close/>
                      </a:path>
                    </a:pathLst>
                  </a:custGeom>
                  <a:solidFill>
                    <a:schemeClr val="bg1">
                      <a:lumMod val="85000"/>
                    </a:schemeClr>
                  </a:solidFill>
                  <a:ln>
                    <a:noFill/>
                  </a:ln>
                </p:spPr>
                <p:txBody>
                  <a:bodyPr anchor="ctr"/>
                  <a:lstStyle/>
                  <a:p>
                    <a:pPr algn="ctr"/>
                    <a:endParaRPr/>
                  </a:p>
                </p:txBody>
              </p:sp>
              <p:sp>
                <p:nvSpPr>
                  <p:cNvPr id="60" name="îSľîḍê">
                    <a:extLst>
                      <a:ext uri="{FF2B5EF4-FFF2-40B4-BE49-F238E27FC236}">
                        <a16:creationId xmlns:a16="http://schemas.microsoft.com/office/drawing/2014/main" id="{61BD2061-E563-41C0-9280-D8AC468F44FA}"/>
                      </a:ext>
                    </a:extLst>
                  </p:cNvPr>
                  <p:cNvSpPr/>
                  <p:nvPr/>
                </p:nvSpPr>
                <p:spPr bwMode="auto">
                  <a:xfrm>
                    <a:off x="5242846" y="3164641"/>
                    <a:ext cx="312550" cy="123751"/>
                  </a:xfrm>
                  <a:custGeom>
                    <a:avLst/>
                    <a:gdLst>
                      <a:gd name="T0" fmla="*/ 46 w 83"/>
                      <a:gd name="T1" fmla="*/ 33 h 33"/>
                      <a:gd name="T2" fmla="*/ 44 w 83"/>
                      <a:gd name="T3" fmla="*/ 32 h 33"/>
                      <a:gd name="T4" fmla="*/ 0 w 83"/>
                      <a:gd name="T5" fmla="*/ 2 h 33"/>
                      <a:gd name="T6" fmla="*/ 2 w 83"/>
                      <a:gd name="T7" fmla="*/ 0 h 33"/>
                      <a:gd name="T8" fmla="*/ 45 w 83"/>
                      <a:gd name="T9" fmla="*/ 30 h 33"/>
                      <a:gd name="T10" fmla="*/ 81 w 83"/>
                      <a:gd name="T11" fmla="*/ 0 h 33"/>
                      <a:gd name="T12" fmla="*/ 83 w 83"/>
                      <a:gd name="T13" fmla="*/ 2 h 33"/>
                      <a:gd name="T14" fmla="*/ 46 w 8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3">
                        <a:moveTo>
                          <a:pt x="46" y="33"/>
                        </a:moveTo>
                        <a:cubicBezTo>
                          <a:pt x="45" y="33"/>
                          <a:pt x="45" y="33"/>
                          <a:pt x="44" y="32"/>
                        </a:cubicBezTo>
                        <a:cubicBezTo>
                          <a:pt x="36" y="29"/>
                          <a:pt x="2" y="3"/>
                          <a:pt x="0" y="2"/>
                        </a:cubicBezTo>
                        <a:cubicBezTo>
                          <a:pt x="2" y="0"/>
                          <a:pt x="2" y="0"/>
                          <a:pt x="2" y="0"/>
                        </a:cubicBezTo>
                        <a:cubicBezTo>
                          <a:pt x="2" y="0"/>
                          <a:pt x="37" y="26"/>
                          <a:pt x="45" y="30"/>
                        </a:cubicBezTo>
                        <a:cubicBezTo>
                          <a:pt x="50" y="32"/>
                          <a:pt x="69" y="14"/>
                          <a:pt x="81" y="0"/>
                        </a:cubicBezTo>
                        <a:cubicBezTo>
                          <a:pt x="83" y="2"/>
                          <a:pt x="83" y="2"/>
                          <a:pt x="83" y="2"/>
                        </a:cubicBezTo>
                        <a:cubicBezTo>
                          <a:pt x="79" y="8"/>
                          <a:pt x="56" y="33"/>
                          <a:pt x="46" y="33"/>
                        </a:cubicBezTo>
                        <a:close/>
                      </a:path>
                    </a:pathLst>
                  </a:custGeom>
                  <a:solidFill>
                    <a:schemeClr val="bg1">
                      <a:lumMod val="85000"/>
                    </a:schemeClr>
                  </a:solidFill>
                  <a:ln>
                    <a:noFill/>
                  </a:ln>
                </p:spPr>
                <p:txBody>
                  <a:bodyPr anchor="ctr"/>
                  <a:lstStyle/>
                  <a:p>
                    <a:pPr algn="ctr"/>
                    <a:endParaRPr/>
                  </a:p>
                </p:txBody>
              </p:sp>
              <p:sp>
                <p:nvSpPr>
                  <p:cNvPr id="61" name="isḷiḓê">
                    <a:extLst>
                      <a:ext uri="{FF2B5EF4-FFF2-40B4-BE49-F238E27FC236}">
                        <a16:creationId xmlns:a16="http://schemas.microsoft.com/office/drawing/2014/main" id="{6D2FE41A-815C-4B79-9F61-AE8488C4593E}"/>
                      </a:ext>
                    </a:extLst>
                  </p:cNvPr>
                  <p:cNvSpPr/>
                  <p:nvPr/>
                </p:nvSpPr>
                <p:spPr bwMode="auto">
                  <a:xfrm>
                    <a:off x="5100057" y="3220170"/>
                    <a:ext cx="93606" cy="11105"/>
                  </a:xfrm>
                  <a:prstGeom prst="rect">
                    <a:avLst/>
                  </a:prstGeom>
                  <a:solidFill>
                    <a:schemeClr val="bg1">
                      <a:lumMod val="85000"/>
                    </a:schemeClr>
                  </a:solidFill>
                  <a:ln>
                    <a:noFill/>
                  </a:ln>
                </p:spPr>
                <p:txBody>
                  <a:bodyPr anchor="ctr"/>
                  <a:lstStyle/>
                  <a:p>
                    <a:pPr algn="ctr"/>
                    <a:endParaRPr/>
                  </a:p>
                </p:txBody>
              </p:sp>
              <p:sp>
                <p:nvSpPr>
                  <p:cNvPr id="62" name="iṧ1ïḋê">
                    <a:extLst>
                      <a:ext uri="{FF2B5EF4-FFF2-40B4-BE49-F238E27FC236}">
                        <a16:creationId xmlns:a16="http://schemas.microsoft.com/office/drawing/2014/main" id="{74107C64-425E-4466-B0F0-7DCB61DE5748}"/>
                      </a:ext>
                    </a:extLst>
                  </p:cNvPr>
                  <p:cNvSpPr/>
                  <p:nvPr/>
                </p:nvSpPr>
                <p:spPr bwMode="auto">
                  <a:xfrm>
                    <a:off x="5111163" y="3332815"/>
                    <a:ext cx="98366" cy="11105"/>
                  </a:xfrm>
                  <a:prstGeom prst="rect">
                    <a:avLst/>
                  </a:prstGeom>
                  <a:solidFill>
                    <a:schemeClr val="bg1">
                      <a:lumMod val="85000"/>
                    </a:schemeClr>
                  </a:solidFill>
                  <a:ln>
                    <a:noFill/>
                  </a:ln>
                </p:spPr>
                <p:txBody>
                  <a:bodyPr anchor="ctr"/>
                  <a:lstStyle/>
                  <a:p>
                    <a:pPr algn="ctr"/>
                    <a:endParaRPr/>
                  </a:p>
                </p:txBody>
              </p:sp>
              <p:sp>
                <p:nvSpPr>
                  <p:cNvPr id="63" name="íṡ1ídé">
                    <a:extLst>
                      <a:ext uri="{FF2B5EF4-FFF2-40B4-BE49-F238E27FC236}">
                        <a16:creationId xmlns:a16="http://schemas.microsoft.com/office/drawing/2014/main" id="{A86F1EA0-BDDC-4171-BBD0-F851BEDBDCCA}"/>
                      </a:ext>
                    </a:extLst>
                  </p:cNvPr>
                  <p:cNvSpPr/>
                  <p:nvPr/>
                </p:nvSpPr>
                <p:spPr bwMode="auto">
                  <a:xfrm>
                    <a:off x="5057221" y="3277286"/>
                    <a:ext cx="136443" cy="11105"/>
                  </a:xfrm>
                  <a:prstGeom prst="rect">
                    <a:avLst/>
                  </a:prstGeom>
                  <a:solidFill>
                    <a:schemeClr val="bg1">
                      <a:lumMod val="85000"/>
                    </a:schemeClr>
                  </a:solidFill>
                  <a:ln>
                    <a:noFill/>
                  </a:ln>
                </p:spPr>
                <p:txBody>
                  <a:bodyPr anchor="ctr"/>
                  <a:lstStyle/>
                  <a:p>
                    <a:pPr algn="ctr"/>
                    <a:endParaRPr/>
                  </a:p>
                </p:txBody>
              </p:sp>
            </p:grpSp>
            <p:grpSp>
              <p:nvGrpSpPr>
                <p:cNvPr id="50" name="ïṡ1ïḑè">
                  <a:extLst>
                    <a:ext uri="{FF2B5EF4-FFF2-40B4-BE49-F238E27FC236}">
                      <a16:creationId xmlns:a16="http://schemas.microsoft.com/office/drawing/2014/main" id="{271AE309-C863-48A7-85EE-F48A9FF45C9C}"/>
                    </a:ext>
                  </a:extLst>
                </p:cNvPr>
                <p:cNvGrpSpPr/>
                <p:nvPr/>
              </p:nvGrpSpPr>
              <p:grpSpPr>
                <a:xfrm>
                  <a:off x="3859160" y="4537310"/>
                  <a:ext cx="325243" cy="337935"/>
                  <a:chOff x="5125442" y="3615221"/>
                  <a:chExt cx="325243" cy="337935"/>
                </a:xfrm>
              </p:grpSpPr>
              <p:sp>
                <p:nvSpPr>
                  <p:cNvPr id="55" name="iš1iḋê">
                    <a:extLst>
                      <a:ext uri="{FF2B5EF4-FFF2-40B4-BE49-F238E27FC236}">
                        <a16:creationId xmlns:a16="http://schemas.microsoft.com/office/drawing/2014/main" id="{4CA524DF-45A7-4611-A882-07E405432E75}"/>
                      </a:ext>
                    </a:extLst>
                  </p:cNvPr>
                  <p:cNvSpPr/>
                  <p:nvPr/>
                </p:nvSpPr>
                <p:spPr bwMode="auto">
                  <a:xfrm>
                    <a:off x="5204769" y="3615221"/>
                    <a:ext cx="166588" cy="165001"/>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3 h 44"/>
                      <a:gd name="T12" fmla="*/ 3 w 44"/>
                      <a:gd name="T13" fmla="*/ 22 h 44"/>
                      <a:gd name="T14" fmla="*/ 22 w 44"/>
                      <a:gd name="T15" fmla="*/ 41 h 44"/>
                      <a:gd name="T16" fmla="*/ 41 w 44"/>
                      <a:gd name="T17" fmla="*/ 22 h 44"/>
                      <a:gd name="T18" fmla="*/ 22 w 44"/>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3"/>
                        </a:moveTo>
                        <a:cubicBezTo>
                          <a:pt x="11" y="3"/>
                          <a:pt x="3" y="12"/>
                          <a:pt x="3" y="22"/>
                        </a:cubicBezTo>
                        <a:cubicBezTo>
                          <a:pt x="3" y="33"/>
                          <a:pt x="11" y="41"/>
                          <a:pt x="22" y="41"/>
                        </a:cubicBezTo>
                        <a:cubicBezTo>
                          <a:pt x="32" y="41"/>
                          <a:pt x="41" y="33"/>
                          <a:pt x="41" y="22"/>
                        </a:cubicBezTo>
                        <a:cubicBezTo>
                          <a:pt x="41" y="12"/>
                          <a:pt x="32" y="3"/>
                          <a:pt x="22" y="3"/>
                        </a:cubicBezTo>
                        <a:close/>
                      </a:path>
                    </a:pathLst>
                  </a:custGeom>
                  <a:solidFill>
                    <a:schemeClr val="bg1">
                      <a:lumMod val="85000"/>
                    </a:schemeClr>
                  </a:solidFill>
                  <a:ln>
                    <a:noFill/>
                  </a:ln>
                </p:spPr>
                <p:txBody>
                  <a:bodyPr anchor="ctr"/>
                  <a:lstStyle/>
                  <a:p>
                    <a:pPr algn="ctr"/>
                    <a:endParaRPr/>
                  </a:p>
                </p:txBody>
              </p:sp>
              <p:sp>
                <p:nvSpPr>
                  <p:cNvPr id="56" name="işļiḋé">
                    <a:extLst>
                      <a:ext uri="{FF2B5EF4-FFF2-40B4-BE49-F238E27FC236}">
                        <a16:creationId xmlns:a16="http://schemas.microsoft.com/office/drawing/2014/main" id="{431E288C-94F3-4020-BDC9-A02F19BDB471}"/>
                      </a:ext>
                    </a:extLst>
                  </p:cNvPr>
                  <p:cNvSpPr/>
                  <p:nvPr/>
                </p:nvSpPr>
                <p:spPr bwMode="auto">
                  <a:xfrm>
                    <a:off x="5125442" y="3783394"/>
                    <a:ext cx="325243" cy="169760"/>
                  </a:xfrm>
                  <a:custGeom>
                    <a:avLst/>
                    <a:gdLst>
                      <a:gd name="T0" fmla="*/ 86 w 86"/>
                      <a:gd name="T1" fmla="*/ 45 h 45"/>
                      <a:gd name="T2" fmla="*/ 0 w 86"/>
                      <a:gd name="T3" fmla="*/ 45 h 45"/>
                      <a:gd name="T4" fmla="*/ 0 w 86"/>
                      <a:gd name="T5" fmla="*/ 44 h 45"/>
                      <a:gd name="T6" fmla="*/ 43 w 86"/>
                      <a:gd name="T7" fmla="*/ 0 h 45"/>
                      <a:gd name="T8" fmla="*/ 86 w 86"/>
                      <a:gd name="T9" fmla="*/ 44 h 45"/>
                      <a:gd name="T10" fmla="*/ 86 w 86"/>
                      <a:gd name="T11" fmla="*/ 45 h 45"/>
                      <a:gd name="T12" fmla="*/ 3 w 86"/>
                      <a:gd name="T13" fmla="*/ 42 h 45"/>
                      <a:gd name="T14" fmla="*/ 83 w 86"/>
                      <a:gd name="T15" fmla="*/ 42 h 45"/>
                      <a:gd name="T16" fmla="*/ 43 w 86"/>
                      <a:gd name="T17" fmla="*/ 3 h 45"/>
                      <a:gd name="T18" fmla="*/ 3 w 86"/>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45">
                        <a:moveTo>
                          <a:pt x="86" y="45"/>
                        </a:moveTo>
                        <a:cubicBezTo>
                          <a:pt x="0" y="45"/>
                          <a:pt x="0" y="45"/>
                          <a:pt x="0" y="45"/>
                        </a:cubicBezTo>
                        <a:cubicBezTo>
                          <a:pt x="0" y="44"/>
                          <a:pt x="0" y="44"/>
                          <a:pt x="0" y="44"/>
                        </a:cubicBezTo>
                        <a:cubicBezTo>
                          <a:pt x="0" y="20"/>
                          <a:pt x="19" y="0"/>
                          <a:pt x="43" y="0"/>
                        </a:cubicBezTo>
                        <a:cubicBezTo>
                          <a:pt x="67" y="0"/>
                          <a:pt x="86" y="20"/>
                          <a:pt x="86" y="44"/>
                        </a:cubicBezTo>
                        <a:lnTo>
                          <a:pt x="86" y="45"/>
                        </a:lnTo>
                        <a:close/>
                        <a:moveTo>
                          <a:pt x="3" y="42"/>
                        </a:moveTo>
                        <a:cubicBezTo>
                          <a:pt x="83" y="42"/>
                          <a:pt x="83" y="42"/>
                          <a:pt x="83" y="42"/>
                        </a:cubicBezTo>
                        <a:cubicBezTo>
                          <a:pt x="82" y="21"/>
                          <a:pt x="64" y="3"/>
                          <a:pt x="43" y="3"/>
                        </a:cubicBezTo>
                        <a:cubicBezTo>
                          <a:pt x="21" y="3"/>
                          <a:pt x="4" y="21"/>
                          <a:pt x="3" y="42"/>
                        </a:cubicBezTo>
                        <a:close/>
                      </a:path>
                    </a:pathLst>
                  </a:custGeom>
                  <a:solidFill>
                    <a:schemeClr val="bg1">
                      <a:lumMod val="85000"/>
                    </a:schemeClr>
                  </a:solidFill>
                  <a:ln>
                    <a:noFill/>
                  </a:ln>
                </p:spPr>
                <p:txBody>
                  <a:bodyPr anchor="ctr"/>
                  <a:lstStyle/>
                  <a:p>
                    <a:pPr algn="ctr"/>
                    <a:endParaRPr/>
                  </a:p>
                </p:txBody>
              </p:sp>
              <p:sp>
                <p:nvSpPr>
                  <p:cNvPr id="57" name="işḻíďè">
                    <a:extLst>
                      <a:ext uri="{FF2B5EF4-FFF2-40B4-BE49-F238E27FC236}">
                        <a16:creationId xmlns:a16="http://schemas.microsoft.com/office/drawing/2014/main" id="{B973BF5E-7216-42BE-9A98-C3080E616F78}"/>
                      </a:ext>
                    </a:extLst>
                  </p:cNvPr>
                  <p:cNvSpPr/>
                  <p:nvPr/>
                </p:nvSpPr>
                <p:spPr bwMode="auto">
                  <a:xfrm>
                    <a:off x="5250779" y="3791327"/>
                    <a:ext cx="71395" cy="49182"/>
                  </a:xfrm>
                  <a:custGeom>
                    <a:avLst/>
                    <a:gdLst>
                      <a:gd name="T0" fmla="*/ 10 w 19"/>
                      <a:gd name="T1" fmla="*/ 13 h 13"/>
                      <a:gd name="T2" fmla="*/ 0 w 19"/>
                      <a:gd name="T3" fmla="*/ 1 h 13"/>
                      <a:gd name="T4" fmla="*/ 3 w 19"/>
                      <a:gd name="T5" fmla="*/ 0 h 13"/>
                      <a:gd name="T6" fmla="*/ 10 w 19"/>
                      <a:gd name="T7" fmla="*/ 10 h 13"/>
                      <a:gd name="T8" fmla="*/ 16 w 19"/>
                      <a:gd name="T9" fmla="*/ 0 h 13"/>
                      <a:gd name="T10" fmla="*/ 19 w 19"/>
                      <a:gd name="T11" fmla="*/ 1 h 13"/>
                      <a:gd name="T12" fmla="*/ 10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0" y="13"/>
                        </a:moveTo>
                        <a:cubicBezTo>
                          <a:pt x="4" y="13"/>
                          <a:pt x="1" y="3"/>
                          <a:pt x="0" y="1"/>
                        </a:cubicBezTo>
                        <a:cubicBezTo>
                          <a:pt x="3" y="0"/>
                          <a:pt x="3" y="0"/>
                          <a:pt x="3" y="0"/>
                        </a:cubicBezTo>
                        <a:cubicBezTo>
                          <a:pt x="4" y="4"/>
                          <a:pt x="7" y="10"/>
                          <a:pt x="10" y="10"/>
                        </a:cubicBezTo>
                        <a:cubicBezTo>
                          <a:pt x="12" y="10"/>
                          <a:pt x="15" y="4"/>
                          <a:pt x="16" y="0"/>
                        </a:cubicBezTo>
                        <a:cubicBezTo>
                          <a:pt x="19" y="1"/>
                          <a:pt x="19" y="1"/>
                          <a:pt x="19" y="1"/>
                        </a:cubicBezTo>
                        <a:cubicBezTo>
                          <a:pt x="19" y="3"/>
                          <a:pt x="15" y="13"/>
                          <a:pt x="10" y="13"/>
                        </a:cubicBezTo>
                        <a:close/>
                      </a:path>
                    </a:pathLst>
                  </a:custGeom>
                  <a:solidFill>
                    <a:schemeClr val="bg1">
                      <a:lumMod val="85000"/>
                    </a:schemeClr>
                  </a:solidFill>
                  <a:ln>
                    <a:noFill/>
                  </a:ln>
                </p:spPr>
                <p:txBody>
                  <a:bodyPr anchor="ctr"/>
                  <a:lstStyle/>
                  <a:p>
                    <a:pPr algn="ctr"/>
                    <a:endParaRPr/>
                  </a:p>
                </p:txBody>
              </p:sp>
              <p:sp>
                <p:nvSpPr>
                  <p:cNvPr id="58" name="íşḷidê">
                    <a:extLst>
                      <a:ext uri="{FF2B5EF4-FFF2-40B4-BE49-F238E27FC236}">
                        <a16:creationId xmlns:a16="http://schemas.microsoft.com/office/drawing/2014/main" id="{D31F99C3-3BA0-4DBC-AE12-251A271E6EF5}"/>
                      </a:ext>
                    </a:extLst>
                  </p:cNvPr>
                  <p:cNvSpPr/>
                  <p:nvPr/>
                </p:nvSpPr>
                <p:spPr bwMode="auto">
                  <a:xfrm>
                    <a:off x="5250779" y="3829405"/>
                    <a:ext cx="79327" cy="123751"/>
                  </a:xfrm>
                  <a:custGeom>
                    <a:avLst/>
                    <a:gdLst>
                      <a:gd name="T0" fmla="*/ 21 w 21"/>
                      <a:gd name="T1" fmla="*/ 33 h 33"/>
                      <a:gd name="T2" fmla="*/ 0 w 21"/>
                      <a:gd name="T3" fmla="*/ 33 h 33"/>
                      <a:gd name="T4" fmla="*/ 0 w 21"/>
                      <a:gd name="T5" fmla="*/ 32 h 33"/>
                      <a:gd name="T6" fmla="*/ 10 w 21"/>
                      <a:gd name="T7" fmla="*/ 0 h 33"/>
                      <a:gd name="T8" fmla="*/ 21 w 21"/>
                      <a:gd name="T9" fmla="*/ 32 h 33"/>
                      <a:gd name="T10" fmla="*/ 21 w 21"/>
                      <a:gd name="T11" fmla="*/ 33 h 33"/>
                      <a:gd name="T12" fmla="*/ 3 w 21"/>
                      <a:gd name="T13" fmla="*/ 30 h 33"/>
                      <a:gd name="T14" fmla="*/ 17 w 21"/>
                      <a:gd name="T15" fmla="*/ 30 h 33"/>
                      <a:gd name="T16" fmla="*/ 10 w 21"/>
                      <a:gd name="T17" fmla="*/ 3 h 33"/>
                      <a:gd name="T18" fmla="*/ 3 w 21"/>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21" y="33"/>
                        </a:moveTo>
                        <a:cubicBezTo>
                          <a:pt x="0" y="33"/>
                          <a:pt x="0" y="33"/>
                          <a:pt x="0" y="33"/>
                        </a:cubicBezTo>
                        <a:cubicBezTo>
                          <a:pt x="0" y="32"/>
                          <a:pt x="0" y="32"/>
                          <a:pt x="0" y="32"/>
                        </a:cubicBezTo>
                        <a:cubicBezTo>
                          <a:pt x="1" y="22"/>
                          <a:pt x="3" y="0"/>
                          <a:pt x="10" y="0"/>
                        </a:cubicBezTo>
                        <a:cubicBezTo>
                          <a:pt x="17" y="0"/>
                          <a:pt x="20" y="22"/>
                          <a:pt x="21" y="32"/>
                        </a:cubicBezTo>
                        <a:lnTo>
                          <a:pt x="21" y="33"/>
                        </a:lnTo>
                        <a:close/>
                        <a:moveTo>
                          <a:pt x="3" y="30"/>
                        </a:moveTo>
                        <a:cubicBezTo>
                          <a:pt x="17" y="30"/>
                          <a:pt x="17" y="30"/>
                          <a:pt x="17" y="30"/>
                        </a:cubicBezTo>
                        <a:cubicBezTo>
                          <a:pt x="16" y="15"/>
                          <a:pt x="12" y="3"/>
                          <a:pt x="10" y="3"/>
                        </a:cubicBezTo>
                        <a:cubicBezTo>
                          <a:pt x="7" y="3"/>
                          <a:pt x="4" y="15"/>
                          <a:pt x="3" y="30"/>
                        </a:cubicBezTo>
                        <a:close/>
                      </a:path>
                    </a:pathLst>
                  </a:custGeom>
                  <a:solidFill>
                    <a:schemeClr val="bg1">
                      <a:lumMod val="85000"/>
                    </a:schemeClr>
                  </a:solidFill>
                  <a:ln>
                    <a:noFill/>
                  </a:ln>
                </p:spPr>
                <p:txBody>
                  <a:bodyPr anchor="ctr"/>
                  <a:lstStyle/>
                  <a:p>
                    <a:pPr algn="ctr"/>
                    <a:endParaRPr/>
                  </a:p>
                </p:txBody>
              </p:sp>
            </p:grpSp>
            <p:grpSp>
              <p:nvGrpSpPr>
                <p:cNvPr id="51" name="îṥ1ídê">
                  <a:extLst>
                    <a:ext uri="{FF2B5EF4-FFF2-40B4-BE49-F238E27FC236}">
                      <a16:creationId xmlns:a16="http://schemas.microsoft.com/office/drawing/2014/main" id="{9DE59BFA-9763-4BF7-B1AD-829AE973943E}"/>
                    </a:ext>
                  </a:extLst>
                </p:cNvPr>
                <p:cNvGrpSpPr/>
                <p:nvPr/>
              </p:nvGrpSpPr>
              <p:grpSpPr>
                <a:xfrm>
                  <a:off x="1682532" y="3174341"/>
                  <a:ext cx="214184" cy="315721"/>
                  <a:chOff x="5303135" y="5279509"/>
                  <a:chExt cx="214184" cy="315721"/>
                </a:xfrm>
              </p:grpSpPr>
              <p:sp>
                <p:nvSpPr>
                  <p:cNvPr id="52" name="ïśľíḋé">
                    <a:extLst>
                      <a:ext uri="{FF2B5EF4-FFF2-40B4-BE49-F238E27FC236}">
                        <a16:creationId xmlns:a16="http://schemas.microsoft.com/office/drawing/2014/main" id="{99EB38B8-446C-4B7A-8238-084E52B9343F}"/>
                      </a:ext>
                    </a:extLst>
                  </p:cNvPr>
                  <p:cNvSpPr/>
                  <p:nvPr/>
                </p:nvSpPr>
                <p:spPr bwMode="auto">
                  <a:xfrm>
                    <a:off x="5303135" y="5323932"/>
                    <a:ext cx="214184" cy="236395"/>
                  </a:xfrm>
                  <a:custGeom>
                    <a:avLst/>
                    <a:gdLst>
                      <a:gd name="T0" fmla="*/ 34 w 57"/>
                      <a:gd name="T1" fmla="*/ 63 h 63"/>
                      <a:gd name="T2" fmla="*/ 5 w 57"/>
                      <a:gd name="T3" fmla="*/ 54 h 63"/>
                      <a:gd name="T4" fmla="*/ 5 w 57"/>
                      <a:gd name="T5" fmla="*/ 54 h 63"/>
                      <a:gd name="T6" fmla="*/ 7 w 57"/>
                      <a:gd name="T7" fmla="*/ 45 h 63"/>
                      <a:gd name="T8" fmla="*/ 9 w 57"/>
                      <a:gd name="T9" fmla="*/ 44 h 63"/>
                      <a:gd name="T10" fmla="*/ 12 w 57"/>
                      <a:gd name="T11" fmla="*/ 44 h 63"/>
                      <a:gd name="T12" fmla="*/ 22 w 57"/>
                      <a:gd name="T13" fmla="*/ 44 h 63"/>
                      <a:gd name="T14" fmla="*/ 32 w 57"/>
                      <a:gd name="T15" fmla="*/ 43 h 63"/>
                      <a:gd name="T16" fmla="*/ 24 w 57"/>
                      <a:gd name="T17" fmla="*/ 40 h 63"/>
                      <a:gd name="T18" fmla="*/ 16 w 57"/>
                      <a:gd name="T19" fmla="*/ 38 h 63"/>
                      <a:gd name="T20" fmla="*/ 0 w 57"/>
                      <a:gd name="T21" fmla="*/ 18 h 63"/>
                      <a:gd name="T22" fmla="*/ 22 w 57"/>
                      <a:gd name="T23" fmla="*/ 0 h 63"/>
                      <a:gd name="T24" fmla="*/ 50 w 57"/>
                      <a:gd name="T25" fmla="*/ 9 h 63"/>
                      <a:gd name="T26" fmla="*/ 50 w 57"/>
                      <a:gd name="T27" fmla="*/ 10 h 63"/>
                      <a:gd name="T28" fmla="*/ 50 w 57"/>
                      <a:gd name="T29" fmla="*/ 23 h 63"/>
                      <a:gd name="T30" fmla="*/ 47 w 57"/>
                      <a:gd name="T31" fmla="*/ 23 h 63"/>
                      <a:gd name="T32" fmla="*/ 47 w 57"/>
                      <a:gd name="T33" fmla="*/ 23 h 63"/>
                      <a:gd name="T34" fmla="*/ 27 w 57"/>
                      <a:gd name="T35" fmla="*/ 16 h 63"/>
                      <a:gd name="T36" fmla="*/ 24 w 57"/>
                      <a:gd name="T37" fmla="*/ 19 h 63"/>
                      <a:gd name="T38" fmla="*/ 33 w 57"/>
                      <a:gd name="T39" fmla="*/ 23 h 63"/>
                      <a:gd name="T40" fmla="*/ 38 w 57"/>
                      <a:gd name="T41" fmla="*/ 24 h 63"/>
                      <a:gd name="T42" fmla="*/ 57 w 57"/>
                      <a:gd name="T43" fmla="*/ 44 h 63"/>
                      <a:gd name="T44" fmla="*/ 34 w 57"/>
                      <a:gd name="T45" fmla="*/ 63 h 63"/>
                      <a:gd name="T46" fmla="*/ 8 w 57"/>
                      <a:gd name="T47" fmla="*/ 53 h 63"/>
                      <a:gd name="T48" fmla="*/ 34 w 57"/>
                      <a:gd name="T49" fmla="*/ 60 h 63"/>
                      <a:gd name="T50" fmla="*/ 54 w 57"/>
                      <a:gd name="T51" fmla="*/ 44 h 63"/>
                      <a:gd name="T52" fmla="*/ 37 w 57"/>
                      <a:gd name="T53" fmla="*/ 27 h 63"/>
                      <a:gd name="T54" fmla="*/ 32 w 57"/>
                      <a:gd name="T55" fmla="*/ 26 h 63"/>
                      <a:gd name="T56" fmla="*/ 21 w 57"/>
                      <a:gd name="T57" fmla="*/ 19 h 63"/>
                      <a:gd name="T58" fmla="*/ 27 w 57"/>
                      <a:gd name="T59" fmla="*/ 13 h 63"/>
                      <a:gd name="T60" fmla="*/ 47 w 57"/>
                      <a:gd name="T61" fmla="*/ 19 h 63"/>
                      <a:gd name="T62" fmla="*/ 47 w 57"/>
                      <a:gd name="T63" fmla="*/ 10 h 63"/>
                      <a:gd name="T64" fmla="*/ 22 w 57"/>
                      <a:gd name="T65" fmla="*/ 3 h 63"/>
                      <a:gd name="T66" fmla="*/ 3 w 57"/>
                      <a:gd name="T67" fmla="*/ 18 h 63"/>
                      <a:gd name="T68" fmla="*/ 17 w 57"/>
                      <a:gd name="T69" fmla="*/ 35 h 63"/>
                      <a:gd name="T70" fmla="*/ 25 w 57"/>
                      <a:gd name="T71" fmla="*/ 37 h 63"/>
                      <a:gd name="T72" fmla="*/ 35 w 57"/>
                      <a:gd name="T73" fmla="*/ 43 h 63"/>
                      <a:gd name="T74" fmla="*/ 22 w 57"/>
                      <a:gd name="T75" fmla="*/ 47 h 63"/>
                      <a:gd name="T76" fmla="*/ 11 w 57"/>
                      <a:gd name="T77" fmla="*/ 47 h 63"/>
                      <a:gd name="T78" fmla="*/ 9 w 57"/>
                      <a:gd name="T79" fmla="*/ 47 h 63"/>
                      <a:gd name="T80" fmla="*/ 8 w 57"/>
                      <a:gd name="T8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63">
                        <a:moveTo>
                          <a:pt x="34" y="63"/>
                        </a:moveTo>
                        <a:cubicBezTo>
                          <a:pt x="26" y="63"/>
                          <a:pt x="9" y="59"/>
                          <a:pt x="5" y="54"/>
                        </a:cubicBezTo>
                        <a:cubicBezTo>
                          <a:pt x="5" y="54"/>
                          <a:pt x="5" y="54"/>
                          <a:pt x="5" y="54"/>
                        </a:cubicBezTo>
                        <a:cubicBezTo>
                          <a:pt x="5" y="52"/>
                          <a:pt x="5" y="47"/>
                          <a:pt x="7" y="45"/>
                        </a:cubicBezTo>
                        <a:cubicBezTo>
                          <a:pt x="7" y="44"/>
                          <a:pt x="8" y="44"/>
                          <a:pt x="9" y="44"/>
                        </a:cubicBezTo>
                        <a:cubicBezTo>
                          <a:pt x="10" y="44"/>
                          <a:pt x="10" y="44"/>
                          <a:pt x="12" y="44"/>
                        </a:cubicBezTo>
                        <a:cubicBezTo>
                          <a:pt x="14" y="44"/>
                          <a:pt x="18" y="44"/>
                          <a:pt x="22" y="44"/>
                        </a:cubicBezTo>
                        <a:cubicBezTo>
                          <a:pt x="29" y="44"/>
                          <a:pt x="31" y="43"/>
                          <a:pt x="32" y="43"/>
                        </a:cubicBezTo>
                        <a:cubicBezTo>
                          <a:pt x="31" y="42"/>
                          <a:pt x="27" y="41"/>
                          <a:pt x="24" y="40"/>
                        </a:cubicBezTo>
                        <a:cubicBezTo>
                          <a:pt x="22" y="39"/>
                          <a:pt x="19" y="39"/>
                          <a:pt x="16" y="38"/>
                        </a:cubicBezTo>
                        <a:cubicBezTo>
                          <a:pt x="5" y="34"/>
                          <a:pt x="0" y="27"/>
                          <a:pt x="0" y="18"/>
                        </a:cubicBezTo>
                        <a:cubicBezTo>
                          <a:pt x="0" y="5"/>
                          <a:pt x="13" y="0"/>
                          <a:pt x="22" y="0"/>
                        </a:cubicBezTo>
                        <a:cubicBezTo>
                          <a:pt x="29" y="0"/>
                          <a:pt x="47" y="3"/>
                          <a:pt x="50" y="9"/>
                        </a:cubicBezTo>
                        <a:cubicBezTo>
                          <a:pt x="50" y="10"/>
                          <a:pt x="50" y="10"/>
                          <a:pt x="50" y="10"/>
                        </a:cubicBezTo>
                        <a:cubicBezTo>
                          <a:pt x="50" y="23"/>
                          <a:pt x="50" y="23"/>
                          <a:pt x="50" y="23"/>
                        </a:cubicBezTo>
                        <a:cubicBezTo>
                          <a:pt x="47" y="23"/>
                          <a:pt x="47" y="23"/>
                          <a:pt x="47" y="23"/>
                        </a:cubicBezTo>
                        <a:cubicBezTo>
                          <a:pt x="47" y="23"/>
                          <a:pt x="47" y="23"/>
                          <a:pt x="47" y="23"/>
                        </a:cubicBezTo>
                        <a:cubicBezTo>
                          <a:pt x="47" y="20"/>
                          <a:pt x="34" y="16"/>
                          <a:pt x="27" y="16"/>
                        </a:cubicBezTo>
                        <a:cubicBezTo>
                          <a:pt x="26" y="16"/>
                          <a:pt x="24" y="16"/>
                          <a:pt x="24" y="19"/>
                        </a:cubicBezTo>
                        <a:cubicBezTo>
                          <a:pt x="24" y="20"/>
                          <a:pt x="29" y="22"/>
                          <a:pt x="33" y="23"/>
                        </a:cubicBezTo>
                        <a:cubicBezTo>
                          <a:pt x="35" y="23"/>
                          <a:pt x="36" y="24"/>
                          <a:pt x="38" y="24"/>
                        </a:cubicBezTo>
                        <a:cubicBezTo>
                          <a:pt x="46" y="27"/>
                          <a:pt x="57" y="31"/>
                          <a:pt x="57" y="44"/>
                        </a:cubicBezTo>
                        <a:cubicBezTo>
                          <a:pt x="57" y="57"/>
                          <a:pt x="45" y="63"/>
                          <a:pt x="34" y="63"/>
                        </a:cubicBezTo>
                        <a:close/>
                        <a:moveTo>
                          <a:pt x="8" y="53"/>
                        </a:moveTo>
                        <a:cubicBezTo>
                          <a:pt x="11" y="56"/>
                          <a:pt x="26" y="60"/>
                          <a:pt x="34" y="60"/>
                        </a:cubicBezTo>
                        <a:cubicBezTo>
                          <a:pt x="44" y="60"/>
                          <a:pt x="54" y="55"/>
                          <a:pt x="54" y="44"/>
                        </a:cubicBezTo>
                        <a:cubicBezTo>
                          <a:pt x="54" y="33"/>
                          <a:pt x="45" y="30"/>
                          <a:pt x="37" y="27"/>
                        </a:cubicBezTo>
                        <a:cubicBezTo>
                          <a:pt x="35" y="27"/>
                          <a:pt x="34" y="26"/>
                          <a:pt x="32" y="26"/>
                        </a:cubicBezTo>
                        <a:cubicBezTo>
                          <a:pt x="26" y="24"/>
                          <a:pt x="21" y="22"/>
                          <a:pt x="21" y="19"/>
                        </a:cubicBezTo>
                        <a:cubicBezTo>
                          <a:pt x="21" y="15"/>
                          <a:pt x="24" y="13"/>
                          <a:pt x="27" y="13"/>
                        </a:cubicBezTo>
                        <a:cubicBezTo>
                          <a:pt x="31" y="13"/>
                          <a:pt x="42" y="15"/>
                          <a:pt x="47" y="19"/>
                        </a:cubicBezTo>
                        <a:cubicBezTo>
                          <a:pt x="47" y="10"/>
                          <a:pt x="47" y="10"/>
                          <a:pt x="47" y="10"/>
                        </a:cubicBezTo>
                        <a:cubicBezTo>
                          <a:pt x="45" y="7"/>
                          <a:pt x="30" y="3"/>
                          <a:pt x="22" y="3"/>
                        </a:cubicBezTo>
                        <a:cubicBezTo>
                          <a:pt x="14" y="3"/>
                          <a:pt x="3" y="7"/>
                          <a:pt x="3" y="18"/>
                        </a:cubicBezTo>
                        <a:cubicBezTo>
                          <a:pt x="3" y="26"/>
                          <a:pt x="7" y="32"/>
                          <a:pt x="17" y="35"/>
                        </a:cubicBezTo>
                        <a:cubicBezTo>
                          <a:pt x="20" y="36"/>
                          <a:pt x="23" y="37"/>
                          <a:pt x="25" y="37"/>
                        </a:cubicBezTo>
                        <a:cubicBezTo>
                          <a:pt x="31" y="39"/>
                          <a:pt x="35" y="40"/>
                          <a:pt x="35" y="43"/>
                        </a:cubicBezTo>
                        <a:cubicBezTo>
                          <a:pt x="35" y="46"/>
                          <a:pt x="32" y="47"/>
                          <a:pt x="22" y="47"/>
                        </a:cubicBezTo>
                        <a:cubicBezTo>
                          <a:pt x="18" y="47"/>
                          <a:pt x="14" y="47"/>
                          <a:pt x="11" y="47"/>
                        </a:cubicBezTo>
                        <a:cubicBezTo>
                          <a:pt x="10" y="47"/>
                          <a:pt x="10" y="47"/>
                          <a:pt x="9" y="47"/>
                        </a:cubicBezTo>
                        <a:cubicBezTo>
                          <a:pt x="8" y="48"/>
                          <a:pt x="8" y="51"/>
                          <a:pt x="8" y="53"/>
                        </a:cubicBezTo>
                        <a:close/>
                      </a:path>
                    </a:pathLst>
                  </a:custGeom>
                  <a:solidFill>
                    <a:schemeClr val="bg1">
                      <a:lumMod val="85000"/>
                    </a:schemeClr>
                  </a:solidFill>
                  <a:ln>
                    <a:noFill/>
                  </a:ln>
                </p:spPr>
                <p:txBody>
                  <a:bodyPr anchor="ctr"/>
                  <a:lstStyle/>
                  <a:p>
                    <a:pPr algn="ctr"/>
                    <a:endParaRPr/>
                  </a:p>
                </p:txBody>
              </p:sp>
              <p:sp>
                <p:nvSpPr>
                  <p:cNvPr id="53" name="ïṩḻïḑé">
                    <a:extLst>
                      <a:ext uri="{FF2B5EF4-FFF2-40B4-BE49-F238E27FC236}">
                        <a16:creationId xmlns:a16="http://schemas.microsoft.com/office/drawing/2014/main" id="{1BE51B45-99AD-4BB9-9F4D-8D1A0F4BEF01}"/>
                      </a:ext>
                    </a:extLst>
                  </p:cNvPr>
                  <p:cNvSpPr/>
                  <p:nvPr/>
                </p:nvSpPr>
                <p:spPr bwMode="auto">
                  <a:xfrm>
                    <a:off x="5371357" y="5279509"/>
                    <a:ext cx="82500" cy="60288"/>
                  </a:xfrm>
                  <a:custGeom>
                    <a:avLst/>
                    <a:gdLst>
                      <a:gd name="T0" fmla="*/ 45 w 52"/>
                      <a:gd name="T1" fmla="*/ 38 h 38"/>
                      <a:gd name="T2" fmla="*/ 38 w 52"/>
                      <a:gd name="T3" fmla="*/ 35 h 38"/>
                      <a:gd name="T4" fmla="*/ 42 w 52"/>
                      <a:gd name="T5" fmla="*/ 14 h 38"/>
                      <a:gd name="T6" fmla="*/ 7 w 52"/>
                      <a:gd name="T7" fmla="*/ 9 h 38"/>
                      <a:gd name="T8" fmla="*/ 12 w 52"/>
                      <a:gd name="T9" fmla="*/ 31 h 38"/>
                      <a:gd name="T10" fmla="*/ 4 w 52"/>
                      <a:gd name="T11" fmla="*/ 31 h 38"/>
                      <a:gd name="T12" fmla="*/ 0 w 52"/>
                      <a:gd name="T13" fmla="*/ 0 h 38"/>
                      <a:gd name="T14" fmla="*/ 52 w 52"/>
                      <a:gd name="T15" fmla="*/ 9 h 38"/>
                      <a:gd name="T16" fmla="*/ 4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45" y="38"/>
                        </a:moveTo>
                        <a:lnTo>
                          <a:pt x="38" y="35"/>
                        </a:lnTo>
                        <a:lnTo>
                          <a:pt x="42" y="14"/>
                        </a:lnTo>
                        <a:lnTo>
                          <a:pt x="7" y="9"/>
                        </a:lnTo>
                        <a:lnTo>
                          <a:pt x="12" y="31"/>
                        </a:lnTo>
                        <a:lnTo>
                          <a:pt x="4" y="31"/>
                        </a:lnTo>
                        <a:lnTo>
                          <a:pt x="0" y="0"/>
                        </a:lnTo>
                        <a:lnTo>
                          <a:pt x="52" y="9"/>
                        </a:lnTo>
                        <a:lnTo>
                          <a:pt x="45" y="38"/>
                        </a:lnTo>
                        <a:close/>
                      </a:path>
                    </a:pathLst>
                  </a:custGeom>
                  <a:solidFill>
                    <a:schemeClr val="bg1">
                      <a:lumMod val="85000"/>
                    </a:schemeClr>
                  </a:solidFill>
                  <a:ln>
                    <a:noFill/>
                  </a:ln>
                </p:spPr>
                <p:txBody>
                  <a:bodyPr anchor="ctr"/>
                  <a:lstStyle/>
                  <a:p>
                    <a:pPr algn="ctr"/>
                    <a:endParaRPr/>
                  </a:p>
                </p:txBody>
              </p:sp>
              <p:sp>
                <p:nvSpPr>
                  <p:cNvPr id="54" name="ïsḻïdê">
                    <a:extLst>
                      <a:ext uri="{FF2B5EF4-FFF2-40B4-BE49-F238E27FC236}">
                        <a16:creationId xmlns:a16="http://schemas.microsoft.com/office/drawing/2014/main" id="{A383BF41-CE2F-4548-99AA-C84FB147753E}"/>
                      </a:ext>
                    </a:extLst>
                  </p:cNvPr>
                  <p:cNvSpPr/>
                  <p:nvPr/>
                </p:nvSpPr>
                <p:spPr bwMode="auto">
                  <a:xfrm>
                    <a:off x="5377703" y="5549221"/>
                    <a:ext cx="84087" cy="46009"/>
                  </a:xfrm>
                  <a:custGeom>
                    <a:avLst/>
                    <a:gdLst>
                      <a:gd name="T0" fmla="*/ 53 w 53"/>
                      <a:gd name="T1" fmla="*/ 29 h 29"/>
                      <a:gd name="T2" fmla="*/ 0 w 53"/>
                      <a:gd name="T3" fmla="*/ 29 h 29"/>
                      <a:gd name="T4" fmla="*/ 0 w 53"/>
                      <a:gd name="T5" fmla="*/ 0 h 29"/>
                      <a:gd name="T6" fmla="*/ 8 w 53"/>
                      <a:gd name="T7" fmla="*/ 0 h 29"/>
                      <a:gd name="T8" fmla="*/ 8 w 53"/>
                      <a:gd name="T9" fmla="*/ 22 h 29"/>
                      <a:gd name="T10" fmla="*/ 43 w 53"/>
                      <a:gd name="T11" fmla="*/ 22 h 29"/>
                      <a:gd name="T12" fmla="*/ 38 w 53"/>
                      <a:gd name="T13" fmla="*/ 5 h 29"/>
                      <a:gd name="T14" fmla="*/ 46 w 53"/>
                      <a:gd name="T15" fmla="*/ 3 h 29"/>
                      <a:gd name="T16" fmla="*/ 53 w 5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53" y="29"/>
                        </a:moveTo>
                        <a:lnTo>
                          <a:pt x="0" y="29"/>
                        </a:lnTo>
                        <a:lnTo>
                          <a:pt x="0" y="0"/>
                        </a:lnTo>
                        <a:lnTo>
                          <a:pt x="8" y="0"/>
                        </a:lnTo>
                        <a:lnTo>
                          <a:pt x="8" y="22"/>
                        </a:lnTo>
                        <a:lnTo>
                          <a:pt x="43" y="22"/>
                        </a:lnTo>
                        <a:lnTo>
                          <a:pt x="38" y="5"/>
                        </a:lnTo>
                        <a:lnTo>
                          <a:pt x="46" y="3"/>
                        </a:lnTo>
                        <a:lnTo>
                          <a:pt x="53" y="29"/>
                        </a:lnTo>
                        <a:close/>
                      </a:path>
                    </a:pathLst>
                  </a:custGeom>
                  <a:solidFill>
                    <a:schemeClr val="bg1">
                      <a:lumMod val="85000"/>
                    </a:schemeClr>
                  </a:solidFill>
                  <a:ln>
                    <a:noFill/>
                  </a:ln>
                </p:spPr>
                <p:txBody>
                  <a:bodyPr anchor="ctr"/>
                  <a:lstStyle/>
                  <a:p>
                    <a:pPr algn="ctr"/>
                    <a:endParaRPr/>
                  </a:p>
                </p:txBody>
              </p:sp>
            </p:grpSp>
          </p:grpSp>
          <p:grpSp>
            <p:nvGrpSpPr>
              <p:cNvPr id="28" name="íṥļíďê">
                <a:extLst>
                  <a:ext uri="{FF2B5EF4-FFF2-40B4-BE49-F238E27FC236}">
                    <a16:creationId xmlns:a16="http://schemas.microsoft.com/office/drawing/2014/main" id="{EBE632D4-1358-47B1-B674-39620F587F1C}"/>
                  </a:ext>
                </a:extLst>
              </p:cNvPr>
              <p:cNvGrpSpPr/>
              <p:nvPr/>
            </p:nvGrpSpPr>
            <p:grpSpPr>
              <a:xfrm>
                <a:off x="1811797" y="1791124"/>
                <a:ext cx="2339288" cy="3761336"/>
                <a:chOff x="8253415" y="755650"/>
                <a:chExt cx="1125538" cy="1809750"/>
              </a:xfrm>
            </p:grpSpPr>
            <p:sp>
              <p:nvSpPr>
                <p:cNvPr id="29" name="íSļíḓè">
                  <a:extLst>
                    <a:ext uri="{FF2B5EF4-FFF2-40B4-BE49-F238E27FC236}">
                      <a16:creationId xmlns:a16="http://schemas.microsoft.com/office/drawing/2014/main" id="{24D5B39E-983C-42EC-BCCD-2762262E4DD3}"/>
                    </a:ext>
                  </a:extLst>
                </p:cNvPr>
                <p:cNvSpPr/>
                <p:nvPr/>
              </p:nvSpPr>
              <p:spPr bwMode="auto">
                <a:xfrm>
                  <a:off x="8253415" y="755650"/>
                  <a:ext cx="1125538" cy="1350963"/>
                </a:xfrm>
                <a:custGeom>
                  <a:avLst/>
                  <a:gdLst>
                    <a:gd name="T0" fmla="*/ 212 w 423"/>
                    <a:gd name="T1" fmla="*/ 0 h 508"/>
                    <a:gd name="T2" fmla="*/ 0 w 423"/>
                    <a:gd name="T3" fmla="*/ 212 h 508"/>
                    <a:gd name="T4" fmla="*/ 58 w 423"/>
                    <a:gd name="T5" fmla="*/ 360 h 508"/>
                    <a:gd name="T6" fmla="*/ 122 w 423"/>
                    <a:gd name="T7" fmla="*/ 508 h 508"/>
                    <a:gd name="T8" fmla="*/ 212 w 423"/>
                    <a:gd name="T9" fmla="*/ 508 h 508"/>
                    <a:gd name="T10" fmla="*/ 302 w 423"/>
                    <a:gd name="T11" fmla="*/ 508 h 508"/>
                    <a:gd name="T12" fmla="*/ 366 w 423"/>
                    <a:gd name="T13" fmla="*/ 360 h 508"/>
                    <a:gd name="T14" fmla="*/ 423 w 423"/>
                    <a:gd name="T15" fmla="*/ 213 h 508"/>
                    <a:gd name="T16" fmla="*/ 212 w 423"/>
                    <a:gd name="T1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08">
                      <a:moveTo>
                        <a:pt x="212" y="0"/>
                      </a:moveTo>
                      <a:cubicBezTo>
                        <a:pt x="95" y="0"/>
                        <a:pt x="0" y="95"/>
                        <a:pt x="0" y="212"/>
                      </a:cubicBezTo>
                      <a:cubicBezTo>
                        <a:pt x="0" y="268"/>
                        <a:pt x="29" y="316"/>
                        <a:pt x="58" y="360"/>
                      </a:cubicBezTo>
                      <a:cubicBezTo>
                        <a:pt x="122" y="456"/>
                        <a:pt x="85" y="508"/>
                        <a:pt x="122" y="508"/>
                      </a:cubicBezTo>
                      <a:cubicBezTo>
                        <a:pt x="212" y="508"/>
                        <a:pt x="212" y="508"/>
                        <a:pt x="212" y="508"/>
                      </a:cubicBezTo>
                      <a:cubicBezTo>
                        <a:pt x="302" y="508"/>
                        <a:pt x="302" y="508"/>
                        <a:pt x="302" y="508"/>
                      </a:cubicBezTo>
                      <a:cubicBezTo>
                        <a:pt x="339" y="508"/>
                        <a:pt x="302" y="456"/>
                        <a:pt x="366" y="360"/>
                      </a:cubicBezTo>
                      <a:cubicBezTo>
                        <a:pt x="395" y="316"/>
                        <a:pt x="423" y="269"/>
                        <a:pt x="423" y="213"/>
                      </a:cubicBezTo>
                      <a:cubicBezTo>
                        <a:pt x="423" y="97"/>
                        <a:pt x="329" y="0"/>
                        <a:pt x="212" y="0"/>
                      </a:cubicBezTo>
                      <a:close/>
                    </a:path>
                  </a:pathLst>
                </a:custGeom>
                <a:solidFill>
                  <a:srgbClr val="FCC9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ļïḓe">
                  <a:extLst>
                    <a:ext uri="{FF2B5EF4-FFF2-40B4-BE49-F238E27FC236}">
                      <a16:creationId xmlns:a16="http://schemas.microsoft.com/office/drawing/2014/main" id="{02F269EF-C2A9-4027-8625-D647C84B368C}"/>
                    </a:ext>
                  </a:extLst>
                </p:cNvPr>
                <p:cNvSpPr/>
                <p:nvPr/>
              </p:nvSpPr>
              <p:spPr bwMode="auto">
                <a:xfrm>
                  <a:off x="8494715" y="949325"/>
                  <a:ext cx="884238" cy="1157288"/>
                </a:xfrm>
                <a:custGeom>
                  <a:avLst/>
                  <a:gdLst>
                    <a:gd name="T0" fmla="*/ 279 w 332"/>
                    <a:gd name="T1" fmla="*/ 0 h 435"/>
                    <a:gd name="T2" fmla="*/ 279 w 332"/>
                    <a:gd name="T3" fmla="*/ 9 h 435"/>
                    <a:gd name="T4" fmla="*/ 0 w 332"/>
                    <a:gd name="T5" fmla="*/ 355 h 435"/>
                    <a:gd name="T6" fmla="*/ 31 w 332"/>
                    <a:gd name="T7" fmla="*/ 435 h 435"/>
                    <a:gd name="T8" fmla="*/ 121 w 332"/>
                    <a:gd name="T9" fmla="*/ 435 h 435"/>
                    <a:gd name="T10" fmla="*/ 211 w 332"/>
                    <a:gd name="T11" fmla="*/ 435 h 435"/>
                    <a:gd name="T12" fmla="*/ 275 w 332"/>
                    <a:gd name="T13" fmla="*/ 287 h 435"/>
                    <a:gd name="T14" fmla="*/ 332 w 332"/>
                    <a:gd name="T15" fmla="*/ 140 h 435"/>
                    <a:gd name="T16" fmla="*/ 279 w 332"/>
                    <a:gd name="T1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35">
                      <a:moveTo>
                        <a:pt x="279" y="0"/>
                      </a:moveTo>
                      <a:cubicBezTo>
                        <a:pt x="279" y="3"/>
                        <a:pt x="279" y="6"/>
                        <a:pt x="279" y="9"/>
                      </a:cubicBezTo>
                      <a:cubicBezTo>
                        <a:pt x="279" y="179"/>
                        <a:pt x="160" y="321"/>
                        <a:pt x="0" y="355"/>
                      </a:cubicBezTo>
                      <a:cubicBezTo>
                        <a:pt x="16" y="407"/>
                        <a:pt x="5" y="435"/>
                        <a:pt x="31" y="435"/>
                      </a:cubicBezTo>
                      <a:cubicBezTo>
                        <a:pt x="121" y="435"/>
                        <a:pt x="121" y="435"/>
                        <a:pt x="121" y="435"/>
                      </a:cubicBezTo>
                      <a:cubicBezTo>
                        <a:pt x="211" y="435"/>
                        <a:pt x="211" y="435"/>
                        <a:pt x="211" y="435"/>
                      </a:cubicBezTo>
                      <a:cubicBezTo>
                        <a:pt x="248" y="435"/>
                        <a:pt x="211" y="383"/>
                        <a:pt x="275" y="287"/>
                      </a:cubicBezTo>
                      <a:cubicBezTo>
                        <a:pt x="304" y="243"/>
                        <a:pt x="332" y="196"/>
                        <a:pt x="332" y="140"/>
                      </a:cubicBezTo>
                      <a:cubicBezTo>
                        <a:pt x="332" y="87"/>
                        <a:pt x="312" y="37"/>
                        <a:pt x="279" y="0"/>
                      </a:cubicBezTo>
                      <a:close/>
                    </a:path>
                  </a:pathLst>
                </a:custGeom>
                <a:solidFill>
                  <a:srgbClr val="FBBC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sḷidê">
                  <a:extLst>
                    <a:ext uri="{FF2B5EF4-FFF2-40B4-BE49-F238E27FC236}">
                      <a16:creationId xmlns:a16="http://schemas.microsoft.com/office/drawing/2014/main" id="{EB5BDA9B-2A81-4B02-BE6C-D84E2E62A4F9}"/>
                    </a:ext>
                  </a:extLst>
                </p:cNvPr>
                <p:cNvSpPr/>
                <p:nvPr/>
              </p:nvSpPr>
              <p:spPr bwMode="auto">
                <a:xfrm>
                  <a:off x="8509003" y="1428750"/>
                  <a:ext cx="615950" cy="715963"/>
                </a:xfrm>
                <a:custGeom>
                  <a:avLst/>
                  <a:gdLst>
                    <a:gd name="T0" fmla="*/ 13 w 232"/>
                    <a:gd name="T1" fmla="*/ 38 h 269"/>
                    <a:gd name="T2" fmla="*/ 4 w 232"/>
                    <a:gd name="T3" fmla="*/ 37 h 269"/>
                    <a:gd name="T4" fmla="*/ 3 w 232"/>
                    <a:gd name="T5" fmla="*/ 46 h 269"/>
                    <a:gd name="T6" fmla="*/ 6 w 232"/>
                    <a:gd name="T7" fmla="*/ 51 h 269"/>
                    <a:gd name="T8" fmla="*/ 77 w 232"/>
                    <a:gd name="T9" fmla="*/ 265 h 269"/>
                    <a:gd name="T10" fmla="*/ 83 w 232"/>
                    <a:gd name="T11" fmla="*/ 269 h 269"/>
                    <a:gd name="T12" fmla="*/ 85 w 232"/>
                    <a:gd name="T13" fmla="*/ 269 h 269"/>
                    <a:gd name="T14" fmla="*/ 89 w 232"/>
                    <a:gd name="T15" fmla="*/ 260 h 269"/>
                    <a:gd name="T16" fmla="*/ 24 w 232"/>
                    <a:gd name="T17" fmla="*/ 63 h 269"/>
                    <a:gd name="T18" fmla="*/ 76 w 232"/>
                    <a:gd name="T19" fmla="*/ 69 h 269"/>
                    <a:gd name="T20" fmla="*/ 85 w 232"/>
                    <a:gd name="T21" fmla="*/ 64 h 269"/>
                    <a:gd name="T22" fmla="*/ 113 w 232"/>
                    <a:gd name="T23" fmla="*/ 73 h 269"/>
                    <a:gd name="T24" fmla="*/ 145 w 232"/>
                    <a:gd name="T25" fmla="*/ 62 h 269"/>
                    <a:gd name="T26" fmla="*/ 161 w 232"/>
                    <a:gd name="T27" fmla="*/ 68 h 269"/>
                    <a:gd name="T28" fmla="*/ 210 w 232"/>
                    <a:gd name="T29" fmla="*/ 65 h 269"/>
                    <a:gd name="T30" fmla="*/ 146 w 232"/>
                    <a:gd name="T31" fmla="*/ 260 h 269"/>
                    <a:gd name="T32" fmla="*/ 150 w 232"/>
                    <a:gd name="T33" fmla="*/ 269 h 269"/>
                    <a:gd name="T34" fmla="*/ 152 w 232"/>
                    <a:gd name="T35" fmla="*/ 269 h 269"/>
                    <a:gd name="T36" fmla="*/ 158 w 232"/>
                    <a:gd name="T37" fmla="*/ 265 h 269"/>
                    <a:gd name="T38" fmla="*/ 228 w 232"/>
                    <a:gd name="T39" fmla="*/ 50 h 269"/>
                    <a:gd name="T40" fmla="*/ 230 w 232"/>
                    <a:gd name="T41" fmla="*/ 48 h 269"/>
                    <a:gd name="T42" fmla="*/ 229 w 232"/>
                    <a:gd name="T43" fmla="*/ 39 h 269"/>
                    <a:gd name="T44" fmla="*/ 220 w 232"/>
                    <a:gd name="T45" fmla="*/ 40 h 269"/>
                    <a:gd name="T46" fmla="*/ 165 w 232"/>
                    <a:gd name="T47" fmla="*/ 55 h 269"/>
                    <a:gd name="T48" fmla="*/ 154 w 232"/>
                    <a:gd name="T49" fmla="*/ 52 h 269"/>
                    <a:gd name="T50" fmla="*/ 160 w 232"/>
                    <a:gd name="T51" fmla="*/ 31 h 269"/>
                    <a:gd name="T52" fmla="*/ 146 w 232"/>
                    <a:gd name="T53" fmla="*/ 3 h 269"/>
                    <a:gd name="T54" fmla="*/ 132 w 232"/>
                    <a:gd name="T55" fmla="*/ 3 h 269"/>
                    <a:gd name="T56" fmla="*/ 123 w 232"/>
                    <a:gd name="T57" fmla="*/ 32 h 269"/>
                    <a:gd name="T58" fmla="*/ 134 w 232"/>
                    <a:gd name="T59" fmla="*/ 54 h 269"/>
                    <a:gd name="T60" fmla="*/ 95 w 232"/>
                    <a:gd name="T61" fmla="*/ 55 h 269"/>
                    <a:gd name="T62" fmla="*/ 103 w 232"/>
                    <a:gd name="T63" fmla="*/ 32 h 269"/>
                    <a:gd name="T64" fmla="*/ 92 w 232"/>
                    <a:gd name="T65" fmla="*/ 4 h 269"/>
                    <a:gd name="T66" fmla="*/ 77 w 232"/>
                    <a:gd name="T67" fmla="*/ 4 h 269"/>
                    <a:gd name="T68" fmla="*/ 66 w 232"/>
                    <a:gd name="T69" fmla="*/ 32 h 269"/>
                    <a:gd name="T70" fmla="*/ 75 w 232"/>
                    <a:gd name="T71" fmla="*/ 55 h 269"/>
                    <a:gd name="T72" fmla="*/ 72 w 232"/>
                    <a:gd name="T73" fmla="*/ 56 h 269"/>
                    <a:gd name="T74" fmla="*/ 13 w 232"/>
                    <a:gd name="T75" fmla="*/ 38 h 269"/>
                    <a:gd name="T76" fmla="*/ 140 w 232"/>
                    <a:gd name="T77" fmla="*/ 14 h 269"/>
                    <a:gd name="T78" fmla="*/ 140 w 232"/>
                    <a:gd name="T79" fmla="*/ 14 h 269"/>
                    <a:gd name="T80" fmla="*/ 140 w 232"/>
                    <a:gd name="T81" fmla="*/ 14 h 269"/>
                    <a:gd name="T82" fmla="*/ 147 w 232"/>
                    <a:gd name="T83" fmla="*/ 32 h 269"/>
                    <a:gd name="T84" fmla="*/ 143 w 232"/>
                    <a:gd name="T85" fmla="*/ 45 h 269"/>
                    <a:gd name="T86" fmla="*/ 136 w 232"/>
                    <a:gd name="T87" fmla="*/ 31 h 269"/>
                    <a:gd name="T88" fmla="*/ 140 w 232"/>
                    <a:gd name="T89" fmla="*/ 14 h 269"/>
                    <a:gd name="T90" fmla="*/ 84 w 232"/>
                    <a:gd name="T91" fmla="*/ 15 h 269"/>
                    <a:gd name="T92" fmla="*/ 84 w 232"/>
                    <a:gd name="T93" fmla="*/ 15 h 269"/>
                    <a:gd name="T94" fmla="*/ 85 w 232"/>
                    <a:gd name="T95" fmla="*/ 16 h 269"/>
                    <a:gd name="T96" fmla="*/ 89 w 232"/>
                    <a:gd name="T97" fmla="*/ 31 h 269"/>
                    <a:gd name="T98" fmla="*/ 85 w 232"/>
                    <a:gd name="T99" fmla="*/ 47 h 269"/>
                    <a:gd name="T100" fmla="*/ 79 w 232"/>
                    <a:gd name="T101" fmla="*/ 31 h 269"/>
                    <a:gd name="T102" fmla="*/ 84 w 232"/>
                    <a:gd name="T103"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269">
                      <a:moveTo>
                        <a:pt x="13" y="38"/>
                      </a:moveTo>
                      <a:cubicBezTo>
                        <a:pt x="11" y="35"/>
                        <a:pt x="6" y="35"/>
                        <a:pt x="4" y="37"/>
                      </a:cubicBezTo>
                      <a:cubicBezTo>
                        <a:pt x="1" y="39"/>
                        <a:pt x="0" y="44"/>
                        <a:pt x="3" y="46"/>
                      </a:cubicBezTo>
                      <a:cubicBezTo>
                        <a:pt x="4" y="48"/>
                        <a:pt x="5" y="49"/>
                        <a:pt x="6" y="51"/>
                      </a:cubicBezTo>
                      <a:cubicBezTo>
                        <a:pt x="77" y="265"/>
                        <a:pt x="77" y="265"/>
                        <a:pt x="77" y="265"/>
                      </a:cubicBezTo>
                      <a:cubicBezTo>
                        <a:pt x="77" y="267"/>
                        <a:pt x="80" y="269"/>
                        <a:pt x="83" y="269"/>
                      </a:cubicBezTo>
                      <a:cubicBezTo>
                        <a:pt x="83" y="269"/>
                        <a:pt x="84" y="269"/>
                        <a:pt x="85" y="269"/>
                      </a:cubicBezTo>
                      <a:cubicBezTo>
                        <a:pt x="88" y="268"/>
                        <a:pt x="90" y="264"/>
                        <a:pt x="89" y="260"/>
                      </a:cubicBezTo>
                      <a:cubicBezTo>
                        <a:pt x="24" y="63"/>
                        <a:pt x="24" y="63"/>
                        <a:pt x="24" y="63"/>
                      </a:cubicBezTo>
                      <a:cubicBezTo>
                        <a:pt x="40" y="70"/>
                        <a:pt x="60" y="74"/>
                        <a:pt x="76" y="69"/>
                      </a:cubicBezTo>
                      <a:cubicBezTo>
                        <a:pt x="79" y="68"/>
                        <a:pt x="82" y="66"/>
                        <a:pt x="85" y="64"/>
                      </a:cubicBezTo>
                      <a:cubicBezTo>
                        <a:pt x="93" y="70"/>
                        <a:pt x="103" y="73"/>
                        <a:pt x="113" y="73"/>
                      </a:cubicBezTo>
                      <a:cubicBezTo>
                        <a:pt x="125" y="73"/>
                        <a:pt x="136" y="69"/>
                        <a:pt x="145" y="62"/>
                      </a:cubicBezTo>
                      <a:cubicBezTo>
                        <a:pt x="150" y="64"/>
                        <a:pt x="155" y="67"/>
                        <a:pt x="161" y="68"/>
                      </a:cubicBezTo>
                      <a:cubicBezTo>
                        <a:pt x="180" y="73"/>
                        <a:pt x="196" y="72"/>
                        <a:pt x="210" y="65"/>
                      </a:cubicBezTo>
                      <a:cubicBezTo>
                        <a:pt x="146" y="260"/>
                        <a:pt x="146" y="260"/>
                        <a:pt x="146" y="260"/>
                      </a:cubicBezTo>
                      <a:cubicBezTo>
                        <a:pt x="144" y="264"/>
                        <a:pt x="146" y="268"/>
                        <a:pt x="150" y="269"/>
                      </a:cubicBezTo>
                      <a:cubicBezTo>
                        <a:pt x="150" y="269"/>
                        <a:pt x="151" y="269"/>
                        <a:pt x="152" y="269"/>
                      </a:cubicBezTo>
                      <a:cubicBezTo>
                        <a:pt x="155" y="269"/>
                        <a:pt x="157" y="267"/>
                        <a:pt x="158" y="265"/>
                      </a:cubicBezTo>
                      <a:cubicBezTo>
                        <a:pt x="228" y="50"/>
                        <a:pt x="228" y="50"/>
                        <a:pt x="228" y="50"/>
                      </a:cubicBezTo>
                      <a:cubicBezTo>
                        <a:pt x="229" y="50"/>
                        <a:pt x="230" y="49"/>
                        <a:pt x="230" y="48"/>
                      </a:cubicBezTo>
                      <a:cubicBezTo>
                        <a:pt x="232" y="45"/>
                        <a:pt x="232" y="41"/>
                        <a:pt x="229" y="39"/>
                      </a:cubicBezTo>
                      <a:cubicBezTo>
                        <a:pt x="226" y="37"/>
                        <a:pt x="222" y="37"/>
                        <a:pt x="220" y="40"/>
                      </a:cubicBezTo>
                      <a:cubicBezTo>
                        <a:pt x="207" y="56"/>
                        <a:pt x="189" y="62"/>
                        <a:pt x="165" y="55"/>
                      </a:cubicBezTo>
                      <a:cubicBezTo>
                        <a:pt x="162" y="55"/>
                        <a:pt x="158" y="54"/>
                        <a:pt x="154" y="52"/>
                      </a:cubicBezTo>
                      <a:cubicBezTo>
                        <a:pt x="158" y="46"/>
                        <a:pt x="160" y="38"/>
                        <a:pt x="160" y="31"/>
                      </a:cubicBezTo>
                      <a:cubicBezTo>
                        <a:pt x="159" y="17"/>
                        <a:pt x="154" y="7"/>
                        <a:pt x="146" y="3"/>
                      </a:cubicBezTo>
                      <a:cubicBezTo>
                        <a:pt x="142" y="0"/>
                        <a:pt x="137" y="0"/>
                        <a:pt x="132" y="3"/>
                      </a:cubicBezTo>
                      <a:cubicBezTo>
                        <a:pt x="125" y="8"/>
                        <a:pt x="122" y="18"/>
                        <a:pt x="123" y="32"/>
                      </a:cubicBezTo>
                      <a:cubicBezTo>
                        <a:pt x="124" y="40"/>
                        <a:pt x="127" y="48"/>
                        <a:pt x="134" y="54"/>
                      </a:cubicBezTo>
                      <a:cubicBezTo>
                        <a:pt x="123" y="61"/>
                        <a:pt x="107" y="61"/>
                        <a:pt x="95" y="55"/>
                      </a:cubicBezTo>
                      <a:cubicBezTo>
                        <a:pt x="99" y="49"/>
                        <a:pt x="102" y="41"/>
                        <a:pt x="103" y="32"/>
                      </a:cubicBezTo>
                      <a:cubicBezTo>
                        <a:pt x="103" y="19"/>
                        <a:pt x="99" y="9"/>
                        <a:pt x="92" y="4"/>
                      </a:cubicBezTo>
                      <a:cubicBezTo>
                        <a:pt x="87" y="1"/>
                        <a:pt x="82" y="1"/>
                        <a:pt x="77" y="4"/>
                      </a:cubicBezTo>
                      <a:cubicBezTo>
                        <a:pt x="70" y="8"/>
                        <a:pt x="65" y="18"/>
                        <a:pt x="66" y="32"/>
                      </a:cubicBezTo>
                      <a:cubicBezTo>
                        <a:pt x="66" y="40"/>
                        <a:pt x="69" y="48"/>
                        <a:pt x="75" y="55"/>
                      </a:cubicBezTo>
                      <a:cubicBezTo>
                        <a:pt x="74" y="56"/>
                        <a:pt x="73" y="56"/>
                        <a:pt x="72" y="56"/>
                      </a:cubicBezTo>
                      <a:cubicBezTo>
                        <a:pt x="52" y="63"/>
                        <a:pt x="23" y="52"/>
                        <a:pt x="13" y="38"/>
                      </a:cubicBezTo>
                      <a:close/>
                      <a:moveTo>
                        <a:pt x="140" y="14"/>
                      </a:moveTo>
                      <a:cubicBezTo>
                        <a:pt x="140" y="14"/>
                        <a:pt x="140" y="14"/>
                        <a:pt x="140" y="14"/>
                      </a:cubicBezTo>
                      <a:cubicBezTo>
                        <a:pt x="140" y="14"/>
                        <a:pt x="140" y="14"/>
                        <a:pt x="140" y="14"/>
                      </a:cubicBezTo>
                      <a:cubicBezTo>
                        <a:pt x="142" y="15"/>
                        <a:pt x="146" y="20"/>
                        <a:pt x="147" y="32"/>
                      </a:cubicBezTo>
                      <a:cubicBezTo>
                        <a:pt x="147" y="36"/>
                        <a:pt x="145" y="41"/>
                        <a:pt x="143" y="45"/>
                      </a:cubicBezTo>
                      <a:cubicBezTo>
                        <a:pt x="139" y="41"/>
                        <a:pt x="137" y="37"/>
                        <a:pt x="136" y="31"/>
                      </a:cubicBezTo>
                      <a:cubicBezTo>
                        <a:pt x="135" y="21"/>
                        <a:pt x="138" y="15"/>
                        <a:pt x="140" y="14"/>
                      </a:cubicBezTo>
                      <a:close/>
                      <a:moveTo>
                        <a:pt x="84" y="15"/>
                      </a:moveTo>
                      <a:cubicBezTo>
                        <a:pt x="84" y="15"/>
                        <a:pt x="84" y="15"/>
                        <a:pt x="84" y="15"/>
                      </a:cubicBezTo>
                      <a:cubicBezTo>
                        <a:pt x="84" y="15"/>
                        <a:pt x="85" y="15"/>
                        <a:pt x="85" y="16"/>
                      </a:cubicBezTo>
                      <a:cubicBezTo>
                        <a:pt x="87" y="17"/>
                        <a:pt x="90" y="21"/>
                        <a:pt x="89" y="31"/>
                      </a:cubicBezTo>
                      <a:cubicBezTo>
                        <a:pt x="89" y="37"/>
                        <a:pt x="88" y="43"/>
                        <a:pt x="85" y="47"/>
                      </a:cubicBezTo>
                      <a:cubicBezTo>
                        <a:pt x="81" y="42"/>
                        <a:pt x="79" y="37"/>
                        <a:pt x="79" y="31"/>
                      </a:cubicBezTo>
                      <a:cubicBezTo>
                        <a:pt x="79" y="21"/>
                        <a:pt x="82" y="16"/>
                        <a:pt x="84" y="15"/>
                      </a:cubicBezTo>
                      <a:close/>
                    </a:path>
                  </a:pathLst>
                </a:custGeom>
                <a:solidFill>
                  <a:srgbClr val="3B59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ṧḷïḋê">
                  <a:extLst>
                    <a:ext uri="{FF2B5EF4-FFF2-40B4-BE49-F238E27FC236}">
                      <a16:creationId xmlns:a16="http://schemas.microsoft.com/office/drawing/2014/main" id="{55C768A4-556A-4861-9E0D-C6E226717107}"/>
                    </a:ext>
                  </a:extLst>
                </p:cNvPr>
                <p:cNvSpPr/>
                <p:nvPr/>
              </p:nvSpPr>
              <p:spPr bwMode="auto">
                <a:xfrm>
                  <a:off x="8902703" y="1527175"/>
                  <a:ext cx="222250" cy="579438"/>
                </a:xfrm>
                <a:custGeom>
                  <a:avLst/>
                  <a:gdLst>
                    <a:gd name="T0" fmla="*/ 62 w 84"/>
                    <a:gd name="T1" fmla="*/ 28 h 218"/>
                    <a:gd name="T2" fmla="*/ 0 w 84"/>
                    <a:gd name="T3" fmla="*/ 218 h 218"/>
                    <a:gd name="T4" fmla="*/ 13 w 84"/>
                    <a:gd name="T5" fmla="*/ 218 h 218"/>
                    <a:gd name="T6" fmla="*/ 80 w 84"/>
                    <a:gd name="T7" fmla="*/ 13 h 218"/>
                    <a:gd name="T8" fmla="*/ 82 w 84"/>
                    <a:gd name="T9" fmla="*/ 11 h 218"/>
                    <a:gd name="T10" fmla="*/ 81 w 84"/>
                    <a:gd name="T11" fmla="*/ 2 h 218"/>
                    <a:gd name="T12" fmla="*/ 72 w 84"/>
                    <a:gd name="T13" fmla="*/ 3 h 218"/>
                    <a:gd name="T14" fmla="*/ 43 w 84"/>
                    <a:gd name="T15" fmla="*/ 20 h 218"/>
                    <a:gd name="T16" fmla="*/ 31 w 84"/>
                    <a:gd name="T17" fmla="*/ 34 h 218"/>
                    <a:gd name="T18" fmla="*/ 62 w 84"/>
                    <a:gd name="T19" fmla="*/ 2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218">
                      <a:moveTo>
                        <a:pt x="62" y="28"/>
                      </a:moveTo>
                      <a:cubicBezTo>
                        <a:pt x="0" y="218"/>
                        <a:pt x="0" y="218"/>
                        <a:pt x="0" y="218"/>
                      </a:cubicBezTo>
                      <a:cubicBezTo>
                        <a:pt x="13" y="218"/>
                        <a:pt x="13" y="218"/>
                        <a:pt x="13" y="218"/>
                      </a:cubicBezTo>
                      <a:cubicBezTo>
                        <a:pt x="80" y="13"/>
                        <a:pt x="80" y="13"/>
                        <a:pt x="80" y="13"/>
                      </a:cubicBezTo>
                      <a:cubicBezTo>
                        <a:pt x="81" y="13"/>
                        <a:pt x="82" y="12"/>
                        <a:pt x="82" y="11"/>
                      </a:cubicBezTo>
                      <a:cubicBezTo>
                        <a:pt x="84" y="8"/>
                        <a:pt x="84" y="4"/>
                        <a:pt x="81" y="2"/>
                      </a:cubicBezTo>
                      <a:cubicBezTo>
                        <a:pt x="78" y="0"/>
                        <a:pt x="74" y="0"/>
                        <a:pt x="72" y="3"/>
                      </a:cubicBezTo>
                      <a:cubicBezTo>
                        <a:pt x="64" y="13"/>
                        <a:pt x="55" y="18"/>
                        <a:pt x="43" y="20"/>
                      </a:cubicBezTo>
                      <a:cubicBezTo>
                        <a:pt x="39" y="25"/>
                        <a:pt x="35" y="29"/>
                        <a:pt x="31" y="34"/>
                      </a:cubicBezTo>
                      <a:cubicBezTo>
                        <a:pt x="42" y="34"/>
                        <a:pt x="53" y="33"/>
                        <a:pt x="62" y="28"/>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ľíḍê">
                  <a:extLst>
                    <a:ext uri="{FF2B5EF4-FFF2-40B4-BE49-F238E27FC236}">
                      <a16:creationId xmlns:a16="http://schemas.microsoft.com/office/drawing/2014/main" id="{AE817AEB-2CC1-43DB-88E1-56A40E50D32C}"/>
                    </a:ext>
                  </a:extLst>
                </p:cNvPr>
                <p:cNvSpPr/>
                <p:nvPr/>
              </p:nvSpPr>
              <p:spPr bwMode="auto">
                <a:xfrm>
                  <a:off x="8623303" y="1846263"/>
                  <a:ext cx="115888" cy="260350"/>
                </a:xfrm>
                <a:custGeom>
                  <a:avLst/>
                  <a:gdLst>
                    <a:gd name="T0" fmla="*/ 44 w 44"/>
                    <a:gd name="T1" fmla="*/ 98 h 98"/>
                    <a:gd name="T2" fmla="*/ 12 w 44"/>
                    <a:gd name="T3" fmla="*/ 0 h 98"/>
                    <a:gd name="T4" fmla="*/ 0 w 44"/>
                    <a:gd name="T5" fmla="*/ 5 h 98"/>
                    <a:gd name="T6" fmla="*/ 30 w 44"/>
                    <a:gd name="T7" fmla="*/ 98 h 98"/>
                    <a:gd name="T8" fmla="*/ 44 w 44"/>
                    <a:gd name="T9" fmla="*/ 98 h 98"/>
                  </a:gdLst>
                  <a:ahLst/>
                  <a:cxnLst>
                    <a:cxn ang="0">
                      <a:pos x="T0" y="T1"/>
                    </a:cxn>
                    <a:cxn ang="0">
                      <a:pos x="T2" y="T3"/>
                    </a:cxn>
                    <a:cxn ang="0">
                      <a:pos x="T4" y="T5"/>
                    </a:cxn>
                    <a:cxn ang="0">
                      <a:pos x="T6" y="T7"/>
                    </a:cxn>
                    <a:cxn ang="0">
                      <a:pos x="T8" y="T9"/>
                    </a:cxn>
                  </a:cxnLst>
                  <a:rect l="0" t="0" r="r" b="b"/>
                  <a:pathLst>
                    <a:path w="44" h="98">
                      <a:moveTo>
                        <a:pt x="44" y="98"/>
                      </a:moveTo>
                      <a:cubicBezTo>
                        <a:pt x="12" y="0"/>
                        <a:pt x="12" y="0"/>
                        <a:pt x="12" y="0"/>
                      </a:cubicBezTo>
                      <a:cubicBezTo>
                        <a:pt x="8" y="1"/>
                        <a:pt x="4" y="3"/>
                        <a:pt x="0" y="5"/>
                      </a:cubicBezTo>
                      <a:cubicBezTo>
                        <a:pt x="30" y="98"/>
                        <a:pt x="30" y="98"/>
                        <a:pt x="30" y="98"/>
                      </a:cubicBezTo>
                      <a:lnTo>
                        <a:pt x="44" y="98"/>
                      </a:ln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ṥḻiḑê">
                  <a:extLst>
                    <a:ext uri="{FF2B5EF4-FFF2-40B4-BE49-F238E27FC236}">
                      <a16:creationId xmlns:a16="http://schemas.microsoft.com/office/drawing/2014/main" id="{741CC8D5-16C4-4D01-903E-598B20F65E74}"/>
                    </a:ext>
                  </a:extLst>
                </p:cNvPr>
                <p:cNvSpPr/>
                <p:nvPr/>
              </p:nvSpPr>
              <p:spPr bwMode="auto">
                <a:xfrm>
                  <a:off x="8572503" y="2106613"/>
                  <a:ext cx="485775" cy="223838"/>
                </a:xfrm>
                <a:custGeom>
                  <a:avLst/>
                  <a:gdLst>
                    <a:gd name="T0" fmla="*/ 166 w 183"/>
                    <a:gd name="T1" fmla="*/ 0 h 84"/>
                    <a:gd name="T2" fmla="*/ 17 w 183"/>
                    <a:gd name="T3" fmla="*/ 0 h 84"/>
                    <a:gd name="T4" fmla="*/ 2 w 183"/>
                    <a:gd name="T5" fmla="*/ 24 h 84"/>
                    <a:gd name="T6" fmla="*/ 17 w 183"/>
                    <a:gd name="T7" fmla="*/ 49 h 84"/>
                    <a:gd name="T8" fmla="*/ 67 w 183"/>
                    <a:gd name="T9" fmla="*/ 49 h 84"/>
                    <a:gd name="T10" fmla="*/ 13 w 183"/>
                    <a:gd name="T11" fmla="*/ 59 h 84"/>
                    <a:gd name="T12" fmla="*/ 3 w 183"/>
                    <a:gd name="T13" fmla="*/ 75 h 84"/>
                    <a:gd name="T14" fmla="*/ 17 w 183"/>
                    <a:gd name="T15" fmla="*/ 84 h 84"/>
                    <a:gd name="T16" fmla="*/ 22 w 183"/>
                    <a:gd name="T17" fmla="*/ 82 h 84"/>
                    <a:gd name="T18" fmla="*/ 171 w 183"/>
                    <a:gd name="T19" fmla="*/ 33 h 84"/>
                    <a:gd name="T20" fmla="*/ 182 w 183"/>
                    <a:gd name="T21" fmla="*/ 14 h 84"/>
                    <a:gd name="T22" fmla="*/ 166 w 183"/>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4">
                      <a:moveTo>
                        <a:pt x="166" y="0"/>
                      </a:moveTo>
                      <a:cubicBezTo>
                        <a:pt x="17" y="0"/>
                        <a:pt x="17" y="0"/>
                        <a:pt x="17" y="0"/>
                      </a:cubicBezTo>
                      <a:cubicBezTo>
                        <a:pt x="9" y="0"/>
                        <a:pt x="2" y="16"/>
                        <a:pt x="2" y="24"/>
                      </a:cubicBezTo>
                      <a:cubicBezTo>
                        <a:pt x="2" y="33"/>
                        <a:pt x="9" y="49"/>
                        <a:pt x="17" y="49"/>
                      </a:cubicBezTo>
                      <a:cubicBezTo>
                        <a:pt x="67" y="49"/>
                        <a:pt x="67" y="49"/>
                        <a:pt x="67" y="49"/>
                      </a:cubicBezTo>
                      <a:cubicBezTo>
                        <a:pt x="13" y="59"/>
                        <a:pt x="13" y="59"/>
                        <a:pt x="13" y="59"/>
                      </a:cubicBezTo>
                      <a:cubicBezTo>
                        <a:pt x="4" y="62"/>
                        <a:pt x="0" y="67"/>
                        <a:pt x="3" y="75"/>
                      </a:cubicBezTo>
                      <a:cubicBezTo>
                        <a:pt x="5" y="82"/>
                        <a:pt x="11" y="84"/>
                        <a:pt x="17" y="84"/>
                      </a:cubicBezTo>
                      <a:cubicBezTo>
                        <a:pt x="19" y="84"/>
                        <a:pt x="21" y="83"/>
                        <a:pt x="22" y="82"/>
                      </a:cubicBezTo>
                      <a:cubicBezTo>
                        <a:pt x="171" y="33"/>
                        <a:pt x="171" y="33"/>
                        <a:pt x="171" y="33"/>
                      </a:cubicBezTo>
                      <a:cubicBezTo>
                        <a:pt x="178" y="31"/>
                        <a:pt x="183" y="22"/>
                        <a:pt x="182" y="14"/>
                      </a:cubicBezTo>
                      <a:cubicBezTo>
                        <a:pt x="181" y="7"/>
                        <a:pt x="174" y="0"/>
                        <a:pt x="166" y="0"/>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ṣļiḋe">
                  <a:extLst>
                    <a:ext uri="{FF2B5EF4-FFF2-40B4-BE49-F238E27FC236}">
                      <a16:creationId xmlns:a16="http://schemas.microsoft.com/office/drawing/2014/main" id="{DCF3B061-829B-46D4-920A-D488AF15CE11}"/>
                    </a:ext>
                  </a:extLst>
                </p:cNvPr>
                <p:cNvSpPr/>
                <p:nvPr/>
              </p:nvSpPr>
              <p:spPr bwMode="auto">
                <a:xfrm>
                  <a:off x="8575678" y="2235200"/>
                  <a:ext cx="485775" cy="330200"/>
                </a:xfrm>
                <a:custGeom>
                  <a:avLst/>
                  <a:gdLst>
                    <a:gd name="T0" fmla="*/ 165 w 183"/>
                    <a:gd name="T1" fmla="*/ 62 h 124"/>
                    <a:gd name="T2" fmla="*/ 115 w 183"/>
                    <a:gd name="T3" fmla="*/ 62 h 124"/>
                    <a:gd name="T4" fmla="*/ 170 w 183"/>
                    <a:gd name="T5" fmla="*/ 38 h 124"/>
                    <a:gd name="T6" fmla="*/ 180 w 183"/>
                    <a:gd name="T7" fmla="*/ 14 h 124"/>
                    <a:gd name="T8" fmla="*/ 160 w 183"/>
                    <a:gd name="T9" fmla="*/ 3 h 124"/>
                    <a:gd name="T10" fmla="*/ 12 w 183"/>
                    <a:gd name="T11" fmla="*/ 50 h 124"/>
                    <a:gd name="T12" fmla="*/ 1 w 183"/>
                    <a:gd name="T13" fmla="*/ 70 h 124"/>
                    <a:gd name="T14" fmla="*/ 16 w 183"/>
                    <a:gd name="T15" fmla="*/ 87 h 124"/>
                    <a:gd name="T16" fmla="*/ 30 w 183"/>
                    <a:gd name="T17" fmla="*/ 87 h 124"/>
                    <a:gd name="T18" fmla="*/ 54 w 183"/>
                    <a:gd name="T19" fmla="*/ 124 h 124"/>
                    <a:gd name="T20" fmla="*/ 127 w 183"/>
                    <a:gd name="T21" fmla="*/ 124 h 124"/>
                    <a:gd name="T22" fmla="*/ 151 w 183"/>
                    <a:gd name="T23" fmla="*/ 87 h 124"/>
                    <a:gd name="T24" fmla="*/ 165 w 183"/>
                    <a:gd name="T25" fmla="*/ 87 h 124"/>
                    <a:gd name="T26" fmla="*/ 181 w 183"/>
                    <a:gd name="T27" fmla="*/ 75 h 124"/>
                    <a:gd name="T28" fmla="*/ 165 w 183"/>
                    <a:gd name="T29"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24">
                      <a:moveTo>
                        <a:pt x="165" y="62"/>
                      </a:moveTo>
                      <a:cubicBezTo>
                        <a:pt x="115" y="62"/>
                        <a:pt x="115" y="62"/>
                        <a:pt x="115" y="62"/>
                      </a:cubicBezTo>
                      <a:cubicBezTo>
                        <a:pt x="170" y="38"/>
                        <a:pt x="170" y="38"/>
                        <a:pt x="170" y="38"/>
                      </a:cubicBezTo>
                      <a:cubicBezTo>
                        <a:pt x="178" y="35"/>
                        <a:pt x="183" y="23"/>
                        <a:pt x="180" y="14"/>
                      </a:cubicBezTo>
                      <a:cubicBezTo>
                        <a:pt x="177" y="6"/>
                        <a:pt x="169" y="0"/>
                        <a:pt x="160" y="3"/>
                      </a:cubicBezTo>
                      <a:cubicBezTo>
                        <a:pt x="12" y="50"/>
                        <a:pt x="12" y="50"/>
                        <a:pt x="12" y="50"/>
                      </a:cubicBezTo>
                      <a:cubicBezTo>
                        <a:pt x="4" y="52"/>
                        <a:pt x="0" y="63"/>
                        <a:pt x="1" y="70"/>
                      </a:cubicBezTo>
                      <a:cubicBezTo>
                        <a:pt x="2" y="78"/>
                        <a:pt x="9" y="87"/>
                        <a:pt x="16" y="87"/>
                      </a:cubicBezTo>
                      <a:cubicBezTo>
                        <a:pt x="30" y="87"/>
                        <a:pt x="30" y="87"/>
                        <a:pt x="30" y="87"/>
                      </a:cubicBezTo>
                      <a:cubicBezTo>
                        <a:pt x="54" y="124"/>
                        <a:pt x="54" y="124"/>
                        <a:pt x="54" y="124"/>
                      </a:cubicBezTo>
                      <a:cubicBezTo>
                        <a:pt x="127" y="124"/>
                        <a:pt x="127" y="124"/>
                        <a:pt x="127" y="124"/>
                      </a:cubicBezTo>
                      <a:cubicBezTo>
                        <a:pt x="151" y="87"/>
                        <a:pt x="151" y="87"/>
                        <a:pt x="151" y="87"/>
                      </a:cubicBezTo>
                      <a:cubicBezTo>
                        <a:pt x="165" y="87"/>
                        <a:pt x="165" y="87"/>
                        <a:pt x="165" y="87"/>
                      </a:cubicBezTo>
                      <a:cubicBezTo>
                        <a:pt x="174" y="87"/>
                        <a:pt x="181" y="83"/>
                        <a:pt x="181" y="75"/>
                      </a:cubicBezTo>
                      <a:cubicBezTo>
                        <a:pt x="181" y="66"/>
                        <a:pt x="174" y="62"/>
                        <a:pt x="165" y="62"/>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7" name="işļïḋè">
              <a:extLst>
                <a:ext uri="{FF2B5EF4-FFF2-40B4-BE49-F238E27FC236}">
                  <a16:creationId xmlns:a16="http://schemas.microsoft.com/office/drawing/2014/main" id="{EEAB9BF3-CD83-47C2-892D-F765F68B4F98}"/>
                </a:ext>
              </a:extLst>
            </p:cNvPr>
            <p:cNvSpPr/>
            <p:nvPr/>
          </p:nvSpPr>
          <p:spPr>
            <a:xfrm rot="5400000">
              <a:off x="980408" y="1391756"/>
              <a:ext cx="4464496" cy="4464496"/>
            </a:xfrm>
            <a:prstGeom prst="blockArc">
              <a:avLst>
                <a:gd name="adj1" fmla="val 10800000"/>
                <a:gd name="adj2" fmla="val 523590"/>
                <a:gd name="adj3" fmla="val 23000"/>
              </a:avLst>
            </a:prstGeom>
            <a:gradFill flip="none" rotWithShape="1">
              <a:gsLst>
                <a:gs pos="0">
                  <a:schemeClr val="accent1">
                    <a:lumMod val="5000"/>
                    <a:lumOff val="95000"/>
                    <a:alpha val="0"/>
                  </a:schemeClr>
                </a:gs>
                <a:gs pos="77000">
                  <a:schemeClr val="accent1">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îśľíḑè">
              <a:extLst>
                <a:ext uri="{FF2B5EF4-FFF2-40B4-BE49-F238E27FC236}">
                  <a16:creationId xmlns:a16="http://schemas.microsoft.com/office/drawing/2014/main" id="{84661623-D5FF-4530-8742-ECA94E54F3C1}"/>
                </a:ext>
              </a:extLst>
            </p:cNvPr>
            <p:cNvSpPr txBox="1"/>
            <p:nvPr/>
          </p:nvSpPr>
          <p:spPr>
            <a:xfrm>
              <a:off x="7128933" y="2921170"/>
              <a:ext cx="2963331" cy="364013"/>
            </a:xfrm>
            <a:prstGeom prst="rect">
              <a:avLst/>
            </a:prstGeom>
            <a:noFill/>
            <a:ln>
              <a:noFill/>
            </a:ln>
          </p:spPr>
          <p:txBody>
            <a:bodyPr wrap="none" lIns="90000" tIns="46800" rIns="90000" bIns="46800" anchor="t" anchorCtr="0">
              <a:noAutofit/>
            </a:bodyPr>
            <a:lstStyle/>
            <a:p>
              <a:pPr marL="0" marR="0" lvl="0" indent="0" algn="l" rtl="0">
                <a:spcBef>
                  <a:spcPts val="0"/>
                </a:spcBef>
                <a:spcAft>
                  <a:spcPts val="300"/>
                </a:spcAft>
                <a:buSzPct val="25000"/>
                <a:buNone/>
              </a:pPr>
              <a:r>
                <a:rPr lang="en-US" altLang="zh-CN" sz="8800" b="1" dirty="0"/>
                <a:t>Q&amp;A</a:t>
              </a:r>
              <a:endParaRPr lang="zh-CN" altLang="en-US" sz="8800" b="1" i="0" u="none" strike="noStrike" cap="none" baseline="0" dirty="0"/>
            </a:p>
          </p:txBody>
        </p:sp>
        <p:sp>
          <p:nvSpPr>
            <p:cNvPr id="10" name="íṣļíḑe">
              <a:extLst>
                <a:ext uri="{FF2B5EF4-FFF2-40B4-BE49-F238E27FC236}">
                  <a16:creationId xmlns:a16="http://schemas.microsoft.com/office/drawing/2014/main" id="{3664CE61-04CD-40B9-B540-B1D548CB78B5}"/>
                </a:ext>
              </a:extLst>
            </p:cNvPr>
            <p:cNvSpPr/>
            <p:nvPr/>
          </p:nvSpPr>
          <p:spPr>
            <a:xfrm>
              <a:off x="4683105" y="1926131"/>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Sḻïďé">
              <a:extLst>
                <a:ext uri="{FF2B5EF4-FFF2-40B4-BE49-F238E27FC236}">
                  <a16:creationId xmlns:a16="http://schemas.microsoft.com/office/drawing/2014/main" id="{EFEBC0DD-7053-497B-8461-503727A7EDFC}"/>
                </a:ext>
              </a:extLst>
            </p:cNvPr>
            <p:cNvSpPr/>
            <p:nvPr/>
          </p:nvSpPr>
          <p:spPr>
            <a:xfrm>
              <a:off x="5359657" y="3292328"/>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šlîdè">
              <a:extLst>
                <a:ext uri="{FF2B5EF4-FFF2-40B4-BE49-F238E27FC236}">
                  <a16:creationId xmlns:a16="http://schemas.microsoft.com/office/drawing/2014/main" id="{0EF6CF4F-8A88-48A3-B62C-949A5F55E0C0}"/>
                </a:ext>
              </a:extLst>
            </p:cNvPr>
            <p:cNvSpPr/>
            <p:nvPr/>
          </p:nvSpPr>
          <p:spPr>
            <a:xfrm>
              <a:off x="5027656" y="4625899"/>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Tree>
    <p:extLst>
      <p:ext uri="{BB962C8B-B14F-4D97-AF65-F5344CB8AC3E}">
        <p14:creationId xmlns:p14="http://schemas.microsoft.com/office/powerpoint/2010/main" val="22464848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2" y="4188493"/>
            <a:ext cx="4535055" cy="656792"/>
          </a:xfrm>
        </p:spPr>
        <p:txBody>
          <a:bodyPr>
            <a:normAutofit/>
          </a:bodyPr>
          <a:lstStyle/>
          <a:p>
            <a:r>
              <a:rPr lang="en-US" altLang="zh-CN" sz="3600" dirty="0"/>
              <a:t>Background</a:t>
            </a:r>
            <a:endParaRPr lang="zh-CN" altLang="en-US" sz="3600" dirty="0"/>
          </a:p>
        </p:txBody>
      </p:sp>
      <p:sp>
        <p:nvSpPr>
          <p:cNvPr id="8" name="文本框 7"/>
          <p:cNvSpPr txBox="1"/>
          <p:nvPr/>
        </p:nvSpPr>
        <p:spPr>
          <a:xfrm>
            <a:off x="5402912" y="2143216"/>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01</a:t>
            </a:r>
            <a:endParaRPr lang="zh-CN" altLang="en-US" dirty="0">
              <a:solidFill>
                <a:srgbClr val="010E19"/>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5952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grpId="1" nodeType="click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ppt_x"/>
                                          </p:val>
                                        </p:tav>
                                      </p:tavLst>
                                    </p:anim>
                                    <p:anim calcmode="lin" valueType="num">
                                      <p:cBhvr additive="base">
                                        <p:cTn id="19" dur="500"/>
                                        <p:tgtEl>
                                          <p:spTgt spid="8"/>
                                        </p:tgtEl>
                                        <p:attrNameLst>
                                          <p:attrName>ppt_y</p:attrName>
                                        </p:attrNameLst>
                                      </p:cBhvr>
                                      <p:tavLst>
                                        <p:tav tm="0">
                                          <p:val>
                                            <p:strVal val="ppt_y"/>
                                          </p:val>
                                        </p:tav>
                                        <p:tav tm="100000">
                                          <p:val>
                                            <p:strVal val="0-ppt_h/2"/>
                                          </p:val>
                                        </p:tav>
                                      </p:tavLst>
                                    </p:anim>
                                    <p:set>
                                      <p:cBhvr>
                                        <p:cTn id="20" dur="1" fill="hold">
                                          <p:stCondLst>
                                            <p:cond delay="499"/>
                                          </p:stCondLst>
                                        </p:cTn>
                                        <p:tgtEl>
                                          <p:spTgt spid="8"/>
                                        </p:tgtEl>
                                        <p:attrNameLst>
                                          <p:attrName>style.visibility</p:attrName>
                                        </p:attrNameLst>
                                      </p:cBhvr>
                                      <p:to>
                                        <p:strVal val="hidden"/>
                                      </p:to>
                                    </p:set>
                                  </p:childTnLst>
                                </p:cTn>
                              </p:par>
                              <p:par>
                                <p:cTn id="21" presetID="2" presetClass="exit" presetSubtype="4" fill="hold" grpId="1" nodeType="withEffect">
                                  <p:stCondLst>
                                    <p:cond delay="0"/>
                                  </p:stCondLst>
                                  <p:childTnLst>
                                    <p:anim calcmode="lin" valueType="num">
                                      <p:cBhvr additive="base">
                                        <p:cTn id="22" dur="500"/>
                                        <p:tgtEl>
                                          <p:spTgt spid="5"/>
                                        </p:tgtEl>
                                        <p:attrNameLst>
                                          <p:attrName>ppt_x</p:attrName>
                                        </p:attrNameLst>
                                      </p:cBhvr>
                                      <p:tavLst>
                                        <p:tav tm="0">
                                          <p:val>
                                            <p:strVal val="ppt_x"/>
                                          </p:val>
                                        </p:tav>
                                        <p:tav tm="100000">
                                          <p:val>
                                            <p:strVal val="ppt_x"/>
                                          </p:val>
                                        </p:tav>
                                      </p:tavLst>
                                    </p:anim>
                                    <p:anim calcmode="lin" valueType="num">
                                      <p:cBhvr additive="base">
                                        <p:cTn id="23" dur="500"/>
                                        <p:tgtEl>
                                          <p:spTgt spid="5"/>
                                        </p:tgtEl>
                                        <p:attrNameLst>
                                          <p:attrName>ppt_y</p:attrName>
                                        </p:attrNameLst>
                                      </p:cBhvr>
                                      <p:tavLst>
                                        <p:tav tm="0">
                                          <p:val>
                                            <p:strVal val="ppt_y"/>
                                          </p:val>
                                        </p:tav>
                                        <p:tav tm="100000">
                                          <p:val>
                                            <p:strVal val="1+ppt_h/2"/>
                                          </p:val>
                                        </p:tav>
                                      </p:tavLst>
                                    </p:anim>
                                    <p:set>
                                      <p:cBhvr>
                                        <p:cTn id="2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a:extLst>
              <a:ext uri="{FF2B5EF4-FFF2-40B4-BE49-F238E27FC236}">
                <a16:creationId xmlns:a16="http://schemas.microsoft.com/office/drawing/2014/main" id="{7D6AB30E-D13D-457E-A22D-9E586CD4E378}"/>
              </a:ext>
            </a:extLst>
          </p:cNvPr>
          <p:cNvSpPr>
            <a:spLocks noGrp="1" noChangeArrowheads="1"/>
          </p:cNvSpPr>
          <p:nvPr>
            <p:ph type="title"/>
          </p:nvPr>
        </p:nvSpPr>
        <p:spPr/>
        <p:txBody>
          <a:bodyPr>
            <a:normAutofit/>
          </a:bodyPr>
          <a:lstStyle/>
          <a:p>
            <a:r>
              <a:rPr lang="en-US" altLang="zh-CN" dirty="0"/>
              <a:t>Servo</a:t>
            </a:r>
          </a:p>
        </p:txBody>
      </p:sp>
      <p:sp>
        <p:nvSpPr>
          <p:cNvPr id="4" name="灯片编号占位符 3">
            <a:extLst>
              <a:ext uri="{FF2B5EF4-FFF2-40B4-BE49-F238E27FC236}">
                <a16:creationId xmlns:a16="http://schemas.microsoft.com/office/drawing/2014/main" id="{A2AADB7F-1739-49BC-9F11-07FE818D1D22}"/>
              </a:ext>
            </a:extLst>
          </p:cNvPr>
          <p:cNvSpPr>
            <a:spLocks noGrp="1"/>
          </p:cNvSpPr>
          <p:nvPr>
            <p:ph type="sldNum" sz="quarter" idx="12"/>
          </p:nvPr>
        </p:nvSpPr>
        <p:spPr/>
        <p:txBody>
          <a:bodyPr/>
          <a:lstStyle/>
          <a:p>
            <a:fld id="{A3186A50-735F-4325-B50F-CE42996D6E59}" type="slidenum">
              <a:rPr lang="zh-CN" altLang="en-US"/>
              <a:pPr/>
              <a:t>5</a:t>
            </a:fld>
            <a:endParaRPr lang="zh-CN" altLang="en-US"/>
          </a:p>
        </p:txBody>
      </p:sp>
      <p:grpSp>
        <p:nvGrpSpPr>
          <p:cNvPr id="21" name="组合 20">
            <a:extLst>
              <a:ext uri="{FF2B5EF4-FFF2-40B4-BE49-F238E27FC236}">
                <a16:creationId xmlns:a16="http://schemas.microsoft.com/office/drawing/2014/main" id="{6FEF830C-4429-45E7-A9CE-CFB935C99E60}"/>
              </a:ext>
            </a:extLst>
          </p:cNvPr>
          <p:cNvGrpSpPr>
            <a:grpSpLocks/>
          </p:cNvGrpSpPr>
          <p:nvPr/>
        </p:nvGrpSpPr>
        <p:grpSpPr bwMode="auto">
          <a:xfrm>
            <a:off x="681038" y="1817499"/>
            <a:ext cx="7331994" cy="838389"/>
            <a:chOff x="1073" y="3039"/>
            <a:chExt cx="11901" cy="1144"/>
          </a:xfrm>
        </p:grpSpPr>
        <p:sp>
          <p:nvSpPr>
            <p:cNvPr id="7" name="ïṡḷiḓê">
              <a:extLst>
                <a:ext uri="{FF2B5EF4-FFF2-40B4-BE49-F238E27FC236}">
                  <a16:creationId xmlns:a16="http://schemas.microsoft.com/office/drawing/2014/main" id="{D9E3977B-062D-473E-9045-F06F18CDC7CA}"/>
                </a:ext>
              </a:extLst>
            </p:cNvPr>
            <p:cNvSpPr/>
            <p:nvPr/>
          </p:nvSpPr>
          <p:spPr>
            <a:xfrm>
              <a:off x="2258" y="3039"/>
              <a:ext cx="10716" cy="1144"/>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sp>
          <p:nvSpPr>
            <p:cNvPr id="18437" name="îŝ1ïďè">
              <a:extLst>
                <a:ext uri="{FF2B5EF4-FFF2-40B4-BE49-F238E27FC236}">
                  <a16:creationId xmlns:a16="http://schemas.microsoft.com/office/drawing/2014/main" id="{799F98C1-9F4D-4544-AC0F-BABF9FA35613}"/>
                </a:ext>
              </a:extLst>
            </p:cNvPr>
            <p:cNvSpPr>
              <a:spLocks noChangeArrowheads="1"/>
            </p:cNvSpPr>
            <p:nvPr/>
          </p:nvSpPr>
          <p:spPr bwMode="auto">
            <a:xfrm>
              <a:off x="1073" y="3243"/>
              <a:ext cx="856" cy="73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67" y="31"/>
                  </a:lnTo>
                  <a:lnTo>
                    <a:pt x="275" y="24"/>
                  </a:lnTo>
                  <a:lnTo>
                    <a:pt x="281" y="14"/>
                  </a:lnTo>
                  <a:lnTo>
                    <a:pt x="285" y="4"/>
                  </a:lnTo>
                  <a:lnTo>
                    <a:pt x="277" y="9"/>
                  </a:lnTo>
                  <a:lnTo>
                    <a:pt x="266" y="13"/>
                  </a:lnTo>
                  <a:lnTo>
                    <a:pt x="257" y="16"/>
                  </a:lnTo>
                  <a:lnTo>
                    <a:pt x="247" y="18"/>
                  </a:lnTo>
                  <a:lnTo>
                    <a:pt x="237" y="11"/>
                  </a:lnTo>
                  <a:lnTo>
                    <a:pt x="227" y="5"/>
                  </a:lnTo>
                  <a:lnTo>
                    <a:pt x="222" y="3"/>
                  </a:lnTo>
                  <a:lnTo>
                    <a:pt x="216" y="1"/>
                  </a:lnTo>
                  <a:lnTo>
                    <a:pt x="209"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7"/>
                  </a:lnTo>
                  <a:lnTo>
                    <a:pt x="144" y="74"/>
                  </a:lnTo>
                  <a:lnTo>
                    <a:pt x="126" y="72"/>
                  </a:lnTo>
                  <a:lnTo>
                    <a:pt x="108" y="68"/>
                  </a:lnTo>
                  <a:lnTo>
                    <a:pt x="92" y="63"/>
                  </a:lnTo>
                  <a:lnTo>
                    <a:pt x="75" y="55"/>
                  </a:lnTo>
                  <a:lnTo>
                    <a:pt x="59" y="46"/>
                  </a:lnTo>
                  <a:lnTo>
                    <a:pt x="45" y="36"/>
                  </a:lnTo>
                  <a:lnTo>
                    <a:pt x="33" y="24"/>
                  </a:lnTo>
                  <a:lnTo>
                    <a:pt x="20" y="11"/>
                  </a:lnTo>
                  <a:lnTo>
                    <a:pt x="17" y="17"/>
                  </a:lnTo>
                  <a:lnTo>
                    <a:pt x="15" y="26"/>
                  </a:lnTo>
                  <a:lnTo>
                    <a:pt x="13" y="33"/>
                  </a:lnTo>
                  <a:lnTo>
                    <a:pt x="12" y="41"/>
                  </a:lnTo>
                  <a:lnTo>
                    <a:pt x="13" y="48"/>
                  </a:lnTo>
                  <a:lnTo>
                    <a:pt x="14" y="57"/>
                  </a:lnTo>
                  <a:lnTo>
                    <a:pt x="17" y="63"/>
                  </a:lnTo>
                  <a:lnTo>
                    <a:pt x="20" y="70"/>
                  </a:lnTo>
                  <a:lnTo>
                    <a:pt x="23" y="76"/>
                  </a:lnTo>
                  <a:lnTo>
                    <a:pt x="28" y="81"/>
                  </a:lnTo>
                  <a:lnTo>
                    <a:pt x="34" y="87"/>
                  </a:lnTo>
                  <a:lnTo>
                    <a:pt x="39" y="91"/>
                  </a:lnTo>
                  <a:lnTo>
                    <a:pt x="32" y="91"/>
                  </a:lnTo>
                  <a:lnTo>
                    <a:pt x="25" y="89"/>
                  </a:lnTo>
                  <a:lnTo>
                    <a:pt x="18" y="87"/>
                  </a:lnTo>
                  <a:lnTo>
                    <a:pt x="12" y="84"/>
                  </a:lnTo>
                  <a:lnTo>
                    <a:pt x="12" y="85"/>
                  </a:lnTo>
                  <a:lnTo>
                    <a:pt x="13" y="95"/>
                  </a:lnTo>
                  <a:lnTo>
                    <a:pt x="16" y="105"/>
                  </a:lnTo>
                  <a:lnTo>
                    <a:pt x="20" y="115"/>
                  </a:lnTo>
                  <a:lnTo>
                    <a:pt x="25" y="123"/>
                  </a:lnTo>
                  <a:lnTo>
                    <a:pt x="33" y="130"/>
                  </a:lnTo>
                  <a:lnTo>
                    <a:pt x="41" y="136"/>
                  </a:lnTo>
                  <a:lnTo>
                    <a:pt x="50" y="140"/>
                  </a:lnTo>
                  <a:lnTo>
                    <a:pt x="60" y="143"/>
                  </a:lnTo>
                  <a:lnTo>
                    <a:pt x="52" y="145"/>
                  </a:lnTo>
                  <a:lnTo>
                    <a:pt x="44" y="146"/>
                  </a:lnTo>
                  <a:lnTo>
                    <a:pt x="33" y="145"/>
                  </a:lnTo>
                  <a:lnTo>
                    <a:pt x="37" y="153"/>
                  </a:lnTo>
                  <a:lnTo>
                    <a:pt x="41" y="161"/>
                  </a:lnTo>
                  <a:lnTo>
                    <a:pt x="47" y="168"/>
                  </a:lnTo>
                  <a:lnTo>
                    <a:pt x="54" y="175"/>
                  </a:lnTo>
                  <a:lnTo>
                    <a:pt x="62" y="179"/>
                  </a:lnTo>
                  <a:lnTo>
                    <a:pt x="71" y="183"/>
                  </a:lnTo>
                  <a:lnTo>
                    <a:pt x="79" y="185"/>
                  </a:lnTo>
                  <a:lnTo>
                    <a:pt x="89" y="186"/>
                  </a:lnTo>
                  <a:lnTo>
                    <a:pt x="81" y="192"/>
                  </a:lnTo>
                  <a:lnTo>
                    <a:pt x="73" y="197"/>
                  </a:lnTo>
                  <a:lnTo>
                    <a:pt x="64" y="201"/>
                  </a:lnTo>
                  <a:lnTo>
                    <a:pt x="54" y="206"/>
                  </a:lnTo>
                  <a:lnTo>
                    <a:pt x="45" y="208"/>
                  </a:lnTo>
                  <a:lnTo>
                    <a:pt x="35" y="210"/>
                  </a:lnTo>
                  <a:lnTo>
                    <a:pt x="25" y="212"/>
                  </a:lnTo>
                  <a:lnTo>
                    <a:pt x="14" y="212"/>
                  </a:lnTo>
                  <a:lnTo>
                    <a:pt x="0" y="211"/>
                  </a:lnTo>
                  <a:lnTo>
                    <a:pt x="10" y="217"/>
                  </a:lnTo>
                  <a:lnTo>
                    <a:pt x="21" y="222"/>
                  </a:lnTo>
                  <a:lnTo>
                    <a:pt x="32" y="227"/>
                  </a:lnTo>
                  <a:lnTo>
                    <a:pt x="44" y="231"/>
                  </a:lnTo>
                  <a:lnTo>
                    <a:pt x="55" y="235"/>
                  </a:lnTo>
                  <a:lnTo>
                    <a:pt x="68" y="237"/>
                  </a:lnTo>
                  <a:lnTo>
                    <a:pt x="80"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59"/>
                  </a:lnTo>
                  <a:lnTo>
                    <a:pt x="271" y="52"/>
                  </a:lnTo>
                  <a:lnTo>
                    <a:pt x="280" y="45"/>
                  </a:lnTo>
                  <a:lnTo>
                    <a:pt x="287" y="37"/>
                  </a:lnTo>
                  <a:lnTo>
                    <a:pt x="293" y="2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mn-ea"/>
              </a:endParaRPr>
            </a:p>
          </p:txBody>
        </p:sp>
        <p:sp>
          <p:nvSpPr>
            <p:cNvPr id="18438" name="íśļiḋe">
              <a:extLst>
                <a:ext uri="{FF2B5EF4-FFF2-40B4-BE49-F238E27FC236}">
                  <a16:creationId xmlns:a16="http://schemas.microsoft.com/office/drawing/2014/main" id="{2C3A22AB-015C-4BEB-9303-D16A81F0A62B}"/>
                </a:ext>
              </a:extLst>
            </p:cNvPr>
            <p:cNvSpPr txBox="1">
              <a:spLocks noChangeArrowheads="1"/>
            </p:cNvSpPr>
            <p:nvPr/>
          </p:nvSpPr>
          <p:spPr bwMode="auto">
            <a:xfrm>
              <a:off x="3064" y="3039"/>
              <a:ext cx="8641" cy="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en-US" altLang="zh-CN" sz="2000" dirty="0">
                  <a:solidFill>
                    <a:schemeClr val="bg1"/>
                  </a:solidFill>
                  <a:latin typeface="+mn-ea"/>
                </a:rPr>
                <a:t>用Rust</a:t>
              </a:r>
              <a:r>
                <a:rPr lang="en-US" altLang="zh-CN" sz="2400" dirty="0">
                  <a:solidFill>
                    <a:schemeClr val="bg1"/>
                  </a:solidFill>
                  <a:latin typeface="+mn-ea"/>
                </a:rPr>
                <a:t>编程语言编写的开源浏览器引擎</a:t>
              </a:r>
              <a:endParaRPr lang="en-US" altLang="zh-CN" sz="2000" dirty="0">
                <a:solidFill>
                  <a:schemeClr val="bg1"/>
                </a:solidFill>
                <a:latin typeface="+mn-ea"/>
              </a:endParaRPr>
            </a:p>
          </p:txBody>
        </p:sp>
      </p:grpSp>
      <p:grpSp>
        <p:nvGrpSpPr>
          <p:cNvPr id="24" name="组合 23">
            <a:extLst>
              <a:ext uri="{FF2B5EF4-FFF2-40B4-BE49-F238E27FC236}">
                <a16:creationId xmlns:a16="http://schemas.microsoft.com/office/drawing/2014/main" id="{5DC01507-5DDE-4830-9C34-E25CB9E3CB5C}"/>
              </a:ext>
            </a:extLst>
          </p:cNvPr>
          <p:cNvGrpSpPr>
            <a:grpSpLocks/>
          </p:cNvGrpSpPr>
          <p:nvPr/>
        </p:nvGrpSpPr>
        <p:grpSpPr bwMode="auto">
          <a:xfrm>
            <a:off x="952500" y="2657475"/>
            <a:ext cx="9075738" cy="1397000"/>
            <a:chOff x="1501" y="4184"/>
            <a:chExt cx="14292" cy="2202"/>
          </a:xfrm>
        </p:grpSpPr>
        <p:sp>
          <p:nvSpPr>
            <p:cNvPr id="8" name="îṧḷiḓê">
              <a:extLst>
                <a:ext uri="{FF2B5EF4-FFF2-40B4-BE49-F238E27FC236}">
                  <a16:creationId xmlns:a16="http://schemas.microsoft.com/office/drawing/2014/main" id="{0726D399-AC87-4184-9C33-B71BC631C37D}"/>
                </a:ext>
              </a:extLst>
            </p:cNvPr>
            <p:cNvSpPr/>
            <p:nvPr/>
          </p:nvSpPr>
          <p:spPr>
            <a:xfrm flipH="1">
              <a:off x="2258" y="4184"/>
              <a:ext cx="1532" cy="878"/>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grpSp>
          <p:nvGrpSpPr>
            <p:cNvPr id="18441" name="组合 21">
              <a:extLst>
                <a:ext uri="{FF2B5EF4-FFF2-40B4-BE49-F238E27FC236}">
                  <a16:creationId xmlns:a16="http://schemas.microsoft.com/office/drawing/2014/main" id="{E6387084-21EC-4B79-9A71-2B4877AFB8A7}"/>
                </a:ext>
              </a:extLst>
            </p:cNvPr>
            <p:cNvGrpSpPr>
              <a:grpSpLocks/>
            </p:cNvGrpSpPr>
            <p:nvPr/>
          </p:nvGrpSpPr>
          <p:grpSpPr bwMode="auto">
            <a:xfrm>
              <a:off x="1501" y="5062"/>
              <a:ext cx="14292" cy="1324"/>
              <a:chOff x="1501" y="5062"/>
              <a:chExt cx="14292" cy="1324"/>
            </a:xfrm>
          </p:grpSpPr>
          <p:sp>
            <p:nvSpPr>
              <p:cNvPr id="9" name="íṧlïde">
                <a:extLst>
                  <a:ext uri="{FF2B5EF4-FFF2-40B4-BE49-F238E27FC236}">
                    <a16:creationId xmlns:a16="http://schemas.microsoft.com/office/drawing/2014/main" id="{8AB04F91-58BF-4416-81E2-1313AE7999F7}"/>
                  </a:ext>
                </a:extLst>
              </p:cNvPr>
              <p:cNvSpPr/>
              <p:nvPr/>
            </p:nvSpPr>
            <p:spPr>
              <a:xfrm>
                <a:off x="2746" y="5062"/>
                <a:ext cx="13047" cy="1324"/>
              </a:xfrm>
              <a:prstGeom prst="homePlate">
                <a:avLst>
                  <a:gd name="adj" fmla="val 66216"/>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sp>
            <p:nvSpPr>
              <p:cNvPr id="18443" name="íś1íḍe">
                <a:extLst>
                  <a:ext uri="{FF2B5EF4-FFF2-40B4-BE49-F238E27FC236}">
                    <a16:creationId xmlns:a16="http://schemas.microsoft.com/office/drawing/2014/main" id="{D2401D5C-9263-4C14-AFFD-E54DE45BCB7A}"/>
                  </a:ext>
                </a:extLst>
              </p:cNvPr>
              <p:cNvSpPr>
                <a:spLocks noChangeArrowheads="1"/>
              </p:cNvSpPr>
              <p:nvPr/>
            </p:nvSpPr>
            <p:spPr bwMode="auto">
              <a:xfrm>
                <a:off x="1501" y="5242"/>
                <a:ext cx="770" cy="807"/>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mn-ea"/>
                </a:endParaRPr>
              </a:p>
            </p:txBody>
          </p:sp>
          <p:sp>
            <p:nvSpPr>
              <p:cNvPr id="18444" name="iṣ1iḍê">
                <a:extLst>
                  <a:ext uri="{FF2B5EF4-FFF2-40B4-BE49-F238E27FC236}">
                    <a16:creationId xmlns:a16="http://schemas.microsoft.com/office/drawing/2014/main" id="{3BE2B9BD-E0E3-4E98-9AA3-005D3FB85A31}"/>
                  </a:ext>
                </a:extLst>
              </p:cNvPr>
              <p:cNvSpPr txBox="1">
                <a:spLocks noChangeArrowheads="1"/>
              </p:cNvSpPr>
              <p:nvPr/>
            </p:nvSpPr>
            <p:spPr bwMode="auto">
              <a:xfrm>
                <a:off x="3183" y="5062"/>
                <a:ext cx="11811"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en-US" altLang="zh-CN" sz="2400" dirty="0">
                    <a:solidFill>
                      <a:schemeClr val="bg1"/>
                    </a:solidFill>
                    <a:latin typeface="+mn-ea"/>
                  </a:rPr>
                  <a:t>提供可以加载，运行和显示网站和应用程序的组件</a:t>
                </a:r>
                <a:endParaRPr lang="en-US" altLang="zh-CN" dirty="0">
                  <a:solidFill>
                    <a:schemeClr val="bg1"/>
                  </a:solidFill>
                  <a:latin typeface="+mn-ea"/>
                </a:endParaRPr>
              </a:p>
            </p:txBody>
          </p:sp>
        </p:grpSp>
      </p:grpSp>
      <p:grpSp>
        <p:nvGrpSpPr>
          <p:cNvPr id="25" name="组合 24">
            <a:extLst>
              <a:ext uri="{FF2B5EF4-FFF2-40B4-BE49-F238E27FC236}">
                <a16:creationId xmlns:a16="http://schemas.microsoft.com/office/drawing/2014/main" id="{88EFED6B-5D3E-4337-91D1-DAE54DD5F697}"/>
              </a:ext>
            </a:extLst>
          </p:cNvPr>
          <p:cNvGrpSpPr>
            <a:grpSpLocks/>
          </p:cNvGrpSpPr>
          <p:nvPr/>
        </p:nvGrpSpPr>
        <p:grpSpPr bwMode="auto">
          <a:xfrm>
            <a:off x="1336675" y="4054475"/>
            <a:ext cx="10048875" cy="1166813"/>
            <a:chOff x="2105" y="6386"/>
            <a:chExt cx="15826" cy="1837"/>
          </a:xfrm>
        </p:grpSpPr>
        <p:sp>
          <p:nvSpPr>
            <p:cNvPr id="10" name="íşliḍé">
              <a:extLst>
                <a:ext uri="{FF2B5EF4-FFF2-40B4-BE49-F238E27FC236}">
                  <a16:creationId xmlns:a16="http://schemas.microsoft.com/office/drawing/2014/main" id="{5FAC3D0E-9D89-4C18-93F9-CC1DAD68C18E}"/>
                </a:ext>
              </a:extLst>
            </p:cNvPr>
            <p:cNvSpPr/>
            <p:nvPr/>
          </p:nvSpPr>
          <p:spPr>
            <a:xfrm flipH="1">
              <a:off x="2748" y="6386"/>
              <a:ext cx="1533" cy="700"/>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grpSp>
          <p:nvGrpSpPr>
            <p:cNvPr id="18447" name="组合 22">
              <a:extLst>
                <a:ext uri="{FF2B5EF4-FFF2-40B4-BE49-F238E27FC236}">
                  <a16:creationId xmlns:a16="http://schemas.microsoft.com/office/drawing/2014/main" id="{F3D8ABA7-7BFD-45BB-85B5-DE391C53BBBD}"/>
                </a:ext>
              </a:extLst>
            </p:cNvPr>
            <p:cNvGrpSpPr>
              <a:grpSpLocks/>
            </p:cNvGrpSpPr>
            <p:nvPr/>
          </p:nvGrpSpPr>
          <p:grpSpPr bwMode="auto">
            <a:xfrm>
              <a:off x="2105" y="7079"/>
              <a:ext cx="15826" cy="1145"/>
              <a:chOff x="2105" y="7079"/>
              <a:chExt cx="15826" cy="1145"/>
            </a:xfrm>
          </p:grpSpPr>
          <p:sp>
            <p:nvSpPr>
              <p:cNvPr id="6" name="ïş1íďè">
                <a:extLst>
                  <a:ext uri="{FF2B5EF4-FFF2-40B4-BE49-F238E27FC236}">
                    <a16:creationId xmlns:a16="http://schemas.microsoft.com/office/drawing/2014/main" id="{37528E90-80BF-4429-8E96-BE81F0E0F406}"/>
                  </a:ext>
                </a:extLst>
              </p:cNvPr>
              <p:cNvSpPr/>
              <p:nvPr/>
            </p:nvSpPr>
            <p:spPr>
              <a:xfrm>
                <a:off x="3183" y="7078"/>
                <a:ext cx="14748" cy="1145"/>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latin typeface="+mn-ea"/>
                </a:endParaRPr>
              </a:p>
            </p:txBody>
          </p:sp>
          <p:sp>
            <p:nvSpPr>
              <p:cNvPr id="18449" name="íṡľíďe">
                <a:extLst>
                  <a:ext uri="{FF2B5EF4-FFF2-40B4-BE49-F238E27FC236}">
                    <a16:creationId xmlns:a16="http://schemas.microsoft.com/office/drawing/2014/main" id="{18789EA9-34C8-46DF-85B8-3F59EB19DA7F}"/>
                  </a:ext>
                </a:extLst>
              </p:cNvPr>
              <p:cNvSpPr>
                <a:spLocks noChangeArrowheads="1"/>
              </p:cNvSpPr>
              <p:nvPr/>
            </p:nvSpPr>
            <p:spPr bwMode="auto">
              <a:xfrm>
                <a:off x="2105" y="7338"/>
                <a:ext cx="694" cy="726"/>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latin typeface="+mn-ea"/>
                </a:endParaRPr>
              </a:p>
            </p:txBody>
          </p:sp>
          <p:sp>
            <p:nvSpPr>
              <p:cNvPr id="18450" name="ïşliḍé">
                <a:extLst>
                  <a:ext uri="{FF2B5EF4-FFF2-40B4-BE49-F238E27FC236}">
                    <a16:creationId xmlns:a16="http://schemas.microsoft.com/office/drawing/2014/main" id="{DCEE41A3-BCAE-46BC-B680-84F4D969706B}"/>
                  </a:ext>
                </a:extLst>
              </p:cNvPr>
              <p:cNvSpPr txBox="1">
                <a:spLocks noChangeArrowheads="1"/>
              </p:cNvSpPr>
              <p:nvPr/>
            </p:nvSpPr>
            <p:spPr bwMode="auto">
              <a:xfrm>
                <a:off x="4371" y="7084"/>
                <a:ext cx="11231"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zh-CN" altLang="en-US" sz="2400">
                    <a:solidFill>
                      <a:schemeClr val="bg1"/>
                    </a:solidFill>
                    <a:latin typeface="+mn-ea"/>
                  </a:rPr>
                  <a:t>优势：并行、内存安全、</a:t>
                </a:r>
                <a:r>
                  <a:rPr lang="en-US" altLang="zh-CN" sz="2400">
                    <a:solidFill>
                      <a:schemeClr val="bg1"/>
                    </a:solidFill>
                    <a:latin typeface="+mn-ea"/>
                  </a:rPr>
                  <a:t>性能</a:t>
                </a:r>
                <a:r>
                  <a:rPr lang="zh-CN" altLang="en-US" sz="2400">
                    <a:solidFill>
                      <a:schemeClr val="bg1"/>
                    </a:solidFill>
                    <a:latin typeface="+mn-ea"/>
                  </a:rPr>
                  <a:t>、普遍可嵌入性</a:t>
                </a:r>
              </a:p>
            </p:txBody>
          </p:sp>
        </p:grpSp>
      </p:grpSp>
      <p:pic>
        <p:nvPicPr>
          <p:cNvPr id="18451" name="图片 19">
            <a:extLst>
              <a:ext uri="{FF2B5EF4-FFF2-40B4-BE49-F238E27FC236}">
                <a16:creationId xmlns:a16="http://schemas.microsoft.com/office/drawing/2014/main" id="{6DA6F04E-1B31-438E-96D6-CEACF5E4E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315" t="16920" r="19830" b="21400"/>
          <a:stretch>
            <a:fillRect/>
          </a:stretch>
        </p:blipFill>
        <p:spPr bwMode="auto">
          <a:xfrm>
            <a:off x="9228138" y="1133475"/>
            <a:ext cx="1947862"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7022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8451"/>
                                        </p:tgtEl>
                                        <p:attrNameLst>
                                          <p:attrName>style.visibility</p:attrName>
                                        </p:attrNameLst>
                                      </p:cBhvr>
                                      <p:to>
                                        <p:strVal val="visible"/>
                                      </p:to>
                                    </p:set>
                                    <p:anim calcmode="lin" valueType="num">
                                      <p:cBhvr>
                                        <p:cTn id="7" dur="500" fill="hold"/>
                                        <p:tgtEl>
                                          <p:spTgt spid="18451"/>
                                        </p:tgtEl>
                                        <p:attrNameLst>
                                          <p:attrName>ppt_w</p:attrName>
                                        </p:attrNameLst>
                                      </p:cBhvr>
                                      <p:tavLst>
                                        <p:tav tm="0">
                                          <p:val>
                                            <p:fltVal val="0"/>
                                          </p:val>
                                        </p:tav>
                                        <p:tav tm="100000">
                                          <p:val>
                                            <p:strVal val="#ppt_w"/>
                                          </p:val>
                                        </p:tav>
                                      </p:tavLst>
                                    </p:anim>
                                    <p:anim calcmode="lin" valueType="num">
                                      <p:cBhvr>
                                        <p:cTn id="8" dur="500" fill="hold"/>
                                        <p:tgtEl>
                                          <p:spTgt spid="18451"/>
                                        </p:tgtEl>
                                        <p:attrNameLst>
                                          <p:attrName>ppt_h</p:attrName>
                                        </p:attrNameLst>
                                      </p:cBhvr>
                                      <p:tavLst>
                                        <p:tav tm="0">
                                          <p:val>
                                            <p:fltVal val="0"/>
                                          </p:val>
                                        </p:tav>
                                        <p:tav tm="100000">
                                          <p:val>
                                            <p:strVal val="#ppt_h"/>
                                          </p:val>
                                        </p:tav>
                                      </p:tavLst>
                                    </p:anim>
                                    <p:anim calcmode="lin" valueType="num">
                                      <p:cBhvr>
                                        <p:cTn id="9" dur="500" fill="hold"/>
                                        <p:tgtEl>
                                          <p:spTgt spid="18451"/>
                                        </p:tgtEl>
                                        <p:attrNameLst>
                                          <p:attrName>style.rotation</p:attrName>
                                        </p:attrNameLst>
                                      </p:cBhvr>
                                      <p:tavLst>
                                        <p:tav tm="0">
                                          <p:val>
                                            <p:fltVal val="360"/>
                                          </p:val>
                                        </p:tav>
                                        <p:tav tm="100000">
                                          <p:val>
                                            <p:fltVal val="0"/>
                                          </p:val>
                                        </p:tav>
                                      </p:tavLst>
                                    </p:anim>
                                    <p:animEffect transition="in" filter="fade">
                                      <p:cBhvr>
                                        <p:cTn id="10" dur="500"/>
                                        <p:tgtEl>
                                          <p:spTgt spid="18451"/>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arn(inVertical)">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Dropbox</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sp>
        <p:nvSpPr>
          <p:cNvPr id="28" name="íŝ1îḍê">
            <a:extLst>
              <a:ext uri="{FF2B5EF4-FFF2-40B4-BE49-F238E27FC236}">
                <a16:creationId xmlns:a16="http://schemas.microsoft.com/office/drawing/2014/main" id="{1F5AF7D1-BDF9-45D6-ACEF-E6020FDFE4F7}"/>
              </a:ext>
            </a:extLst>
          </p:cNvPr>
          <p:cNvSpPr/>
          <p:nvPr/>
        </p:nvSpPr>
        <p:spPr bwMode="auto">
          <a:xfrm>
            <a:off x="3866716" y="2218458"/>
            <a:ext cx="4456977" cy="289491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glow rad="241300">
              <a:schemeClr val="bg2">
                <a:lumMod val="50000"/>
                <a:alpha val="2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grpSp>
        <p:nvGrpSpPr>
          <p:cNvPr id="6" name="组合 5">
            <a:extLst>
              <a:ext uri="{FF2B5EF4-FFF2-40B4-BE49-F238E27FC236}">
                <a16:creationId xmlns:a16="http://schemas.microsoft.com/office/drawing/2014/main" id="{63E30ED3-124A-44A9-80D8-83ACE750B1AF}"/>
              </a:ext>
            </a:extLst>
          </p:cNvPr>
          <p:cNvGrpSpPr/>
          <p:nvPr/>
        </p:nvGrpSpPr>
        <p:grpSpPr>
          <a:xfrm>
            <a:off x="-333818" y="1577006"/>
            <a:ext cx="4480097" cy="912472"/>
            <a:chOff x="-333818" y="1577006"/>
            <a:chExt cx="4480097" cy="912472"/>
          </a:xfrm>
        </p:grpSpPr>
        <p:cxnSp>
          <p:nvCxnSpPr>
            <p:cNvPr id="13" name="直接连接符 12"/>
            <p:cNvCxnSpPr/>
            <p:nvPr/>
          </p:nvCxnSpPr>
          <p:spPr>
            <a:xfrm flipH="1" flipV="1">
              <a:off x="2908503" y="1921050"/>
              <a:ext cx="1237776" cy="568428"/>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grpSp>
          <p:nvGrpSpPr>
            <p:cNvPr id="3" name="组合 2">
              <a:extLst>
                <a:ext uri="{FF2B5EF4-FFF2-40B4-BE49-F238E27FC236}">
                  <a16:creationId xmlns:a16="http://schemas.microsoft.com/office/drawing/2014/main" id="{38B4EE66-5EC3-48CF-ACF1-408B997435E0}"/>
                </a:ext>
              </a:extLst>
            </p:cNvPr>
            <p:cNvGrpSpPr/>
            <p:nvPr/>
          </p:nvGrpSpPr>
          <p:grpSpPr>
            <a:xfrm>
              <a:off x="-333818" y="1577006"/>
              <a:ext cx="3009884" cy="757935"/>
              <a:chOff x="-333818" y="1577006"/>
              <a:chExt cx="3009884" cy="757935"/>
            </a:xfrm>
          </p:grpSpPr>
          <p:sp>
            <p:nvSpPr>
              <p:cNvPr id="25" name="ïşḻíḋé">
                <a:extLst>
                  <a:ext uri="{FF2B5EF4-FFF2-40B4-BE49-F238E27FC236}">
                    <a16:creationId xmlns:a16="http://schemas.microsoft.com/office/drawing/2014/main" id="{3A4B44AF-DFD3-4DAD-9FD1-79223D0AE9B8}"/>
                  </a:ext>
                </a:extLst>
              </p:cNvPr>
              <p:cNvSpPr/>
              <p:nvPr/>
            </p:nvSpPr>
            <p:spPr>
              <a:xfrm flipH="1">
                <a:off x="-281663" y="1577006"/>
                <a:ext cx="2957729" cy="757935"/>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15" name="iṣ1iḓê"/>
              <p:cNvSpPr txBox="1"/>
              <p:nvPr/>
            </p:nvSpPr>
            <p:spPr>
              <a:xfrm>
                <a:off x="-333818" y="1768797"/>
                <a:ext cx="2851805" cy="374355"/>
              </a:xfrm>
              <a:prstGeom prst="rect">
                <a:avLst/>
              </a:prstGeom>
            </p:spPr>
            <p:txBody>
              <a:bodyPr vert="horz" wrap="none" lIns="90000" tIns="46800" rIns="90000" bIns="46800" anchor="ctr">
                <a:noAutofit/>
              </a:bodyPr>
              <a:lstStyle/>
              <a:p>
                <a:pPr algn="r">
                  <a:spcBef>
                    <a:spcPct val="0"/>
                  </a:spcBef>
                </a:pPr>
                <a:r>
                  <a:rPr lang="zh-CN" altLang="en-US" sz="2000" b="1" dirty="0"/>
                  <a:t>节省内存</a:t>
                </a:r>
              </a:p>
            </p:txBody>
          </p:sp>
          <p:cxnSp>
            <p:nvCxnSpPr>
              <p:cNvPr id="29" name="直接连接符 28">
                <a:extLst>
                  <a:ext uri="{FF2B5EF4-FFF2-40B4-BE49-F238E27FC236}">
                    <a16:creationId xmlns:a16="http://schemas.microsoft.com/office/drawing/2014/main" id="{F12E38CD-5795-41CC-B962-B4F28AB25D3A}"/>
                  </a:ext>
                </a:extLst>
              </p:cNvPr>
              <p:cNvCxnSpPr>
                <a:cxnSpLocks/>
              </p:cNvCxnSpPr>
              <p:nvPr/>
            </p:nvCxnSpPr>
            <p:spPr>
              <a:xfrm>
                <a:off x="164690" y="2203494"/>
                <a:ext cx="236239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iconfont-10026-4294064">
                <a:extLst>
                  <a:ext uri="{FF2B5EF4-FFF2-40B4-BE49-F238E27FC236}">
                    <a16:creationId xmlns:a16="http://schemas.microsoft.com/office/drawing/2014/main" id="{7057D67A-1F12-4E00-8FC1-9B07FBD22311}"/>
                  </a:ext>
                </a:extLst>
              </p:cNvPr>
              <p:cNvSpPr>
                <a:spLocks noChangeAspect="1"/>
              </p:cNvSpPr>
              <p:nvPr/>
            </p:nvSpPr>
            <p:spPr bwMode="auto">
              <a:xfrm>
                <a:off x="553875" y="1855244"/>
                <a:ext cx="232100" cy="267844"/>
              </a:xfrm>
              <a:custGeom>
                <a:avLst/>
                <a:gdLst>
                  <a:gd name="connsiteX0" fmla="*/ 291047 w 445112"/>
                  <a:gd name="connsiteY0" fmla="*/ 119933 h 513659"/>
                  <a:gd name="connsiteX1" fmla="*/ 342439 w 445112"/>
                  <a:gd name="connsiteY1" fmla="*/ 119933 h 513659"/>
                  <a:gd name="connsiteX2" fmla="*/ 342439 w 445112"/>
                  <a:gd name="connsiteY2" fmla="*/ 154157 h 513659"/>
                  <a:gd name="connsiteX3" fmla="*/ 291047 w 445112"/>
                  <a:gd name="connsiteY3" fmla="*/ 154157 h 513659"/>
                  <a:gd name="connsiteX4" fmla="*/ 188310 w 445112"/>
                  <a:gd name="connsiteY4" fmla="*/ 119933 h 513659"/>
                  <a:gd name="connsiteX5" fmla="*/ 256801 w 445112"/>
                  <a:gd name="connsiteY5" fmla="*/ 119933 h 513659"/>
                  <a:gd name="connsiteX6" fmla="*/ 256801 w 445112"/>
                  <a:gd name="connsiteY6" fmla="*/ 154157 h 513659"/>
                  <a:gd name="connsiteX7" fmla="*/ 188310 w 445112"/>
                  <a:gd name="connsiteY7" fmla="*/ 154157 h 513659"/>
                  <a:gd name="connsiteX8" fmla="*/ 102672 w 445112"/>
                  <a:gd name="connsiteY8" fmla="*/ 119933 h 513659"/>
                  <a:gd name="connsiteX9" fmla="*/ 154064 w 445112"/>
                  <a:gd name="connsiteY9" fmla="*/ 119933 h 513659"/>
                  <a:gd name="connsiteX10" fmla="*/ 154064 w 445112"/>
                  <a:gd name="connsiteY10" fmla="*/ 154157 h 513659"/>
                  <a:gd name="connsiteX11" fmla="*/ 102672 w 445112"/>
                  <a:gd name="connsiteY11" fmla="*/ 154157 h 513659"/>
                  <a:gd name="connsiteX12" fmla="*/ 34236 w 445112"/>
                  <a:gd name="connsiteY12" fmla="*/ 34241 h 513659"/>
                  <a:gd name="connsiteX13" fmla="*/ 34236 w 445112"/>
                  <a:gd name="connsiteY13" fmla="*/ 88531 h 513659"/>
                  <a:gd name="connsiteX14" fmla="*/ 68471 w 445112"/>
                  <a:gd name="connsiteY14" fmla="*/ 136963 h 513659"/>
                  <a:gd name="connsiteX15" fmla="*/ 34236 w 445112"/>
                  <a:gd name="connsiteY15" fmla="*/ 185443 h 513659"/>
                  <a:gd name="connsiteX16" fmla="*/ 34236 w 445112"/>
                  <a:gd name="connsiteY16" fmla="*/ 479418 h 513659"/>
                  <a:gd name="connsiteX17" fmla="*/ 145514 w 445112"/>
                  <a:gd name="connsiteY17" fmla="*/ 479418 h 513659"/>
                  <a:gd name="connsiteX18" fmla="*/ 145514 w 445112"/>
                  <a:gd name="connsiteY18" fmla="*/ 470846 h 513659"/>
                  <a:gd name="connsiteX19" fmla="*/ 222556 w 445112"/>
                  <a:gd name="connsiteY19" fmla="*/ 393793 h 513659"/>
                  <a:gd name="connsiteX20" fmla="*/ 299598 w 445112"/>
                  <a:gd name="connsiteY20" fmla="*/ 470846 h 513659"/>
                  <a:gd name="connsiteX21" fmla="*/ 299598 w 445112"/>
                  <a:gd name="connsiteY21" fmla="*/ 479418 h 513659"/>
                  <a:gd name="connsiteX22" fmla="*/ 410876 w 445112"/>
                  <a:gd name="connsiteY22" fmla="*/ 479418 h 513659"/>
                  <a:gd name="connsiteX23" fmla="*/ 410876 w 445112"/>
                  <a:gd name="connsiteY23" fmla="*/ 185443 h 513659"/>
                  <a:gd name="connsiteX24" fmla="*/ 376641 w 445112"/>
                  <a:gd name="connsiteY24" fmla="*/ 136963 h 513659"/>
                  <a:gd name="connsiteX25" fmla="*/ 410876 w 445112"/>
                  <a:gd name="connsiteY25" fmla="*/ 88531 h 513659"/>
                  <a:gd name="connsiteX26" fmla="*/ 410876 w 445112"/>
                  <a:gd name="connsiteY26" fmla="*/ 34241 h 513659"/>
                  <a:gd name="connsiteX27" fmla="*/ 0 w 445112"/>
                  <a:gd name="connsiteY27" fmla="*/ 0 h 513659"/>
                  <a:gd name="connsiteX28" fmla="*/ 445112 w 445112"/>
                  <a:gd name="connsiteY28" fmla="*/ 0 h 513659"/>
                  <a:gd name="connsiteX29" fmla="*/ 445112 w 445112"/>
                  <a:gd name="connsiteY29" fmla="*/ 119866 h 513659"/>
                  <a:gd name="connsiteX30" fmla="*/ 428018 w 445112"/>
                  <a:gd name="connsiteY30" fmla="*/ 119866 h 513659"/>
                  <a:gd name="connsiteX31" fmla="*/ 410876 w 445112"/>
                  <a:gd name="connsiteY31" fmla="*/ 136963 h 513659"/>
                  <a:gd name="connsiteX32" fmla="*/ 428018 w 445112"/>
                  <a:gd name="connsiteY32" fmla="*/ 154107 h 513659"/>
                  <a:gd name="connsiteX33" fmla="*/ 445112 w 445112"/>
                  <a:gd name="connsiteY33" fmla="*/ 154107 h 513659"/>
                  <a:gd name="connsiteX34" fmla="*/ 445112 w 445112"/>
                  <a:gd name="connsiteY34" fmla="*/ 513659 h 513659"/>
                  <a:gd name="connsiteX35" fmla="*/ 265363 w 445112"/>
                  <a:gd name="connsiteY35" fmla="*/ 513659 h 513659"/>
                  <a:gd name="connsiteX36" fmla="*/ 265363 w 445112"/>
                  <a:gd name="connsiteY36" fmla="*/ 470846 h 513659"/>
                  <a:gd name="connsiteX37" fmla="*/ 222556 w 445112"/>
                  <a:gd name="connsiteY37" fmla="*/ 428081 h 513659"/>
                  <a:gd name="connsiteX38" fmla="*/ 179749 w 445112"/>
                  <a:gd name="connsiteY38" fmla="*/ 470846 h 513659"/>
                  <a:gd name="connsiteX39" fmla="*/ 179749 w 445112"/>
                  <a:gd name="connsiteY39" fmla="*/ 513659 h 513659"/>
                  <a:gd name="connsiteX40" fmla="*/ 0 w 445112"/>
                  <a:gd name="connsiteY40" fmla="*/ 513659 h 513659"/>
                  <a:gd name="connsiteX41" fmla="*/ 0 w 445112"/>
                  <a:gd name="connsiteY41" fmla="*/ 154107 h 513659"/>
                  <a:gd name="connsiteX42" fmla="*/ 17094 w 445112"/>
                  <a:gd name="connsiteY42" fmla="*/ 154107 h 513659"/>
                  <a:gd name="connsiteX43" fmla="*/ 34236 w 445112"/>
                  <a:gd name="connsiteY43" fmla="*/ 136963 h 513659"/>
                  <a:gd name="connsiteX44" fmla="*/ 17094 w 445112"/>
                  <a:gd name="connsiteY44" fmla="*/ 119866 h 513659"/>
                  <a:gd name="connsiteX45" fmla="*/ 0 w 445112"/>
                  <a:gd name="connsiteY45" fmla="*/ 119866 h 51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5112" h="513659">
                    <a:moveTo>
                      <a:pt x="291047" y="119933"/>
                    </a:moveTo>
                    <a:lnTo>
                      <a:pt x="342439" y="119933"/>
                    </a:lnTo>
                    <a:lnTo>
                      <a:pt x="342439" y="154157"/>
                    </a:lnTo>
                    <a:lnTo>
                      <a:pt x="291047" y="154157"/>
                    </a:lnTo>
                    <a:close/>
                    <a:moveTo>
                      <a:pt x="188310" y="119933"/>
                    </a:moveTo>
                    <a:lnTo>
                      <a:pt x="256801" y="119933"/>
                    </a:lnTo>
                    <a:lnTo>
                      <a:pt x="256801" y="154157"/>
                    </a:lnTo>
                    <a:lnTo>
                      <a:pt x="188310" y="154157"/>
                    </a:lnTo>
                    <a:close/>
                    <a:moveTo>
                      <a:pt x="102672" y="119933"/>
                    </a:moveTo>
                    <a:lnTo>
                      <a:pt x="154064" y="119933"/>
                    </a:lnTo>
                    <a:lnTo>
                      <a:pt x="154064" y="154157"/>
                    </a:lnTo>
                    <a:lnTo>
                      <a:pt x="102672" y="154157"/>
                    </a:lnTo>
                    <a:close/>
                    <a:moveTo>
                      <a:pt x="34236" y="34241"/>
                    </a:moveTo>
                    <a:lnTo>
                      <a:pt x="34236" y="88531"/>
                    </a:lnTo>
                    <a:cubicBezTo>
                      <a:pt x="54187" y="95626"/>
                      <a:pt x="68471" y="114628"/>
                      <a:pt x="68471" y="136963"/>
                    </a:cubicBezTo>
                    <a:cubicBezTo>
                      <a:pt x="68471" y="159298"/>
                      <a:pt x="54187" y="178347"/>
                      <a:pt x="34236" y="185443"/>
                    </a:cubicBezTo>
                    <a:lnTo>
                      <a:pt x="34236" y="479418"/>
                    </a:lnTo>
                    <a:lnTo>
                      <a:pt x="145514" y="479418"/>
                    </a:lnTo>
                    <a:lnTo>
                      <a:pt x="145514" y="470846"/>
                    </a:lnTo>
                    <a:cubicBezTo>
                      <a:pt x="145514" y="428367"/>
                      <a:pt x="180083" y="393793"/>
                      <a:pt x="222556" y="393793"/>
                    </a:cubicBezTo>
                    <a:cubicBezTo>
                      <a:pt x="265029" y="393793"/>
                      <a:pt x="299598" y="428367"/>
                      <a:pt x="299598" y="470846"/>
                    </a:cubicBezTo>
                    <a:lnTo>
                      <a:pt x="299598" y="479418"/>
                    </a:lnTo>
                    <a:lnTo>
                      <a:pt x="410876" y="479418"/>
                    </a:lnTo>
                    <a:lnTo>
                      <a:pt x="410876" y="185443"/>
                    </a:lnTo>
                    <a:cubicBezTo>
                      <a:pt x="390925" y="178347"/>
                      <a:pt x="376641" y="159298"/>
                      <a:pt x="376641" y="136963"/>
                    </a:cubicBezTo>
                    <a:cubicBezTo>
                      <a:pt x="376641" y="114628"/>
                      <a:pt x="390925" y="95626"/>
                      <a:pt x="410876" y="88531"/>
                    </a:cubicBezTo>
                    <a:lnTo>
                      <a:pt x="410876" y="34241"/>
                    </a:lnTo>
                    <a:close/>
                    <a:moveTo>
                      <a:pt x="0" y="0"/>
                    </a:moveTo>
                    <a:lnTo>
                      <a:pt x="445112" y="0"/>
                    </a:lnTo>
                    <a:lnTo>
                      <a:pt x="445112" y="119866"/>
                    </a:lnTo>
                    <a:lnTo>
                      <a:pt x="428018" y="119866"/>
                    </a:lnTo>
                    <a:cubicBezTo>
                      <a:pt x="418542" y="119866"/>
                      <a:pt x="410876" y="127534"/>
                      <a:pt x="410876" y="136963"/>
                    </a:cubicBezTo>
                    <a:cubicBezTo>
                      <a:pt x="410876" y="146440"/>
                      <a:pt x="418542" y="154107"/>
                      <a:pt x="428018" y="154107"/>
                    </a:cubicBezTo>
                    <a:lnTo>
                      <a:pt x="445112" y="154107"/>
                    </a:lnTo>
                    <a:lnTo>
                      <a:pt x="445112" y="513659"/>
                    </a:lnTo>
                    <a:lnTo>
                      <a:pt x="265363" y="513659"/>
                    </a:lnTo>
                    <a:lnTo>
                      <a:pt x="265363" y="470846"/>
                    </a:lnTo>
                    <a:cubicBezTo>
                      <a:pt x="265363" y="447225"/>
                      <a:pt x="246173" y="428081"/>
                      <a:pt x="222556" y="428081"/>
                    </a:cubicBezTo>
                    <a:cubicBezTo>
                      <a:pt x="198939" y="428081"/>
                      <a:pt x="179749" y="447225"/>
                      <a:pt x="179749" y="470846"/>
                    </a:cubicBezTo>
                    <a:lnTo>
                      <a:pt x="179749" y="513659"/>
                    </a:lnTo>
                    <a:lnTo>
                      <a:pt x="0" y="513659"/>
                    </a:lnTo>
                    <a:lnTo>
                      <a:pt x="0" y="154107"/>
                    </a:lnTo>
                    <a:lnTo>
                      <a:pt x="17094" y="154107"/>
                    </a:lnTo>
                    <a:cubicBezTo>
                      <a:pt x="26570" y="154107"/>
                      <a:pt x="34236" y="146440"/>
                      <a:pt x="34236" y="136963"/>
                    </a:cubicBezTo>
                    <a:cubicBezTo>
                      <a:pt x="34236" y="127534"/>
                      <a:pt x="26570" y="119866"/>
                      <a:pt x="17094" y="119866"/>
                    </a:cubicBezTo>
                    <a:lnTo>
                      <a:pt x="0" y="119866"/>
                    </a:lnTo>
                    <a:close/>
                  </a:path>
                </a:pathLst>
              </a:custGeom>
              <a:solidFill>
                <a:schemeClr val="bg2">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7" name="组合 6">
            <a:extLst>
              <a:ext uri="{FF2B5EF4-FFF2-40B4-BE49-F238E27FC236}">
                <a16:creationId xmlns:a16="http://schemas.microsoft.com/office/drawing/2014/main" id="{D0EA51E8-B236-4BE7-A640-2D75678F7875}"/>
              </a:ext>
            </a:extLst>
          </p:cNvPr>
          <p:cNvGrpSpPr/>
          <p:nvPr/>
        </p:nvGrpSpPr>
        <p:grpSpPr>
          <a:xfrm>
            <a:off x="-225324" y="4677009"/>
            <a:ext cx="4371603" cy="1467266"/>
            <a:chOff x="-225324" y="4677009"/>
            <a:chExt cx="4371603" cy="1467266"/>
          </a:xfrm>
        </p:grpSpPr>
        <p:sp>
          <p:nvSpPr>
            <p:cNvPr id="26" name="ïşḻíḋé">
              <a:extLst>
                <a:ext uri="{FF2B5EF4-FFF2-40B4-BE49-F238E27FC236}">
                  <a16:creationId xmlns:a16="http://schemas.microsoft.com/office/drawing/2014/main" id="{0DE6FCE4-3BF8-4629-B121-AA205A5C0CBA}"/>
                </a:ext>
              </a:extLst>
            </p:cNvPr>
            <p:cNvSpPr/>
            <p:nvPr/>
          </p:nvSpPr>
          <p:spPr>
            <a:xfrm flipH="1">
              <a:off x="-225324" y="5041635"/>
              <a:ext cx="2957729" cy="993029"/>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cxnSp>
          <p:nvCxnSpPr>
            <p:cNvPr id="12" name="直接连接符 11"/>
            <p:cNvCxnSpPr/>
            <p:nvPr/>
          </p:nvCxnSpPr>
          <p:spPr>
            <a:xfrm flipH="1">
              <a:off x="3056516" y="4677009"/>
              <a:ext cx="1089763" cy="579423"/>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36" name="iṣ1iḓê">
              <a:extLst>
                <a:ext uri="{FF2B5EF4-FFF2-40B4-BE49-F238E27FC236}">
                  <a16:creationId xmlns:a16="http://schemas.microsoft.com/office/drawing/2014/main" id="{D85751D7-2EA6-4409-AD3E-E76C5B8A417A}"/>
                </a:ext>
              </a:extLst>
            </p:cNvPr>
            <p:cNvSpPr txBox="1"/>
            <p:nvPr/>
          </p:nvSpPr>
          <p:spPr>
            <a:xfrm>
              <a:off x="1076387" y="4983794"/>
              <a:ext cx="1656018" cy="1160481"/>
            </a:xfrm>
            <a:prstGeom prst="rect">
              <a:avLst/>
            </a:prstGeom>
          </p:spPr>
          <p:txBody>
            <a:bodyPr vert="horz" wrap="none" lIns="90000" tIns="46800" rIns="90000" bIns="46800" anchor="ctr">
              <a:noAutofit/>
            </a:bodyPr>
            <a:lstStyle/>
            <a:p>
              <a:pPr algn="r">
                <a:spcBef>
                  <a:spcPct val="0"/>
                </a:spcBef>
              </a:pPr>
              <a:r>
                <a:rPr lang="zh-CN" altLang="en-US" sz="2000" b="1" dirty="0">
                  <a:solidFill>
                    <a:schemeClr val="accent4"/>
                  </a:solidFill>
                </a:rPr>
                <a:t>与 </a:t>
              </a:r>
              <a:r>
                <a:rPr lang="en-US" altLang="zh-CN" sz="2000" b="1" dirty="0">
                  <a:solidFill>
                    <a:schemeClr val="accent4"/>
                  </a:solidFill>
                </a:rPr>
                <a:t>C </a:t>
              </a:r>
              <a:r>
                <a:rPr lang="zh-CN" altLang="en-US" sz="2000" b="1" dirty="0">
                  <a:solidFill>
                    <a:schemeClr val="accent4"/>
                  </a:solidFill>
                </a:rPr>
                <a:t>库的</a:t>
              </a:r>
              <a:r>
                <a:rPr lang="en-US" altLang="zh-CN" sz="2000" b="1" dirty="0">
                  <a:solidFill>
                    <a:schemeClr val="accent4"/>
                  </a:solidFill>
                </a:rPr>
                <a:t>FFI </a:t>
              </a:r>
            </a:p>
            <a:p>
              <a:pPr algn="r">
                <a:spcBef>
                  <a:spcPct val="0"/>
                </a:spcBef>
              </a:pPr>
              <a:r>
                <a:rPr lang="zh-CN" altLang="en-US" sz="2000" b="1" dirty="0">
                  <a:solidFill>
                    <a:schemeClr val="accent4"/>
                  </a:solidFill>
                </a:rPr>
                <a:t>协作更容易</a:t>
              </a:r>
            </a:p>
          </p:txBody>
        </p:sp>
        <p:cxnSp>
          <p:nvCxnSpPr>
            <p:cNvPr id="40" name="直接连接符 39">
              <a:extLst>
                <a:ext uri="{FF2B5EF4-FFF2-40B4-BE49-F238E27FC236}">
                  <a16:creationId xmlns:a16="http://schemas.microsoft.com/office/drawing/2014/main" id="{161167F6-E9AD-4B68-A1C1-3F7612AB6AC1}"/>
                </a:ext>
              </a:extLst>
            </p:cNvPr>
            <p:cNvCxnSpPr>
              <a:cxnSpLocks/>
            </p:cNvCxnSpPr>
            <p:nvPr/>
          </p:nvCxnSpPr>
          <p:spPr>
            <a:xfrm flipV="1">
              <a:off x="164690" y="5159705"/>
              <a:ext cx="2515280" cy="18344"/>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1" name="hard-disc_358972">
              <a:extLst>
                <a:ext uri="{FF2B5EF4-FFF2-40B4-BE49-F238E27FC236}">
                  <a16:creationId xmlns:a16="http://schemas.microsoft.com/office/drawing/2014/main" id="{85FB9910-9578-4BEE-AAF7-293CA4BD2994}"/>
                </a:ext>
              </a:extLst>
            </p:cNvPr>
            <p:cNvSpPr>
              <a:spLocks noChangeAspect="1"/>
            </p:cNvSpPr>
            <p:nvPr/>
          </p:nvSpPr>
          <p:spPr bwMode="auto">
            <a:xfrm>
              <a:off x="532480" y="5386335"/>
              <a:ext cx="306722" cy="3153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69674" h="606722">
                  <a:moveTo>
                    <a:pt x="0" y="519221"/>
                  </a:moveTo>
                  <a:cubicBezTo>
                    <a:pt x="29013" y="539031"/>
                    <a:pt x="70842" y="551201"/>
                    <a:pt x="118100" y="551201"/>
                  </a:cubicBezTo>
                  <a:cubicBezTo>
                    <a:pt x="165358" y="551201"/>
                    <a:pt x="207187" y="539031"/>
                    <a:pt x="236200" y="519221"/>
                  </a:cubicBezTo>
                  <a:lnTo>
                    <a:pt x="236200" y="519310"/>
                  </a:lnTo>
                  <a:lnTo>
                    <a:pt x="333474" y="519310"/>
                  </a:lnTo>
                  <a:lnTo>
                    <a:pt x="333474" y="519221"/>
                  </a:lnTo>
                  <a:cubicBezTo>
                    <a:pt x="333474" y="519221"/>
                    <a:pt x="333563" y="519310"/>
                    <a:pt x="333652" y="519310"/>
                  </a:cubicBezTo>
                  <a:cubicBezTo>
                    <a:pt x="362665" y="539031"/>
                    <a:pt x="404405" y="551201"/>
                    <a:pt x="451574" y="551201"/>
                  </a:cubicBezTo>
                  <a:cubicBezTo>
                    <a:pt x="498832" y="551201"/>
                    <a:pt x="540661" y="539031"/>
                    <a:pt x="569674" y="519221"/>
                  </a:cubicBezTo>
                  <a:lnTo>
                    <a:pt x="569674" y="548270"/>
                  </a:lnTo>
                  <a:cubicBezTo>
                    <a:pt x="569674" y="575897"/>
                    <a:pt x="521170" y="606722"/>
                    <a:pt x="451574" y="606722"/>
                  </a:cubicBezTo>
                  <a:cubicBezTo>
                    <a:pt x="392480" y="606722"/>
                    <a:pt x="348693" y="584514"/>
                    <a:pt x="336767" y="560884"/>
                  </a:cubicBezTo>
                  <a:lnTo>
                    <a:pt x="232907" y="560884"/>
                  </a:lnTo>
                  <a:cubicBezTo>
                    <a:pt x="220981" y="584514"/>
                    <a:pt x="177105" y="606722"/>
                    <a:pt x="118100" y="606722"/>
                  </a:cubicBezTo>
                  <a:cubicBezTo>
                    <a:pt x="48504" y="606722"/>
                    <a:pt x="0" y="575897"/>
                    <a:pt x="0" y="548270"/>
                  </a:cubicBezTo>
                  <a:close/>
                  <a:moveTo>
                    <a:pt x="333492" y="431014"/>
                  </a:moveTo>
                  <a:cubicBezTo>
                    <a:pt x="337942" y="434304"/>
                    <a:pt x="342836" y="437417"/>
                    <a:pt x="348176" y="440351"/>
                  </a:cubicBezTo>
                  <a:cubicBezTo>
                    <a:pt x="376119" y="455646"/>
                    <a:pt x="412872" y="464094"/>
                    <a:pt x="451583" y="464094"/>
                  </a:cubicBezTo>
                  <a:cubicBezTo>
                    <a:pt x="490294" y="464094"/>
                    <a:pt x="526958" y="455646"/>
                    <a:pt x="554990" y="440351"/>
                  </a:cubicBezTo>
                  <a:cubicBezTo>
                    <a:pt x="560241" y="437417"/>
                    <a:pt x="565135" y="434304"/>
                    <a:pt x="569674" y="431014"/>
                  </a:cubicBezTo>
                  <a:lnTo>
                    <a:pt x="569674" y="449155"/>
                  </a:lnTo>
                  <a:lnTo>
                    <a:pt x="569674" y="451111"/>
                  </a:lnTo>
                  <a:cubicBezTo>
                    <a:pt x="569674" y="478767"/>
                    <a:pt x="521174" y="509624"/>
                    <a:pt x="451583" y="509624"/>
                  </a:cubicBezTo>
                  <a:cubicBezTo>
                    <a:pt x="381992" y="509624"/>
                    <a:pt x="333492" y="478767"/>
                    <a:pt x="333492" y="451111"/>
                  </a:cubicBezTo>
                  <a:lnTo>
                    <a:pt x="333492" y="449155"/>
                  </a:lnTo>
                  <a:close/>
                  <a:moveTo>
                    <a:pt x="0" y="431014"/>
                  </a:moveTo>
                  <a:cubicBezTo>
                    <a:pt x="4450" y="434304"/>
                    <a:pt x="9344" y="437417"/>
                    <a:pt x="14684" y="440351"/>
                  </a:cubicBezTo>
                  <a:cubicBezTo>
                    <a:pt x="42627" y="455646"/>
                    <a:pt x="79380" y="464094"/>
                    <a:pt x="118091" y="464094"/>
                  </a:cubicBezTo>
                  <a:cubicBezTo>
                    <a:pt x="156802" y="464094"/>
                    <a:pt x="193466" y="455646"/>
                    <a:pt x="221410" y="440351"/>
                  </a:cubicBezTo>
                  <a:cubicBezTo>
                    <a:pt x="226749" y="437417"/>
                    <a:pt x="231643" y="434304"/>
                    <a:pt x="236182" y="431014"/>
                  </a:cubicBezTo>
                  <a:lnTo>
                    <a:pt x="236182" y="449155"/>
                  </a:lnTo>
                  <a:lnTo>
                    <a:pt x="236182" y="451111"/>
                  </a:lnTo>
                  <a:cubicBezTo>
                    <a:pt x="236182" y="478767"/>
                    <a:pt x="187682" y="509624"/>
                    <a:pt x="118091" y="509624"/>
                  </a:cubicBezTo>
                  <a:cubicBezTo>
                    <a:pt x="48500" y="509624"/>
                    <a:pt x="0" y="478767"/>
                    <a:pt x="0" y="451111"/>
                  </a:cubicBezTo>
                  <a:lnTo>
                    <a:pt x="0" y="449155"/>
                  </a:lnTo>
                  <a:close/>
                  <a:moveTo>
                    <a:pt x="166681" y="200053"/>
                  </a:moveTo>
                  <a:cubicBezTo>
                    <a:pt x="195697" y="219869"/>
                    <a:pt x="237530" y="232043"/>
                    <a:pt x="284792" y="232043"/>
                  </a:cubicBezTo>
                  <a:cubicBezTo>
                    <a:pt x="332054" y="232043"/>
                    <a:pt x="373887" y="219869"/>
                    <a:pt x="402903" y="200053"/>
                  </a:cubicBezTo>
                  <a:lnTo>
                    <a:pt x="402903" y="227067"/>
                  </a:lnTo>
                  <a:cubicBezTo>
                    <a:pt x="402903" y="237464"/>
                    <a:pt x="396139" y="248305"/>
                    <a:pt x="383945" y="257724"/>
                  </a:cubicBezTo>
                  <a:lnTo>
                    <a:pt x="420704" y="321350"/>
                  </a:lnTo>
                  <a:cubicBezTo>
                    <a:pt x="430673" y="319928"/>
                    <a:pt x="441087" y="319128"/>
                    <a:pt x="451589" y="319128"/>
                  </a:cubicBezTo>
                  <a:cubicBezTo>
                    <a:pt x="482920" y="319128"/>
                    <a:pt x="513271" y="325882"/>
                    <a:pt x="534899" y="337789"/>
                  </a:cubicBezTo>
                  <a:cubicBezTo>
                    <a:pt x="552611" y="347475"/>
                    <a:pt x="562758" y="359561"/>
                    <a:pt x="562758" y="370846"/>
                  </a:cubicBezTo>
                  <a:cubicBezTo>
                    <a:pt x="562758" y="382043"/>
                    <a:pt x="552611" y="394128"/>
                    <a:pt x="534899" y="403814"/>
                  </a:cubicBezTo>
                  <a:cubicBezTo>
                    <a:pt x="513271" y="415721"/>
                    <a:pt x="482920" y="422475"/>
                    <a:pt x="451589" y="422475"/>
                  </a:cubicBezTo>
                  <a:cubicBezTo>
                    <a:pt x="420259" y="422475"/>
                    <a:pt x="389908" y="415721"/>
                    <a:pt x="368280" y="403814"/>
                  </a:cubicBezTo>
                  <a:cubicBezTo>
                    <a:pt x="350568" y="394128"/>
                    <a:pt x="340421" y="382043"/>
                    <a:pt x="340421" y="370846"/>
                  </a:cubicBezTo>
                  <a:cubicBezTo>
                    <a:pt x="340421" y="359561"/>
                    <a:pt x="350568" y="347475"/>
                    <a:pt x="368280" y="337789"/>
                  </a:cubicBezTo>
                  <a:cubicBezTo>
                    <a:pt x="371662" y="335923"/>
                    <a:pt x="375311" y="334235"/>
                    <a:pt x="379049" y="332635"/>
                  </a:cubicBezTo>
                  <a:lnTo>
                    <a:pt x="346651" y="276474"/>
                  </a:lnTo>
                  <a:cubicBezTo>
                    <a:pt x="329028" y="282073"/>
                    <a:pt x="308112" y="285538"/>
                    <a:pt x="284792" y="285538"/>
                  </a:cubicBezTo>
                  <a:cubicBezTo>
                    <a:pt x="261472" y="285538"/>
                    <a:pt x="240556" y="282073"/>
                    <a:pt x="223022" y="276474"/>
                  </a:cubicBezTo>
                  <a:lnTo>
                    <a:pt x="190624" y="332635"/>
                  </a:lnTo>
                  <a:cubicBezTo>
                    <a:pt x="194362" y="334235"/>
                    <a:pt x="198011" y="335923"/>
                    <a:pt x="201393" y="337789"/>
                  </a:cubicBezTo>
                  <a:cubicBezTo>
                    <a:pt x="219106" y="347475"/>
                    <a:pt x="229252" y="359561"/>
                    <a:pt x="229252" y="370846"/>
                  </a:cubicBezTo>
                  <a:cubicBezTo>
                    <a:pt x="229252" y="382043"/>
                    <a:pt x="219106" y="394128"/>
                    <a:pt x="201393" y="403814"/>
                  </a:cubicBezTo>
                  <a:cubicBezTo>
                    <a:pt x="179765" y="415721"/>
                    <a:pt x="149414" y="422475"/>
                    <a:pt x="118084" y="422475"/>
                  </a:cubicBezTo>
                  <a:cubicBezTo>
                    <a:pt x="86753" y="422475"/>
                    <a:pt x="56313" y="415721"/>
                    <a:pt x="34774" y="403814"/>
                  </a:cubicBezTo>
                  <a:cubicBezTo>
                    <a:pt x="17062" y="394128"/>
                    <a:pt x="6915" y="382043"/>
                    <a:pt x="6915" y="370846"/>
                  </a:cubicBezTo>
                  <a:cubicBezTo>
                    <a:pt x="6915" y="359561"/>
                    <a:pt x="17062" y="347475"/>
                    <a:pt x="34774" y="337789"/>
                  </a:cubicBezTo>
                  <a:cubicBezTo>
                    <a:pt x="56313" y="325882"/>
                    <a:pt x="86753" y="319128"/>
                    <a:pt x="118084" y="319128"/>
                  </a:cubicBezTo>
                  <a:cubicBezTo>
                    <a:pt x="128586" y="319128"/>
                    <a:pt x="138911" y="319928"/>
                    <a:pt x="148969" y="321350"/>
                  </a:cubicBezTo>
                  <a:lnTo>
                    <a:pt x="185728" y="257724"/>
                  </a:lnTo>
                  <a:cubicBezTo>
                    <a:pt x="173534" y="248305"/>
                    <a:pt x="166681" y="237464"/>
                    <a:pt x="166681" y="227067"/>
                  </a:cubicBezTo>
                  <a:close/>
                  <a:moveTo>
                    <a:pt x="166675" y="111917"/>
                  </a:moveTo>
                  <a:cubicBezTo>
                    <a:pt x="171215" y="115204"/>
                    <a:pt x="176111" y="118314"/>
                    <a:pt x="181452" y="121246"/>
                  </a:cubicBezTo>
                  <a:cubicBezTo>
                    <a:pt x="209404" y="136527"/>
                    <a:pt x="246079" y="145056"/>
                    <a:pt x="284802" y="145056"/>
                  </a:cubicBezTo>
                  <a:cubicBezTo>
                    <a:pt x="323524" y="145056"/>
                    <a:pt x="360289" y="136527"/>
                    <a:pt x="388240" y="121246"/>
                  </a:cubicBezTo>
                  <a:cubicBezTo>
                    <a:pt x="393581" y="118314"/>
                    <a:pt x="398477" y="115204"/>
                    <a:pt x="402928" y="111917"/>
                  </a:cubicBezTo>
                  <a:lnTo>
                    <a:pt x="402928" y="127998"/>
                  </a:lnTo>
                  <a:lnTo>
                    <a:pt x="402928" y="131996"/>
                  </a:lnTo>
                  <a:cubicBezTo>
                    <a:pt x="402928" y="159627"/>
                    <a:pt x="354413" y="190456"/>
                    <a:pt x="284802" y="190456"/>
                  </a:cubicBezTo>
                  <a:cubicBezTo>
                    <a:pt x="215190" y="190456"/>
                    <a:pt x="166675" y="159627"/>
                    <a:pt x="166675" y="131996"/>
                  </a:cubicBezTo>
                  <a:lnTo>
                    <a:pt x="166675" y="127998"/>
                  </a:lnTo>
                  <a:close/>
                  <a:moveTo>
                    <a:pt x="284766" y="0"/>
                  </a:moveTo>
                  <a:cubicBezTo>
                    <a:pt x="316188" y="0"/>
                    <a:pt x="346541" y="6844"/>
                    <a:pt x="368081" y="18667"/>
                  </a:cubicBezTo>
                  <a:cubicBezTo>
                    <a:pt x="385795" y="28356"/>
                    <a:pt x="395942" y="40444"/>
                    <a:pt x="395942" y="51733"/>
                  </a:cubicBezTo>
                  <a:cubicBezTo>
                    <a:pt x="395942" y="62933"/>
                    <a:pt x="385795" y="75022"/>
                    <a:pt x="368081" y="84711"/>
                  </a:cubicBezTo>
                  <a:cubicBezTo>
                    <a:pt x="346541" y="96622"/>
                    <a:pt x="316188" y="103378"/>
                    <a:pt x="284766" y="103378"/>
                  </a:cubicBezTo>
                  <a:cubicBezTo>
                    <a:pt x="253434" y="103378"/>
                    <a:pt x="223081" y="96622"/>
                    <a:pt x="201452" y="84711"/>
                  </a:cubicBezTo>
                  <a:cubicBezTo>
                    <a:pt x="183738" y="75022"/>
                    <a:pt x="173591" y="62933"/>
                    <a:pt x="173591" y="51733"/>
                  </a:cubicBezTo>
                  <a:cubicBezTo>
                    <a:pt x="173591" y="40444"/>
                    <a:pt x="183738" y="28356"/>
                    <a:pt x="201452" y="18667"/>
                  </a:cubicBezTo>
                  <a:cubicBezTo>
                    <a:pt x="223081" y="6844"/>
                    <a:pt x="253434" y="0"/>
                    <a:pt x="284766" y="0"/>
                  </a:cubicBezTo>
                  <a:close/>
                </a:path>
              </a:pathLst>
            </a:custGeom>
            <a:solidFill>
              <a:schemeClr val="bg2">
                <a:lumMod val="50000"/>
              </a:schemeClr>
            </a:solidFill>
            <a:ln>
              <a:noFill/>
            </a:ln>
          </p:spPr>
        </p:sp>
      </p:grpSp>
      <p:grpSp>
        <p:nvGrpSpPr>
          <p:cNvPr id="8" name="组合 7">
            <a:extLst>
              <a:ext uri="{FF2B5EF4-FFF2-40B4-BE49-F238E27FC236}">
                <a16:creationId xmlns:a16="http://schemas.microsoft.com/office/drawing/2014/main" id="{696113D1-8402-44C6-80F8-7B4E16951A5B}"/>
              </a:ext>
            </a:extLst>
          </p:cNvPr>
          <p:cNvGrpSpPr/>
          <p:nvPr/>
        </p:nvGrpSpPr>
        <p:grpSpPr>
          <a:xfrm>
            <a:off x="8270895" y="4677009"/>
            <a:ext cx="4342795" cy="1514995"/>
            <a:chOff x="8270895" y="4677009"/>
            <a:chExt cx="4342795" cy="1514995"/>
          </a:xfrm>
        </p:grpSpPr>
        <p:sp>
          <p:nvSpPr>
            <p:cNvPr id="27" name="ïşḻíḋé">
              <a:extLst>
                <a:ext uri="{FF2B5EF4-FFF2-40B4-BE49-F238E27FC236}">
                  <a16:creationId xmlns:a16="http://schemas.microsoft.com/office/drawing/2014/main" id="{EDEB33AE-C6C1-4AD5-81CE-FCFED57A1FCC}"/>
                </a:ext>
              </a:extLst>
            </p:cNvPr>
            <p:cNvSpPr/>
            <p:nvPr/>
          </p:nvSpPr>
          <p:spPr>
            <a:xfrm flipH="1">
              <a:off x="9655961" y="5041634"/>
              <a:ext cx="2957729" cy="993029"/>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cxnSp>
          <p:nvCxnSpPr>
            <p:cNvPr id="11" name="直接连接符 10"/>
            <p:cNvCxnSpPr/>
            <p:nvPr/>
          </p:nvCxnSpPr>
          <p:spPr>
            <a:xfrm>
              <a:off x="8270895" y="4677009"/>
              <a:ext cx="1089763" cy="579423"/>
            </a:xfrm>
            <a:prstGeom prst="line">
              <a:avLst/>
            </a:prstGeom>
            <a:ln w="57150" cap="rnd" cmpd="sng">
              <a:solidFill>
                <a:schemeClr val="accent3"/>
              </a:solidFill>
              <a:prstDash val="lgDashDot"/>
              <a:miter lim="800000"/>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39" name="iṣ1iḓê">
              <a:extLst>
                <a:ext uri="{FF2B5EF4-FFF2-40B4-BE49-F238E27FC236}">
                  <a16:creationId xmlns:a16="http://schemas.microsoft.com/office/drawing/2014/main" id="{C393C390-830F-4340-96D7-44CF83232F44}"/>
                </a:ext>
              </a:extLst>
            </p:cNvPr>
            <p:cNvSpPr txBox="1"/>
            <p:nvPr/>
          </p:nvSpPr>
          <p:spPr>
            <a:xfrm>
              <a:off x="9869802" y="5113373"/>
              <a:ext cx="1772183" cy="1078631"/>
            </a:xfrm>
            <a:prstGeom prst="rect">
              <a:avLst/>
            </a:prstGeom>
          </p:spPr>
          <p:txBody>
            <a:bodyPr vert="horz" wrap="none" lIns="90000" tIns="46800" rIns="90000" bIns="46800" anchor="ctr">
              <a:noAutofit/>
            </a:bodyPr>
            <a:lstStyle/>
            <a:p>
              <a:pPr>
                <a:spcBef>
                  <a:spcPct val="0"/>
                </a:spcBef>
              </a:pPr>
              <a:r>
                <a:rPr lang="zh-CN" altLang="en-US" sz="2000" b="1" dirty="0">
                  <a:solidFill>
                    <a:schemeClr val="accent4"/>
                  </a:solidFill>
                </a:rPr>
                <a:t>与 </a:t>
              </a:r>
              <a:r>
                <a:rPr lang="en-US" altLang="zh-CN" sz="2000" b="1" dirty="0">
                  <a:solidFill>
                    <a:schemeClr val="accent4"/>
                  </a:solidFill>
                </a:rPr>
                <a:t>Go, C++ </a:t>
              </a:r>
            </a:p>
            <a:p>
              <a:pPr>
                <a:spcBef>
                  <a:spcPct val="0"/>
                </a:spcBef>
              </a:pPr>
              <a:r>
                <a:rPr lang="zh-CN" altLang="en-US" sz="2000" b="1" dirty="0">
                  <a:solidFill>
                    <a:schemeClr val="accent4"/>
                  </a:solidFill>
                </a:rPr>
                <a:t>比较</a:t>
              </a:r>
            </a:p>
          </p:txBody>
        </p:sp>
        <p:cxnSp>
          <p:nvCxnSpPr>
            <p:cNvPr id="41" name="直接连接符 40">
              <a:extLst>
                <a:ext uri="{FF2B5EF4-FFF2-40B4-BE49-F238E27FC236}">
                  <a16:creationId xmlns:a16="http://schemas.microsoft.com/office/drawing/2014/main" id="{57329A5D-B51D-4C35-8649-79983BBBF37E}"/>
                </a:ext>
              </a:extLst>
            </p:cNvPr>
            <p:cNvCxnSpPr>
              <a:cxnSpLocks/>
            </p:cNvCxnSpPr>
            <p:nvPr/>
          </p:nvCxnSpPr>
          <p:spPr>
            <a:xfrm>
              <a:off x="9831703" y="5159704"/>
              <a:ext cx="219560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5" name="iconfont-10734-5173676">
              <a:extLst>
                <a:ext uri="{FF2B5EF4-FFF2-40B4-BE49-F238E27FC236}">
                  <a16:creationId xmlns:a16="http://schemas.microsoft.com/office/drawing/2014/main" id="{A3371C47-7FBC-422C-B254-65C057FB9671}"/>
                </a:ext>
              </a:extLst>
            </p:cNvPr>
            <p:cNvSpPr>
              <a:spLocks noChangeAspect="1"/>
            </p:cNvSpPr>
            <p:nvPr/>
          </p:nvSpPr>
          <p:spPr bwMode="auto">
            <a:xfrm>
              <a:off x="11603363" y="5484327"/>
              <a:ext cx="231284" cy="159414"/>
            </a:xfrm>
            <a:custGeom>
              <a:avLst/>
              <a:gdLst>
                <a:gd name="T0" fmla="*/ 320 w 7040"/>
                <a:gd name="T1" fmla="*/ 640 h 4852"/>
                <a:gd name="T2" fmla="*/ 6720 w 7040"/>
                <a:gd name="T3" fmla="*/ 640 h 4852"/>
                <a:gd name="T4" fmla="*/ 7040 w 7040"/>
                <a:gd name="T5" fmla="*/ 320 h 4852"/>
                <a:gd name="T6" fmla="*/ 6720 w 7040"/>
                <a:gd name="T7" fmla="*/ 0 h 4852"/>
                <a:gd name="T8" fmla="*/ 320 w 7040"/>
                <a:gd name="T9" fmla="*/ 0 h 4852"/>
                <a:gd name="T10" fmla="*/ 0 w 7040"/>
                <a:gd name="T11" fmla="*/ 320 h 4852"/>
                <a:gd name="T12" fmla="*/ 320 w 7040"/>
                <a:gd name="T13" fmla="*/ 640 h 4852"/>
                <a:gd name="T14" fmla="*/ 6720 w 7040"/>
                <a:gd name="T15" fmla="*/ 2106 h 4852"/>
                <a:gd name="T16" fmla="*/ 320 w 7040"/>
                <a:gd name="T17" fmla="*/ 2106 h 4852"/>
                <a:gd name="T18" fmla="*/ 0 w 7040"/>
                <a:gd name="T19" fmla="*/ 2426 h 4852"/>
                <a:gd name="T20" fmla="*/ 320 w 7040"/>
                <a:gd name="T21" fmla="*/ 2746 h 4852"/>
                <a:gd name="T22" fmla="*/ 6720 w 7040"/>
                <a:gd name="T23" fmla="*/ 2746 h 4852"/>
                <a:gd name="T24" fmla="*/ 7040 w 7040"/>
                <a:gd name="T25" fmla="*/ 2426 h 4852"/>
                <a:gd name="T26" fmla="*/ 6720 w 7040"/>
                <a:gd name="T27" fmla="*/ 2106 h 4852"/>
                <a:gd name="T28" fmla="*/ 6720 w 7040"/>
                <a:gd name="T29" fmla="*/ 4212 h 4852"/>
                <a:gd name="T30" fmla="*/ 320 w 7040"/>
                <a:gd name="T31" fmla="*/ 4212 h 4852"/>
                <a:gd name="T32" fmla="*/ 0 w 7040"/>
                <a:gd name="T33" fmla="*/ 4532 h 4852"/>
                <a:gd name="T34" fmla="*/ 320 w 7040"/>
                <a:gd name="T35" fmla="*/ 4852 h 4852"/>
                <a:gd name="T36" fmla="*/ 6720 w 7040"/>
                <a:gd name="T37" fmla="*/ 4852 h 4852"/>
                <a:gd name="T38" fmla="*/ 7040 w 7040"/>
                <a:gd name="T39" fmla="*/ 4532 h 4852"/>
                <a:gd name="T40" fmla="*/ 6720 w 7040"/>
                <a:gd name="T41" fmla="*/ 4212 h 4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40" h="4852">
                  <a:moveTo>
                    <a:pt x="320" y="640"/>
                  </a:moveTo>
                  <a:lnTo>
                    <a:pt x="6720" y="640"/>
                  </a:lnTo>
                  <a:cubicBezTo>
                    <a:pt x="6897" y="640"/>
                    <a:pt x="7040" y="497"/>
                    <a:pt x="7040" y="320"/>
                  </a:cubicBezTo>
                  <a:cubicBezTo>
                    <a:pt x="7040" y="144"/>
                    <a:pt x="6897" y="0"/>
                    <a:pt x="6720" y="0"/>
                  </a:cubicBezTo>
                  <a:lnTo>
                    <a:pt x="320" y="0"/>
                  </a:lnTo>
                  <a:cubicBezTo>
                    <a:pt x="143" y="0"/>
                    <a:pt x="0" y="144"/>
                    <a:pt x="0" y="320"/>
                  </a:cubicBezTo>
                  <a:cubicBezTo>
                    <a:pt x="0" y="497"/>
                    <a:pt x="143" y="640"/>
                    <a:pt x="320" y="640"/>
                  </a:cubicBezTo>
                  <a:close/>
                  <a:moveTo>
                    <a:pt x="6720" y="2106"/>
                  </a:moveTo>
                  <a:lnTo>
                    <a:pt x="320" y="2106"/>
                  </a:lnTo>
                  <a:cubicBezTo>
                    <a:pt x="143" y="2106"/>
                    <a:pt x="0" y="2249"/>
                    <a:pt x="0" y="2426"/>
                  </a:cubicBezTo>
                  <a:cubicBezTo>
                    <a:pt x="0" y="2603"/>
                    <a:pt x="143" y="2746"/>
                    <a:pt x="320" y="2746"/>
                  </a:cubicBezTo>
                  <a:lnTo>
                    <a:pt x="6720" y="2746"/>
                  </a:lnTo>
                  <a:cubicBezTo>
                    <a:pt x="6897" y="2746"/>
                    <a:pt x="7040" y="2603"/>
                    <a:pt x="7040" y="2426"/>
                  </a:cubicBezTo>
                  <a:cubicBezTo>
                    <a:pt x="7040" y="2249"/>
                    <a:pt x="6897" y="2106"/>
                    <a:pt x="6720" y="2106"/>
                  </a:cubicBezTo>
                  <a:close/>
                  <a:moveTo>
                    <a:pt x="6720" y="4212"/>
                  </a:moveTo>
                  <a:lnTo>
                    <a:pt x="320" y="4212"/>
                  </a:lnTo>
                  <a:cubicBezTo>
                    <a:pt x="143" y="4212"/>
                    <a:pt x="0" y="4355"/>
                    <a:pt x="0" y="4532"/>
                  </a:cubicBezTo>
                  <a:cubicBezTo>
                    <a:pt x="0" y="4708"/>
                    <a:pt x="143" y="4852"/>
                    <a:pt x="320" y="4852"/>
                  </a:cubicBezTo>
                  <a:lnTo>
                    <a:pt x="6720" y="4852"/>
                  </a:lnTo>
                  <a:cubicBezTo>
                    <a:pt x="6897" y="4852"/>
                    <a:pt x="7040" y="4708"/>
                    <a:pt x="7040" y="4532"/>
                  </a:cubicBezTo>
                  <a:cubicBezTo>
                    <a:pt x="7040" y="4355"/>
                    <a:pt x="6897" y="4212"/>
                    <a:pt x="6720" y="4212"/>
                  </a:cubicBezTo>
                  <a:close/>
                </a:path>
              </a:pathLst>
            </a:custGeom>
            <a:solidFill>
              <a:schemeClr val="bg2">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9" name="组合 8">
            <a:extLst>
              <a:ext uri="{FF2B5EF4-FFF2-40B4-BE49-F238E27FC236}">
                <a16:creationId xmlns:a16="http://schemas.microsoft.com/office/drawing/2014/main" id="{2608DAB6-D30D-4C5B-A3FE-CC3D0A53FD89}"/>
              </a:ext>
            </a:extLst>
          </p:cNvPr>
          <p:cNvGrpSpPr/>
          <p:nvPr/>
        </p:nvGrpSpPr>
        <p:grpSpPr>
          <a:xfrm>
            <a:off x="8203412" y="1445558"/>
            <a:ext cx="3988588" cy="1006363"/>
            <a:chOff x="8203412" y="1445558"/>
            <a:chExt cx="3988588" cy="1006363"/>
          </a:xfrm>
        </p:grpSpPr>
        <p:sp>
          <p:nvSpPr>
            <p:cNvPr id="22" name="ïşḻíḋé">
              <a:extLst>
                <a:ext uri="{FF2B5EF4-FFF2-40B4-BE49-F238E27FC236}">
                  <a16:creationId xmlns:a16="http://schemas.microsoft.com/office/drawing/2014/main" id="{72882612-9C5F-4393-99F8-202CA6C33FB0}"/>
                </a:ext>
              </a:extLst>
            </p:cNvPr>
            <p:cNvSpPr/>
            <p:nvPr/>
          </p:nvSpPr>
          <p:spPr>
            <a:xfrm flipH="1">
              <a:off x="9654988" y="1445558"/>
              <a:ext cx="2537012" cy="757935"/>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cxnSp>
          <p:nvCxnSpPr>
            <p:cNvPr id="10" name="直接连接符 9"/>
            <p:cNvCxnSpPr/>
            <p:nvPr/>
          </p:nvCxnSpPr>
          <p:spPr>
            <a:xfrm flipV="1">
              <a:off x="8203412" y="1834384"/>
              <a:ext cx="1157247" cy="617537"/>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33" name="iṣ1iḓê">
              <a:extLst>
                <a:ext uri="{FF2B5EF4-FFF2-40B4-BE49-F238E27FC236}">
                  <a16:creationId xmlns:a16="http://schemas.microsoft.com/office/drawing/2014/main" id="{CE9D48C1-FF34-479B-B96A-170192CAD2E0}"/>
                </a:ext>
              </a:extLst>
            </p:cNvPr>
            <p:cNvSpPr txBox="1"/>
            <p:nvPr/>
          </p:nvSpPr>
          <p:spPr>
            <a:xfrm>
              <a:off x="9461909" y="1674230"/>
              <a:ext cx="1672917" cy="374355"/>
            </a:xfrm>
            <a:prstGeom prst="rect">
              <a:avLst/>
            </a:prstGeom>
          </p:spPr>
          <p:txBody>
            <a:bodyPr vert="horz" wrap="none" lIns="90000" tIns="46800" rIns="90000" bIns="46800" anchor="ctr">
              <a:noAutofit/>
            </a:bodyPr>
            <a:lstStyle/>
            <a:p>
              <a:pPr algn="r">
                <a:spcBef>
                  <a:spcPct val="0"/>
                </a:spcBef>
              </a:pPr>
              <a:r>
                <a:rPr lang="zh-CN" altLang="en-US" sz="2000" b="1" dirty="0"/>
                <a:t>节省 </a:t>
              </a:r>
              <a:r>
                <a:rPr lang="en-US" altLang="zh-CN" sz="2000" b="1" dirty="0"/>
                <a:t>CPU</a:t>
              </a:r>
              <a:endParaRPr lang="zh-CN" altLang="en-US" sz="2000" b="1" dirty="0"/>
            </a:p>
          </p:txBody>
        </p:sp>
        <p:cxnSp>
          <p:nvCxnSpPr>
            <p:cNvPr id="34" name="直接连接符 33">
              <a:extLst>
                <a:ext uri="{FF2B5EF4-FFF2-40B4-BE49-F238E27FC236}">
                  <a16:creationId xmlns:a16="http://schemas.microsoft.com/office/drawing/2014/main" id="{99B289E6-5277-4C7C-A446-BDB311F73E20}"/>
                </a:ext>
              </a:extLst>
            </p:cNvPr>
            <p:cNvCxnSpPr>
              <a:cxnSpLocks/>
            </p:cNvCxnSpPr>
            <p:nvPr/>
          </p:nvCxnSpPr>
          <p:spPr>
            <a:xfrm>
              <a:off x="9882596" y="2089506"/>
              <a:ext cx="220903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iconfont-10734-5173676">
              <a:extLst>
                <a:ext uri="{FF2B5EF4-FFF2-40B4-BE49-F238E27FC236}">
                  <a16:creationId xmlns:a16="http://schemas.microsoft.com/office/drawing/2014/main" id="{F52AA0CB-8F5D-4E82-A212-9800BE8BC0E9}"/>
                </a:ext>
              </a:extLst>
            </p:cNvPr>
            <p:cNvSpPr>
              <a:spLocks noChangeAspect="1"/>
            </p:cNvSpPr>
            <p:nvPr/>
          </p:nvSpPr>
          <p:spPr bwMode="auto">
            <a:xfrm>
              <a:off x="11537018" y="1668069"/>
              <a:ext cx="374350" cy="374350"/>
            </a:xfrm>
            <a:custGeom>
              <a:avLst/>
              <a:gdLst>
                <a:gd name="connsiteX0" fmla="*/ 189274 w 533400"/>
                <a:gd name="connsiteY0" fmla="*/ 177382 h 533400"/>
                <a:gd name="connsiteX1" fmla="*/ 177370 w 533400"/>
                <a:gd name="connsiteY1" fmla="*/ 189292 h 533400"/>
                <a:gd name="connsiteX2" fmla="*/ 177370 w 533400"/>
                <a:gd name="connsiteY2" fmla="*/ 344108 h 533400"/>
                <a:gd name="connsiteX3" fmla="*/ 189274 w 533400"/>
                <a:gd name="connsiteY3" fmla="*/ 356018 h 533400"/>
                <a:gd name="connsiteX4" fmla="*/ 344027 w 533400"/>
                <a:gd name="connsiteY4" fmla="*/ 356018 h 533400"/>
                <a:gd name="connsiteX5" fmla="*/ 355931 w 533400"/>
                <a:gd name="connsiteY5" fmla="*/ 344108 h 533400"/>
                <a:gd name="connsiteX6" fmla="*/ 355931 w 533400"/>
                <a:gd name="connsiteY6" fmla="*/ 189292 h 533400"/>
                <a:gd name="connsiteX7" fmla="*/ 344027 w 533400"/>
                <a:gd name="connsiteY7" fmla="*/ 177382 h 533400"/>
                <a:gd name="connsiteX8" fmla="*/ 189274 w 533400"/>
                <a:gd name="connsiteY8" fmla="*/ 147610 h 533400"/>
                <a:gd name="connsiteX9" fmla="*/ 344027 w 533400"/>
                <a:gd name="connsiteY9" fmla="*/ 147610 h 533400"/>
                <a:gd name="connsiteX10" fmla="*/ 385691 w 533400"/>
                <a:gd name="connsiteY10" fmla="*/ 189292 h 533400"/>
                <a:gd name="connsiteX11" fmla="*/ 385691 w 533400"/>
                <a:gd name="connsiteY11" fmla="*/ 344108 h 533400"/>
                <a:gd name="connsiteX12" fmla="*/ 344027 w 533400"/>
                <a:gd name="connsiteY12" fmla="*/ 385790 h 533400"/>
                <a:gd name="connsiteX13" fmla="*/ 189274 w 533400"/>
                <a:gd name="connsiteY13" fmla="*/ 385790 h 533400"/>
                <a:gd name="connsiteX14" fmla="*/ 147610 w 533400"/>
                <a:gd name="connsiteY14" fmla="*/ 344108 h 533400"/>
                <a:gd name="connsiteX15" fmla="*/ 147610 w 533400"/>
                <a:gd name="connsiteY15" fmla="*/ 189292 h 533400"/>
                <a:gd name="connsiteX16" fmla="*/ 189274 w 533400"/>
                <a:gd name="connsiteY16" fmla="*/ 147610 h 533400"/>
                <a:gd name="connsiteX17" fmla="*/ 105966 w 533400"/>
                <a:gd name="connsiteY17" fmla="*/ 94059 h 533400"/>
                <a:gd name="connsiteX18" fmla="*/ 94060 w 533400"/>
                <a:gd name="connsiteY18" fmla="*/ 105966 h 533400"/>
                <a:gd name="connsiteX19" fmla="*/ 94060 w 533400"/>
                <a:gd name="connsiteY19" fmla="*/ 427434 h 533400"/>
                <a:gd name="connsiteX20" fmla="*/ 105966 w 533400"/>
                <a:gd name="connsiteY20" fmla="*/ 439341 h 533400"/>
                <a:gd name="connsiteX21" fmla="*/ 427435 w 533400"/>
                <a:gd name="connsiteY21" fmla="*/ 439341 h 533400"/>
                <a:gd name="connsiteX22" fmla="*/ 439341 w 533400"/>
                <a:gd name="connsiteY22" fmla="*/ 427434 h 533400"/>
                <a:gd name="connsiteX23" fmla="*/ 439341 w 533400"/>
                <a:gd name="connsiteY23" fmla="*/ 105966 h 533400"/>
                <a:gd name="connsiteX24" fmla="*/ 427435 w 533400"/>
                <a:gd name="connsiteY24" fmla="*/ 94059 h 533400"/>
                <a:gd name="connsiteX25" fmla="*/ 177403 w 533400"/>
                <a:gd name="connsiteY25" fmla="*/ 0 h 533400"/>
                <a:gd name="connsiteX26" fmla="*/ 192310 w 533400"/>
                <a:gd name="connsiteY26" fmla="*/ 14907 h 533400"/>
                <a:gd name="connsiteX27" fmla="*/ 192310 w 533400"/>
                <a:gd name="connsiteY27" fmla="*/ 64294 h 533400"/>
                <a:gd name="connsiteX28" fmla="*/ 251841 w 533400"/>
                <a:gd name="connsiteY28" fmla="*/ 64294 h 533400"/>
                <a:gd name="connsiteX29" fmla="*/ 251841 w 533400"/>
                <a:gd name="connsiteY29" fmla="*/ 14907 h 533400"/>
                <a:gd name="connsiteX30" fmla="*/ 266700 w 533400"/>
                <a:gd name="connsiteY30" fmla="*/ 0 h 533400"/>
                <a:gd name="connsiteX31" fmla="*/ 281607 w 533400"/>
                <a:gd name="connsiteY31" fmla="*/ 14907 h 533400"/>
                <a:gd name="connsiteX32" fmla="*/ 281607 w 533400"/>
                <a:gd name="connsiteY32" fmla="*/ 64294 h 533400"/>
                <a:gd name="connsiteX33" fmla="*/ 341138 w 533400"/>
                <a:gd name="connsiteY33" fmla="*/ 64294 h 533400"/>
                <a:gd name="connsiteX34" fmla="*/ 341138 w 533400"/>
                <a:gd name="connsiteY34" fmla="*/ 14907 h 533400"/>
                <a:gd name="connsiteX35" fmla="*/ 355997 w 533400"/>
                <a:gd name="connsiteY35" fmla="*/ 0 h 533400"/>
                <a:gd name="connsiteX36" fmla="*/ 370904 w 533400"/>
                <a:gd name="connsiteY36" fmla="*/ 14907 h 533400"/>
                <a:gd name="connsiteX37" fmla="*/ 370904 w 533400"/>
                <a:gd name="connsiteY37" fmla="*/ 64294 h 533400"/>
                <a:gd name="connsiteX38" fmla="*/ 427435 w 533400"/>
                <a:gd name="connsiteY38" fmla="*/ 64294 h 533400"/>
                <a:gd name="connsiteX39" fmla="*/ 469106 w 533400"/>
                <a:gd name="connsiteY39" fmla="*/ 105966 h 533400"/>
                <a:gd name="connsiteX40" fmla="*/ 469106 w 533400"/>
                <a:gd name="connsiteY40" fmla="*/ 162544 h 533400"/>
                <a:gd name="connsiteX41" fmla="*/ 518541 w 533400"/>
                <a:gd name="connsiteY41" fmla="*/ 162544 h 533400"/>
                <a:gd name="connsiteX42" fmla="*/ 533400 w 533400"/>
                <a:gd name="connsiteY42" fmla="*/ 177403 h 533400"/>
                <a:gd name="connsiteX43" fmla="*/ 518541 w 533400"/>
                <a:gd name="connsiteY43" fmla="*/ 192310 h 533400"/>
                <a:gd name="connsiteX44" fmla="*/ 469106 w 533400"/>
                <a:gd name="connsiteY44" fmla="*/ 192310 h 533400"/>
                <a:gd name="connsiteX45" fmla="*/ 469106 w 533400"/>
                <a:gd name="connsiteY45" fmla="*/ 251841 h 533400"/>
                <a:gd name="connsiteX46" fmla="*/ 518541 w 533400"/>
                <a:gd name="connsiteY46" fmla="*/ 251841 h 533400"/>
                <a:gd name="connsiteX47" fmla="*/ 533400 w 533400"/>
                <a:gd name="connsiteY47" fmla="*/ 266700 h 533400"/>
                <a:gd name="connsiteX48" fmla="*/ 518541 w 533400"/>
                <a:gd name="connsiteY48" fmla="*/ 281607 h 533400"/>
                <a:gd name="connsiteX49" fmla="*/ 469106 w 533400"/>
                <a:gd name="connsiteY49" fmla="*/ 281607 h 533400"/>
                <a:gd name="connsiteX50" fmla="*/ 469106 w 533400"/>
                <a:gd name="connsiteY50" fmla="*/ 341138 h 533400"/>
                <a:gd name="connsiteX51" fmla="*/ 518541 w 533400"/>
                <a:gd name="connsiteY51" fmla="*/ 341138 h 533400"/>
                <a:gd name="connsiteX52" fmla="*/ 533400 w 533400"/>
                <a:gd name="connsiteY52" fmla="*/ 355997 h 533400"/>
                <a:gd name="connsiteX53" fmla="*/ 518541 w 533400"/>
                <a:gd name="connsiteY53" fmla="*/ 370904 h 533400"/>
                <a:gd name="connsiteX54" fmla="*/ 469106 w 533400"/>
                <a:gd name="connsiteY54" fmla="*/ 370904 h 533400"/>
                <a:gd name="connsiteX55" fmla="*/ 469106 w 533400"/>
                <a:gd name="connsiteY55" fmla="*/ 427434 h 533400"/>
                <a:gd name="connsiteX56" fmla="*/ 427435 w 533400"/>
                <a:gd name="connsiteY56" fmla="*/ 469106 h 533400"/>
                <a:gd name="connsiteX57" fmla="*/ 370904 w 533400"/>
                <a:gd name="connsiteY57" fmla="*/ 469106 h 533400"/>
                <a:gd name="connsiteX58" fmla="*/ 370904 w 533400"/>
                <a:gd name="connsiteY58" fmla="*/ 518541 h 533400"/>
                <a:gd name="connsiteX59" fmla="*/ 355997 w 533400"/>
                <a:gd name="connsiteY59" fmla="*/ 533400 h 533400"/>
                <a:gd name="connsiteX60" fmla="*/ 341138 w 533400"/>
                <a:gd name="connsiteY60" fmla="*/ 518541 h 533400"/>
                <a:gd name="connsiteX61" fmla="*/ 341138 w 533400"/>
                <a:gd name="connsiteY61" fmla="*/ 469106 h 533400"/>
                <a:gd name="connsiteX62" fmla="*/ 281607 w 533400"/>
                <a:gd name="connsiteY62" fmla="*/ 469106 h 533400"/>
                <a:gd name="connsiteX63" fmla="*/ 281607 w 533400"/>
                <a:gd name="connsiteY63" fmla="*/ 518541 h 533400"/>
                <a:gd name="connsiteX64" fmla="*/ 266700 w 533400"/>
                <a:gd name="connsiteY64" fmla="*/ 533400 h 533400"/>
                <a:gd name="connsiteX65" fmla="*/ 251841 w 533400"/>
                <a:gd name="connsiteY65" fmla="*/ 518541 h 533400"/>
                <a:gd name="connsiteX66" fmla="*/ 251841 w 533400"/>
                <a:gd name="connsiteY66" fmla="*/ 469106 h 533400"/>
                <a:gd name="connsiteX67" fmla="*/ 192310 w 533400"/>
                <a:gd name="connsiteY67" fmla="*/ 469106 h 533400"/>
                <a:gd name="connsiteX68" fmla="*/ 192310 w 533400"/>
                <a:gd name="connsiteY68" fmla="*/ 518541 h 533400"/>
                <a:gd name="connsiteX69" fmla="*/ 177403 w 533400"/>
                <a:gd name="connsiteY69" fmla="*/ 533400 h 533400"/>
                <a:gd name="connsiteX70" fmla="*/ 162544 w 533400"/>
                <a:gd name="connsiteY70" fmla="*/ 518541 h 533400"/>
                <a:gd name="connsiteX71" fmla="*/ 162544 w 533400"/>
                <a:gd name="connsiteY71" fmla="*/ 469106 h 533400"/>
                <a:gd name="connsiteX72" fmla="*/ 105966 w 533400"/>
                <a:gd name="connsiteY72" fmla="*/ 469106 h 533400"/>
                <a:gd name="connsiteX73" fmla="*/ 64294 w 533400"/>
                <a:gd name="connsiteY73" fmla="*/ 427434 h 533400"/>
                <a:gd name="connsiteX74" fmla="*/ 64294 w 533400"/>
                <a:gd name="connsiteY74" fmla="*/ 370904 h 533400"/>
                <a:gd name="connsiteX75" fmla="*/ 14907 w 533400"/>
                <a:gd name="connsiteY75" fmla="*/ 370904 h 533400"/>
                <a:gd name="connsiteX76" fmla="*/ 0 w 533400"/>
                <a:gd name="connsiteY76" fmla="*/ 355997 h 533400"/>
                <a:gd name="connsiteX77" fmla="*/ 14907 w 533400"/>
                <a:gd name="connsiteY77" fmla="*/ 341138 h 533400"/>
                <a:gd name="connsiteX78" fmla="*/ 64294 w 533400"/>
                <a:gd name="connsiteY78" fmla="*/ 341138 h 533400"/>
                <a:gd name="connsiteX79" fmla="*/ 64294 w 533400"/>
                <a:gd name="connsiteY79" fmla="*/ 281607 h 533400"/>
                <a:gd name="connsiteX80" fmla="*/ 14907 w 533400"/>
                <a:gd name="connsiteY80" fmla="*/ 281607 h 533400"/>
                <a:gd name="connsiteX81" fmla="*/ 0 w 533400"/>
                <a:gd name="connsiteY81" fmla="*/ 266700 h 533400"/>
                <a:gd name="connsiteX82" fmla="*/ 14907 w 533400"/>
                <a:gd name="connsiteY82" fmla="*/ 251841 h 533400"/>
                <a:gd name="connsiteX83" fmla="*/ 64294 w 533400"/>
                <a:gd name="connsiteY83" fmla="*/ 251841 h 533400"/>
                <a:gd name="connsiteX84" fmla="*/ 64294 w 533400"/>
                <a:gd name="connsiteY84" fmla="*/ 192310 h 533400"/>
                <a:gd name="connsiteX85" fmla="*/ 14907 w 533400"/>
                <a:gd name="connsiteY85" fmla="*/ 192310 h 533400"/>
                <a:gd name="connsiteX86" fmla="*/ 0 w 533400"/>
                <a:gd name="connsiteY86" fmla="*/ 177403 h 533400"/>
                <a:gd name="connsiteX87" fmla="*/ 14907 w 533400"/>
                <a:gd name="connsiteY87" fmla="*/ 162544 h 533400"/>
                <a:gd name="connsiteX88" fmla="*/ 64294 w 533400"/>
                <a:gd name="connsiteY88" fmla="*/ 162544 h 533400"/>
                <a:gd name="connsiteX89" fmla="*/ 64294 w 533400"/>
                <a:gd name="connsiteY89" fmla="*/ 105966 h 533400"/>
                <a:gd name="connsiteX90" fmla="*/ 105966 w 533400"/>
                <a:gd name="connsiteY90" fmla="*/ 64294 h 533400"/>
                <a:gd name="connsiteX91" fmla="*/ 162544 w 533400"/>
                <a:gd name="connsiteY91" fmla="*/ 64294 h 533400"/>
                <a:gd name="connsiteX92" fmla="*/ 162544 w 533400"/>
                <a:gd name="connsiteY92" fmla="*/ 14907 h 533400"/>
                <a:gd name="connsiteX93" fmla="*/ 177403 w 533400"/>
                <a:gd name="connsiteY93"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33400" h="533400">
                  <a:moveTo>
                    <a:pt x="189274" y="177382"/>
                  </a:moveTo>
                  <a:cubicBezTo>
                    <a:pt x="182703" y="177382"/>
                    <a:pt x="177370" y="182718"/>
                    <a:pt x="177370" y="189292"/>
                  </a:cubicBezTo>
                  <a:lnTo>
                    <a:pt x="177370" y="344108"/>
                  </a:lnTo>
                  <a:cubicBezTo>
                    <a:pt x="177370" y="350682"/>
                    <a:pt x="182703" y="356018"/>
                    <a:pt x="189274" y="356018"/>
                  </a:cubicBezTo>
                  <a:lnTo>
                    <a:pt x="344027" y="356018"/>
                  </a:lnTo>
                  <a:cubicBezTo>
                    <a:pt x="350598" y="356018"/>
                    <a:pt x="355931" y="350682"/>
                    <a:pt x="355931" y="344108"/>
                  </a:cubicBezTo>
                  <a:lnTo>
                    <a:pt x="355931" y="189292"/>
                  </a:lnTo>
                  <a:cubicBezTo>
                    <a:pt x="355931" y="182718"/>
                    <a:pt x="350598" y="177382"/>
                    <a:pt x="344027" y="177382"/>
                  </a:cubicBezTo>
                  <a:close/>
                  <a:moveTo>
                    <a:pt x="189274" y="147610"/>
                  </a:moveTo>
                  <a:lnTo>
                    <a:pt x="344027" y="147610"/>
                  </a:lnTo>
                  <a:cubicBezTo>
                    <a:pt x="367026" y="147610"/>
                    <a:pt x="385691" y="166283"/>
                    <a:pt x="385691" y="189292"/>
                  </a:cubicBezTo>
                  <a:lnTo>
                    <a:pt x="385691" y="344108"/>
                  </a:lnTo>
                  <a:cubicBezTo>
                    <a:pt x="385691" y="367117"/>
                    <a:pt x="367026" y="385790"/>
                    <a:pt x="344027" y="385790"/>
                  </a:cubicBezTo>
                  <a:lnTo>
                    <a:pt x="189274" y="385790"/>
                  </a:lnTo>
                  <a:cubicBezTo>
                    <a:pt x="166276" y="385790"/>
                    <a:pt x="147610" y="367117"/>
                    <a:pt x="147610" y="344108"/>
                  </a:cubicBezTo>
                  <a:lnTo>
                    <a:pt x="147610" y="189292"/>
                  </a:lnTo>
                  <a:cubicBezTo>
                    <a:pt x="147610" y="166283"/>
                    <a:pt x="166276" y="147610"/>
                    <a:pt x="189274" y="147610"/>
                  </a:cubicBezTo>
                  <a:close/>
                  <a:moveTo>
                    <a:pt x="105966" y="94059"/>
                  </a:moveTo>
                  <a:cubicBezTo>
                    <a:pt x="99394" y="94059"/>
                    <a:pt x="94060" y="99393"/>
                    <a:pt x="94060" y="105966"/>
                  </a:cubicBezTo>
                  <a:lnTo>
                    <a:pt x="94060" y="427434"/>
                  </a:lnTo>
                  <a:cubicBezTo>
                    <a:pt x="94060" y="434007"/>
                    <a:pt x="99394" y="439341"/>
                    <a:pt x="105966" y="439341"/>
                  </a:cubicBezTo>
                  <a:lnTo>
                    <a:pt x="427435" y="439341"/>
                  </a:lnTo>
                  <a:cubicBezTo>
                    <a:pt x="434007" y="439341"/>
                    <a:pt x="439341" y="434007"/>
                    <a:pt x="439341" y="427434"/>
                  </a:cubicBezTo>
                  <a:lnTo>
                    <a:pt x="439341" y="105966"/>
                  </a:lnTo>
                  <a:cubicBezTo>
                    <a:pt x="439341" y="99393"/>
                    <a:pt x="434007" y="94059"/>
                    <a:pt x="427435" y="94059"/>
                  </a:cubicBezTo>
                  <a:close/>
                  <a:moveTo>
                    <a:pt x="177403" y="0"/>
                  </a:moveTo>
                  <a:cubicBezTo>
                    <a:pt x="185642" y="0"/>
                    <a:pt x="192310" y="6668"/>
                    <a:pt x="192310" y="14907"/>
                  </a:cubicBezTo>
                  <a:lnTo>
                    <a:pt x="192310" y="64294"/>
                  </a:lnTo>
                  <a:lnTo>
                    <a:pt x="251841" y="64294"/>
                  </a:lnTo>
                  <a:lnTo>
                    <a:pt x="251841" y="14907"/>
                  </a:lnTo>
                  <a:cubicBezTo>
                    <a:pt x="251841" y="6668"/>
                    <a:pt x="258461" y="0"/>
                    <a:pt x="266700" y="0"/>
                  </a:cubicBezTo>
                  <a:cubicBezTo>
                    <a:pt x="274939" y="0"/>
                    <a:pt x="281607" y="6668"/>
                    <a:pt x="281607" y="14907"/>
                  </a:cubicBezTo>
                  <a:lnTo>
                    <a:pt x="281607" y="64294"/>
                  </a:lnTo>
                  <a:lnTo>
                    <a:pt x="341138" y="64294"/>
                  </a:lnTo>
                  <a:lnTo>
                    <a:pt x="341138" y="14907"/>
                  </a:lnTo>
                  <a:cubicBezTo>
                    <a:pt x="341138" y="6668"/>
                    <a:pt x="347758" y="0"/>
                    <a:pt x="355997" y="0"/>
                  </a:cubicBezTo>
                  <a:cubicBezTo>
                    <a:pt x="364236" y="0"/>
                    <a:pt x="370904" y="6668"/>
                    <a:pt x="370904" y="14907"/>
                  </a:cubicBezTo>
                  <a:lnTo>
                    <a:pt x="370904" y="64294"/>
                  </a:lnTo>
                  <a:lnTo>
                    <a:pt x="427435" y="64294"/>
                  </a:lnTo>
                  <a:cubicBezTo>
                    <a:pt x="450437" y="64294"/>
                    <a:pt x="469106" y="82963"/>
                    <a:pt x="469106" y="105966"/>
                  </a:cubicBezTo>
                  <a:lnTo>
                    <a:pt x="469106" y="162544"/>
                  </a:lnTo>
                  <a:lnTo>
                    <a:pt x="518541" y="162544"/>
                  </a:lnTo>
                  <a:cubicBezTo>
                    <a:pt x="526733" y="162544"/>
                    <a:pt x="533400" y="169164"/>
                    <a:pt x="533400" y="177403"/>
                  </a:cubicBezTo>
                  <a:cubicBezTo>
                    <a:pt x="533400" y="185642"/>
                    <a:pt x="526733" y="192310"/>
                    <a:pt x="518541" y="192310"/>
                  </a:cubicBezTo>
                  <a:lnTo>
                    <a:pt x="469106" y="192310"/>
                  </a:lnTo>
                  <a:lnTo>
                    <a:pt x="469106" y="251841"/>
                  </a:lnTo>
                  <a:lnTo>
                    <a:pt x="518541" y="251841"/>
                  </a:lnTo>
                  <a:cubicBezTo>
                    <a:pt x="526733" y="251841"/>
                    <a:pt x="533400" y="258461"/>
                    <a:pt x="533400" y="266700"/>
                  </a:cubicBezTo>
                  <a:cubicBezTo>
                    <a:pt x="533400" y="274939"/>
                    <a:pt x="526733" y="281607"/>
                    <a:pt x="518541" y="281607"/>
                  </a:cubicBezTo>
                  <a:lnTo>
                    <a:pt x="469106" y="281607"/>
                  </a:lnTo>
                  <a:lnTo>
                    <a:pt x="469106" y="341138"/>
                  </a:lnTo>
                  <a:lnTo>
                    <a:pt x="518541" y="341138"/>
                  </a:lnTo>
                  <a:cubicBezTo>
                    <a:pt x="526733" y="341138"/>
                    <a:pt x="533400" y="347758"/>
                    <a:pt x="533400" y="355997"/>
                  </a:cubicBezTo>
                  <a:cubicBezTo>
                    <a:pt x="533400" y="364236"/>
                    <a:pt x="526733" y="370904"/>
                    <a:pt x="518541" y="370904"/>
                  </a:cubicBezTo>
                  <a:lnTo>
                    <a:pt x="469106" y="370904"/>
                  </a:lnTo>
                  <a:lnTo>
                    <a:pt x="469106" y="427434"/>
                  </a:lnTo>
                  <a:cubicBezTo>
                    <a:pt x="469106" y="450437"/>
                    <a:pt x="450437" y="469106"/>
                    <a:pt x="427435" y="469106"/>
                  </a:cubicBezTo>
                  <a:lnTo>
                    <a:pt x="370904" y="469106"/>
                  </a:lnTo>
                  <a:lnTo>
                    <a:pt x="370904" y="518541"/>
                  </a:lnTo>
                  <a:cubicBezTo>
                    <a:pt x="370904" y="526732"/>
                    <a:pt x="364236" y="533400"/>
                    <a:pt x="355997" y="533400"/>
                  </a:cubicBezTo>
                  <a:cubicBezTo>
                    <a:pt x="347758" y="533400"/>
                    <a:pt x="341138" y="526732"/>
                    <a:pt x="341138" y="518541"/>
                  </a:cubicBezTo>
                  <a:lnTo>
                    <a:pt x="341138" y="469106"/>
                  </a:lnTo>
                  <a:lnTo>
                    <a:pt x="281607" y="469106"/>
                  </a:lnTo>
                  <a:lnTo>
                    <a:pt x="281607" y="518541"/>
                  </a:lnTo>
                  <a:cubicBezTo>
                    <a:pt x="281607" y="526732"/>
                    <a:pt x="274939" y="533400"/>
                    <a:pt x="266700" y="533400"/>
                  </a:cubicBezTo>
                  <a:cubicBezTo>
                    <a:pt x="258461" y="533400"/>
                    <a:pt x="251841" y="526732"/>
                    <a:pt x="251841" y="518541"/>
                  </a:cubicBezTo>
                  <a:lnTo>
                    <a:pt x="251841" y="469106"/>
                  </a:lnTo>
                  <a:lnTo>
                    <a:pt x="192310" y="469106"/>
                  </a:lnTo>
                  <a:lnTo>
                    <a:pt x="192310" y="518541"/>
                  </a:lnTo>
                  <a:cubicBezTo>
                    <a:pt x="192310" y="526732"/>
                    <a:pt x="185642" y="533400"/>
                    <a:pt x="177403" y="533400"/>
                  </a:cubicBezTo>
                  <a:cubicBezTo>
                    <a:pt x="169164" y="533400"/>
                    <a:pt x="162544" y="526732"/>
                    <a:pt x="162544" y="518541"/>
                  </a:cubicBezTo>
                  <a:lnTo>
                    <a:pt x="162544" y="469106"/>
                  </a:lnTo>
                  <a:lnTo>
                    <a:pt x="105966" y="469106"/>
                  </a:lnTo>
                  <a:cubicBezTo>
                    <a:pt x="82963" y="469106"/>
                    <a:pt x="64294" y="450437"/>
                    <a:pt x="64294" y="427434"/>
                  </a:cubicBezTo>
                  <a:lnTo>
                    <a:pt x="64294" y="370904"/>
                  </a:lnTo>
                  <a:lnTo>
                    <a:pt x="14907" y="370904"/>
                  </a:lnTo>
                  <a:cubicBezTo>
                    <a:pt x="6668" y="370904"/>
                    <a:pt x="0" y="364236"/>
                    <a:pt x="0" y="355997"/>
                  </a:cubicBezTo>
                  <a:cubicBezTo>
                    <a:pt x="0" y="347758"/>
                    <a:pt x="6668" y="341138"/>
                    <a:pt x="14907" y="341138"/>
                  </a:cubicBezTo>
                  <a:lnTo>
                    <a:pt x="64294" y="341138"/>
                  </a:lnTo>
                  <a:lnTo>
                    <a:pt x="64294" y="281607"/>
                  </a:lnTo>
                  <a:lnTo>
                    <a:pt x="14907" y="281607"/>
                  </a:lnTo>
                  <a:cubicBezTo>
                    <a:pt x="6668" y="281607"/>
                    <a:pt x="0" y="274939"/>
                    <a:pt x="0" y="266700"/>
                  </a:cubicBezTo>
                  <a:cubicBezTo>
                    <a:pt x="0" y="258461"/>
                    <a:pt x="6668" y="251841"/>
                    <a:pt x="14907" y="251841"/>
                  </a:cubicBezTo>
                  <a:lnTo>
                    <a:pt x="64294" y="251841"/>
                  </a:lnTo>
                  <a:lnTo>
                    <a:pt x="64294" y="192310"/>
                  </a:lnTo>
                  <a:lnTo>
                    <a:pt x="14907" y="192310"/>
                  </a:lnTo>
                  <a:cubicBezTo>
                    <a:pt x="6668" y="192310"/>
                    <a:pt x="0" y="185642"/>
                    <a:pt x="0" y="177403"/>
                  </a:cubicBezTo>
                  <a:cubicBezTo>
                    <a:pt x="0" y="169164"/>
                    <a:pt x="6668" y="162544"/>
                    <a:pt x="14907" y="162544"/>
                  </a:cubicBezTo>
                  <a:lnTo>
                    <a:pt x="64294" y="162544"/>
                  </a:lnTo>
                  <a:lnTo>
                    <a:pt x="64294" y="105966"/>
                  </a:lnTo>
                  <a:cubicBezTo>
                    <a:pt x="64294" y="82963"/>
                    <a:pt x="82963" y="64294"/>
                    <a:pt x="105966" y="64294"/>
                  </a:cubicBezTo>
                  <a:lnTo>
                    <a:pt x="162544" y="64294"/>
                  </a:lnTo>
                  <a:lnTo>
                    <a:pt x="162544" y="14907"/>
                  </a:lnTo>
                  <a:cubicBezTo>
                    <a:pt x="162544" y="6668"/>
                    <a:pt x="169164" y="0"/>
                    <a:pt x="177403" y="0"/>
                  </a:cubicBezTo>
                  <a:close/>
                </a:path>
              </a:pathLst>
            </a:custGeom>
            <a:solidFill>
              <a:schemeClr val="bg2">
                <a:lumMod val="50000"/>
              </a:schemeClr>
            </a:solidFill>
            <a:ln>
              <a:noFill/>
            </a:ln>
          </p:spPr>
        </p:sp>
      </p:grpSp>
    </p:spTree>
    <p:extLst>
      <p:ext uri="{BB962C8B-B14F-4D97-AF65-F5344CB8AC3E}">
        <p14:creationId xmlns:p14="http://schemas.microsoft.com/office/powerpoint/2010/main" val="4043257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2"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 calcmode="lin" valueType="num">
                                      <p:cBhvr>
                                        <p:cTn id="9" dur="500" fill="hold"/>
                                        <p:tgtEl>
                                          <p:spTgt spid="28"/>
                                        </p:tgtEl>
                                        <p:attrNameLst>
                                          <p:attrName>style.rotation</p:attrName>
                                        </p:attrNameLst>
                                      </p:cBhvr>
                                      <p:tavLst>
                                        <p:tav tm="0">
                                          <p:val>
                                            <p:fltVal val="360"/>
                                          </p:val>
                                        </p:tav>
                                        <p:tav tm="100000">
                                          <p:val>
                                            <p:fltVal val="0"/>
                                          </p:val>
                                        </p:tav>
                                      </p:tavLst>
                                    </p:anim>
                                    <p:animEffect transition="in" filter="fade">
                                      <p:cBhvr>
                                        <p:cTn id="10" dur="500"/>
                                        <p:tgtEl>
                                          <p:spTgt spid="2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par>
                                <p:cTn id="15" presetID="22" presetClass="entr" presetSubtype="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par>
                                <p:cTn id="18" presetID="2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22" presetClass="entr" presetSubtype="8"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669924" y="1135244"/>
            <a:ext cx="10821338" cy="5311600"/>
          </a:xfrm>
          <a:prstGeom prst="rect">
            <a:avLst/>
          </a:prstGeom>
        </p:spPr>
      </p:pic>
      <p:sp>
        <p:nvSpPr>
          <p:cNvPr id="2" name="标题 1"/>
          <p:cNvSpPr>
            <a:spLocks noGrp="1"/>
          </p:cNvSpPr>
          <p:nvPr>
            <p:ph type="title"/>
          </p:nvPr>
        </p:nvSpPr>
        <p:spPr/>
        <p:txBody>
          <a:bodyPr/>
          <a:lstStyle/>
          <a:p>
            <a:r>
              <a:rPr lang="en-US" altLang="zh-CN" dirty="0" err="1"/>
              <a:t>Wasm</a:t>
            </a:r>
            <a:r>
              <a:rPr lang="en-US" altLang="zh-CN" dirty="0"/>
              <a:t> in the Cloud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spTree>
    <p:extLst>
      <p:ext uri="{BB962C8B-B14F-4D97-AF65-F5344CB8AC3E}">
        <p14:creationId xmlns:p14="http://schemas.microsoft.com/office/powerpoint/2010/main" val="1373866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369017" y="3596610"/>
            <a:ext cx="5568245" cy="3084606"/>
          </a:xfrm>
          <a:prstGeom prst="rect">
            <a:avLst/>
          </a:prstGeom>
        </p:spPr>
      </p:pic>
      <p:sp>
        <p:nvSpPr>
          <p:cNvPr id="2" name="标题 1"/>
          <p:cNvSpPr>
            <a:spLocks noGrp="1"/>
          </p:cNvSpPr>
          <p:nvPr>
            <p:ph type="title"/>
          </p:nvPr>
        </p:nvSpPr>
        <p:spPr/>
        <p:txBody>
          <a:bodyPr/>
          <a:lstStyle/>
          <a:p>
            <a:r>
              <a:rPr lang="en-US" altLang="zh-CN" dirty="0"/>
              <a:t>Benefits of </a:t>
            </a:r>
            <a:r>
              <a:rPr lang="en-US" altLang="zh-CN" dirty="0" err="1"/>
              <a:t>WebAssembly</a:t>
            </a:r>
            <a:r>
              <a:rPr lang="en-US" altLang="zh-CN" dirty="0"/>
              <a:t> in Cloud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dirty="0"/>
          </a:p>
        </p:txBody>
      </p:sp>
      <p:pic>
        <p:nvPicPr>
          <p:cNvPr id="21" name="图片 20"/>
          <p:cNvPicPr>
            <a:picLocks noChangeAspect="1"/>
          </p:cNvPicPr>
          <p:nvPr/>
        </p:nvPicPr>
        <p:blipFill>
          <a:blip r:embed="rId4"/>
          <a:stretch>
            <a:fillRect/>
          </a:stretch>
        </p:blipFill>
        <p:spPr>
          <a:xfrm>
            <a:off x="309937" y="1028700"/>
            <a:ext cx="5627325" cy="2450141"/>
          </a:xfrm>
          <a:prstGeom prst="rect">
            <a:avLst/>
          </a:prstGeom>
        </p:spPr>
      </p:pic>
      <p:pic>
        <p:nvPicPr>
          <p:cNvPr id="23" name="图片 22"/>
          <p:cNvPicPr>
            <a:picLocks noChangeAspect="1"/>
          </p:cNvPicPr>
          <p:nvPr/>
        </p:nvPicPr>
        <p:blipFill>
          <a:blip r:embed="rId5"/>
          <a:stretch>
            <a:fillRect/>
          </a:stretch>
        </p:blipFill>
        <p:spPr>
          <a:xfrm>
            <a:off x="6297249" y="1028700"/>
            <a:ext cx="5583225" cy="2430103"/>
          </a:xfrm>
          <a:prstGeom prst="rect">
            <a:avLst/>
          </a:prstGeom>
        </p:spPr>
      </p:pic>
      <p:pic>
        <p:nvPicPr>
          <p:cNvPr id="24" name="图片 23"/>
          <p:cNvPicPr>
            <a:picLocks noChangeAspect="1"/>
          </p:cNvPicPr>
          <p:nvPr/>
        </p:nvPicPr>
        <p:blipFill>
          <a:blip r:embed="rId6"/>
          <a:stretch>
            <a:fillRect/>
          </a:stretch>
        </p:blipFill>
        <p:spPr>
          <a:xfrm>
            <a:off x="6238169" y="3596610"/>
            <a:ext cx="5642305" cy="3062890"/>
          </a:xfrm>
          <a:prstGeom prst="rect">
            <a:avLst/>
          </a:prstGeom>
        </p:spPr>
      </p:pic>
    </p:spTree>
    <p:extLst>
      <p:ext uri="{BB962C8B-B14F-4D97-AF65-F5344CB8AC3E}">
        <p14:creationId xmlns:p14="http://schemas.microsoft.com/office/powerpoint/2010/main" val="789772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1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3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5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62726" y="222926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02</a:t>
            </a:r>
            <a:endParaRPr lang="zh-CN" altLang="en-US" dirty="0">
              <a:solidFill>
                <a:srgbClr val="010E19"/>
              </a:solidFill>
              <a:latin typeface="Impact" panose="020B0806030902050204" pitchFamily="34" charset="0"/>
              <a:ea typeface="微软雅黑" panose="020B0503020204020204" pitchFamily="34" charset="-122"/>
            </a:endParaRPr>
          </a:p>
        </p:txBody>
      </p:sp>
      <p:sp>
        <p:nvSpPr>
          <p:cNvPr id="4" name="标题 4">
            <a:extLst>
              <a:ext uri="{FF2B5EF4-FFF2-40B4-BE49-F238E27FC236}">
                <a16:creationId xmlns:a16="http://schemas.microsoft.com/office/drawing/2014/main" id="{6C0CC950-60F0-4A4C-B5EF-2679379FF355}"/>
              </a:ext>
            </a:extLst>
          </p:cNvPr>
          <p:cNvSpPr txBox="1">
            <a:spLocks/>
          </p:cNvSpPr>
          <p:nvPr/>
        </p:nvSpPr>
        <p:spPr>
          <a:xfrm>
            <a:off x="3828472" y="4188493"/>
            <a:ext cx="4535055" cy="656792"/>
          </a:xfrm>
          <a:prstGeom prst="rect">
            <a:avLst/>
          </a:prstGeom>
        </p:spPr>
        <p:txBody>
          <a:bodyPr vert="horz" lIns="91440" tIns="45720" rIns="91440" bIns="45720" rtlCol="0" anchor="ctr">
            <a:normAutofit/>
          </a:bodyPr>
          <a:lstStyle>
            <a:lvl1pPr algn="ctr" defTabSz="914354" rtl="0" eaLnBrk="1" latinLnBrk="0" hangingPunct="1">
              <a:lnSpc>
                <a:spcPct val="90000"/>
              </a:lnSpc>
              <a:spcBef>
                <a:spcPct val="0"/>
              </a:spcBef>
              <a:buNone/>
              <a:defRPr sz="2400" b="1" kern="1200">
                <a:solidFill>
                  <a:srgbClr val="010E19"/>
                </a:solidFill>
                <a:latin typeface="+mj-lt"/>
                <a:ea typeface="+mj-ea"/>
                <a:cs typeface="+mj-cs"/>
              </a:defRPr>
            </a:lvl1pPr>
          </a:lstStyle>
          <a:p>
            <a:r>
              <a:rPr lang="en-US" altLang="zh-CN" sz="3600" dirty="0"/>
              <a:t>Why?</a:t>
            </a:r>
            <a:endParaRPr lang="zh-CN" altLang="en-US" sz="3600" dirty="0"/>
          </a:p>
        </p:txBody>
      </p:sp>
    </p:spTree>
    <p:extLst>
      <p:ext uri="{BB962C8B-B14F-4D97-AF65-F5344CB8AC3E}">
        <p14:creationId xmlns:p14="http://schemas.microsoft.com/office/powerpoint/2010/main" val="61716160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grpId="1" nodeType="click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ppt_x"/>
                                          </p:val>
                                        </p:tav>
                                      </p:tavLst>
                                    </p:anim>
                                    <p:anim calcmode="lin" valueType="num">
                                      <p:cBhvr additive="base">
                                        <p:cTn id="19" dur="500"/>
                                        <p:tgtEl>
                                          <p:spTgt spid="8"/>
                                        </p:tgtEl>
                                        <p:attrNameLst>
                                          <p:attrName>ppt_y</p:attrName>
                                        </p:attrNameLst>
                                      </p:cBhvr>
                                      <p:tavLst>
                                        <p:tav tm="0">
                                          <p:val>
                                            <p:strVal val="ppt_y"/>
                                          </p:val>
                                        </p:tav>
                                        <p:tav tm="100000">
                                          <p:val>
                                            <p:strVal val="0-ppt_h/2"/>
                                          </p:val>
                                        </p:tav>
                                      </p:tavLst>
                                    </p:anim>
                                    <p:set>
                                      <p:cBhvr>
                                        <p:cTn id="20" dur="1" fill="hold">
                                          <p:stCondLst>
                                            <p:cond delay="499"/>
                                          </p:stCondLst>
                                        </p:cTn>
                                        <p:tgtEl>
                                          <p:spTgt spid="8"/>
                                        </p:tgtEl>
                                        <p:attrNameLst>
                                          <p:attrName>style.visibility</p:attrName>
                                        </p:attrNameLst>
                                      </p:cBhvr>
                                      <p:to>
                                        <p:strVal val="hidden"/>
                                      </p:to>
                                    </p:set>
                                  </p:childTnLst>
                                </p:cTn>
                              </p:par>
                              <p:par>
                                <p:cTn id="21" presetID="2" presetClass="exit" presetSubtype="4" fill="hold" grpId="1" nodeType="with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f10ceaae-da68-42cd-90ba-9783286befec"/>
</p:tagLst>
</file>

<file path=ppt/tags/tag2.xml><?xml version="1.0" encoding="utf-8"?>
<p:tagLst xmlns:a="http://schemas.openxmlformats.org/drawingml/2006/main" xmlns:r="http://schemas.openxmlformats.org/officeDocument/2006/relationships" xmlns:p="http://schemas.openxmlformats.org/presentationml/2006/main">
  <p:tag name="ISLIDE.DIAGRAM" val="5a486f68-035c-41d1-b074-ce3b06557fbf"/>
</p:tagLst>
</file>

<file path=ppt/tags/tag3.xml><?xml version="1.0" encoding="utf-8"?>
<p:tagLst xmlns:a="http://schemas.openxmlformats.org/drawingml/2006/main" xmlns:r="http://schemas.openxmlformats.org/officeDocument/2006/relationships" xmlns:p="http://schemas.openxmlformats.org/presentationml/2006/main">
  <p:tag name="ISLIDE.DIAGRAM" val="ebba2635-672c-44a3-9a32-a22c2432cc90"/>
</p:tagLst>
</file>

<file path=ppt/tags/tag4.xml><?xml version="1.0" encoding="utf-8"?>
<p:tagLst xmlns:a="http://schemas.openxmlformats.org/drawingml/2006/main" xmlns:r="http://schemas.openxmlformats.org/officeDocument/2006/relationships" xmlns:p="http://schemas.openxmlformats.org/presentationml/2006/main">
  <p:tag name="ISLIDE.DIAGRAM" val="206cb7d8-6181-4b22-b3d9-ea98bd0a80c6"/>
</p:tagLst>
</file>

<file path=ppt/tags/tag5.xml><?xml version="1.0" encoding="utf-8"?>
<p:tagLst xmlns:a="http://schemas.openxmlformats.org/drawingml/2006/main" xmlns:r="http://schemas.openxmlformats.org/officeDocument/2006/relationships" xmlns:p="http://schemas.openxmlformats.org/presentationml/2006/main">
  <p:tag name="ISLIDE.DIAGRAM" val="680d3f6f-d5f1-4382-b936-45a6fb4fd8a1"/>
</p:tagLst>
</file>

<file path=ppt/tags/tag6.xml><?xml version="1.0" encoding="utf-8"?>
<p:tagLst xmlns:a="http://schemas.openxmlformats.org/drawingml/2006/main" xmlns:r="http://schemas.openxmlformats.org/officeDocument/2006/relationships" xmlns:p="http://schemas.openxmlformats.org/presentationml/2006/main">
  <p:tag name="ISLIDE.DIAGRAM" val="ff7024f3-6678-4065-8ed6-e18a0932b3f7"/>
</p:tagLst>
</file>

<file path=ppt/theme/theme1.xml><?xml version="1.0" encoding="utf-8"?>
<a:theme xmlns:a="http://schemas.openxmlformats.org/drawingml/2006/main" name="主题5">
  <a:themeElements>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themeOverride>
</file>

<file path=ppt/theme/themeOverride2.xml><?xml version="1.0" encoding="utf-8"?>
<a:themeOverride xmlns:a="http://schemas.openxmlformats.org/drawingml/2006/main">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iSlide</Template>
  <TotalTime>1422</TotalTime>
  <Words>3691</Words>
  <Application>Microsoft Office PowerPoint</Application>
  <PresentationFormat>宽屏</PresentationFormat>
  <Paragraphs>441</Paragraphs>
  <Slides>31</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等线</vt:lpstr>
      <vt:lpstr>方正粗黑宋简体</vt:lpstr>
      <vt:lpstr>方正姚体</vt:lpstr>
      <vt:lpstr>黑体</vt:lpstr>
      <vt:lpstr>宋体</vt:lpstr>
      <vt:lpstr>微软雅黑</vt:lpstr>
      <vt:lpstr>微软雅黑 Light</vt:lpstr>
      <vt:lpstr>Arial</vt:lpstr>
      <vt:lpstr>Calibri</vt:lpstr>
      <vt:lpstr>Impact</vt:lpstr>
      <vt:lpstr>主题5</vt:lpstr>
      <vt:lpstr>基于 Rust 和 WebAssembly 的互联网分布式文件系统</vt:lpstr>
      <vt:lpstr>PowerPoint 演示文稿</vt:lpstr>
      <vt:lpstr>PowerPoint 演示文稿</vt:lpstr>
      <vt:lpstr>Background</vt:lpstr>
      <vt:lpstr>Servo</vt:lpstr>
      <vt:lpstr>Dropbox</vt:lpstr>
      <vt:lpstr>Wasm in the Cloud</vt:lpstr>
      <vt:lpstr>Benefits of WebAssembly in Cloud</vt:lpstr>
      <vt:lpstr>PowerPoint 演示文稿</vt:lpstr>
      <vt:lpstr>Why Rust</vt:lpstr>
      <vt:lpstr>PowerPoint 演示文稿</vt:lpstr>
      <vt:lpstr>Why WebAssembly</vt:lpstr>
      <vt:lpstr>PowerPoint 演示文稿</vt:lpstr>
      <vt:lpstr>Project Framework</vt:lpstr>
      <vt:lpstr>分布式文件系统功能介绍</vt:lpstr>
      <vt:lpstr>源码结构</vt:lpstr>
      <vt:lpstr>Rust 实现</vt:lpstr>
      <vt:lpstr>Rust 实现</vt:lpstr>
      <vt:lpstr>Node.js</vt:lpstr>
      <vt:lpstr>Node.js 搭建 Web 服务器</vt:lpstr>
      <vt:lpstr>Node.js 搭建 Web 服务器</vt:lpstr>
      <vt:lpstr>Node.js 调用 WebAssembly 模块</vt:lpstr>
      <vt:lpstr>Rust-&gt;WebAssembly-&gt;JavaScript —— A Simple Demo</vt:lpstr>
      <vt:lpstr>Wasm-pack build -&gt; pkg folder</vt:lpstr>
      <vt:lpstr>Code</vt:lpstr>
      <vt:lpstr>PowerPoint 演示文稿</vt:lpstr>
      <vt:lpstr>Significance</vt:lpstr>
      <vt:lpstr>Challenge and Vision</vt:lpstr>
      <vt:lpstr>PowerPoint 演示文稿</vt:lpstr>
      <vt:lpstr>Schedule</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liu yiffy</cp:lastModifiedBy>
  <cp:revision>92</cp:revision>
  <cp:lastPrinted>2017-12-17T16:00:00Z</cp:lastPrinted>
  <dcterms:created xsi:type="dcterms:W3CDTF">2017-12-17T16:00:00Z</dcterms:created>
  <dcterms:modified xsi:type="dcterms:W3CDTF">2020-04-14T10:09:00Z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2018-09-05T06:39:37.2235767Z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